
<file path=[Content_Types].xml><?xml version="1.0" encoding="utf-8"?>
<Types xmlns="http://schemas.openxmlformats.org/package/2006/content-types">
  <Default Extension="bin" ContentType="audio/unknown"/>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970" r:id="rId1"/>
  </p:sldMasterIdLst>
  <p:notesMasterIdLst>
    <p:notesMasterId r:id="rId65"/>
  </p:notesMasterIdLst>
  <p:sldIdLst>
    <p:sldId id="256" r:id="rId2"/>
    <p:sldId id="257" r:id="rId3"/>
    <p:sldId id="258" r:id="rId4"/>
    <p:sldId id="259" r:id="rId5"/>
    <p:sldId id="260" r:id="rId6"/>
    <p:sldId id="261" r:id="rId7"/>
    <p:sldId id="264" r:id="rId8"/>
    <p:sldId id="262" r:id="rId9"/>
    <p:sldId id="263" r:id="rId10"/>
    <p:sldId id="266" r:id="rId11"/>
    <p:sldId id="267" r:id="rId12"/>
    <p:sldId id="265" r:id="rId13"/>
    <p:sldId id="268" r:id="rId14"/>
    <p:sldId id="269" r:id="rId15"/>
    <p:sldId id="270" r:id="rId16"/>
    <p:sldId id="302" r:id="rId17"/>
    <p:sldId id="303" r:id="rId18"/>
    <p:sldId id="304" r:id="rId19"/>
    <p:sldId id="305" r:id="rId20"/>
    <p:sldId id="339" r:id="rId21"/>
    <p:sldId id="342" r:id="rId22"/>
    <p:sldId id="343" r:id="rId23"/>
    <p:sldId id="344" r:id="rId24"/>
    <p:sldId id="353" r:id="rId25"/>
    <p:sldId id="340" r:id="rId26"/>
    <p:sldId id="354" r:id="rId27"/>
    <p:sldId id="355" r:id="rId28"/>
    <p:sldId id="356" r:id="rId29"/>
    <p:sldId id="329" r:id="rId30"/>
    <p:sldId id="330" r:id="rId31"/>
    <p:sldId id="357" r:id="rId32"/>
    <p:sldId id="331" r:id="rId33"/>
    <p:sldId id="332" r:id="rId34"/>
    <p:sldId id="359" r:id="rId35"/>
    <p:sldId id="360" r:id="rId36"/>
    <p:sldId id="361" r:id="rId37"/>
    <p:sldId id="362" r:id="rId38"/>
    <p:sldId id="311" r:id="rId39"/>
    <p:sldId id="363" r:id="rId40"/>
    <p:sldId id="313" r:id="rId41"/>
    <p:sldId id="364" r:id="rId42"/>
    <p:sldId id="314" r:id="rId43"/>
    <p:sldId id="315" r:id="rId44"/>
    <p:sldId id="316" r:id="rId45"/>
    <p:sldId id="365" r:id="rId46"/>
    <p:sldId id="366" r:id="rId47"/>
    <p:sldId id="370" r:id="rId48"/>
    <p:sldId id="367" r:id="rId49"/>
    <p:sldId id="368" r:id="rId50"/>
    <p:sldId id="350" r:id="rId51"/>
    <p:sldId id="317" r:id="rId52"/>
    <p:sldId id="336" r:id="rId53"/>
    <p:sldId id="318" r:id="rId54"/>
    <p:sldId id="371" r:id="rId55"/>
    <p:sldId id="338" r:id="rId56"/>
    <p:sldId id="319" r:id="rId57"/>
    <p:sldId id="321" r:id="rId58"/>
    <p:sldId id="322" r:id="rId59"/>
    <p:sldId id="326" r:id="rId60"/>
    <p:sldId id="323" r:id="rId61"/>
    <p:sldId id="324" r:id="rId62"/>
    <p:sldId id="325" r:id="rId63"/>
    <p:sldId id="341" r:id="rId6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1F2"/>
    <a:srgbClr val="FF3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3229"/>
  </p:normalViewPr>
  <p:slideViewPr>
    <p:cSldViewPr>
      <p:cViewPr varScale="1">
        <p:scale>
          <a:sx n="92" d="100"/>
          <a:sy n="92" d="100"/>
        </p:scale>
        <p:origin x="1664"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4" d="100"/>
          <a:sy n="84" d="100"/>
        </p:scale>
        <p:origin x="-1768"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ＭＳ Ｐゴシック" pitchFamily="-112" charset="-128"/>
      </a:defRPr>
    </a:lvl1pPr>
    <a:lvl2pPr marL="114300" indent="3429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228600" indent="6858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3pPr>
    <a:lvl4pPr marL="342900" indent="10287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4pPr>
    <a:lvl5pPr marL="457200" indent="13716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B72FDC0C-2314-E04D-B1D7-8D39A9659B18}"/>
              </a:ext>
            </a:extLst>
          </p:cNvPr>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a:extLst>
              <a:ext uri="{FF2B5EF4-FFF2-40B4-BE49-F238E27FC236}">
                <a16:creationId xmlns:a16="http://schemas.microsoft.com/office/drawing/2014/main" id="{4AE5F81A-07E3-3844-B3C2-C230EA114E47}"/>
              </a:ext>
            </a:extLst>
          </p:cNvPr>
          <p:cNvSpPr>
            <a:spLocks noGrp="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p>
            <a:r>
              <a:rPr lang="en-US" altLang="en-US" sz="1400">
                <a:latin typeface="Times New Roman" panose="02020603050405020304" pitchFamily="18" charset="0"/>
                <a:ea typeface="ＭＳ Ｐゴシック" panose="020B0600070205080204" pitchFamily="34" charset="-128"/>
              </a:rPr>
              <a:t>Especially the latino population. People who identify as latino or hispanic make up the majority in some states and urban areas and are expected to be approaching the majority by 2050 based on the census data.</a:t>
            </a:r>
          </a:p>
          <a:p>
            <a:r>
              <a:rPr lang="en-US" altLang="en-US" sz="1400">
                <a:latin typeface="Times New Roman" panose="02020603050405020304" pitchFamily="18" charset="0"/>
                <a:ea typeface="ＭＳ Ｐゴシック" panose="020B0600070205080204" pitchFamily="34" charset="-128"/>
              </a:rPr>
              <a:t>What’s interesting and very useful for strategic communication practitioners is that 57% of the total population of Latinos in the US are concentrated in 10 metro areas. So, you have a very large, very concentrated audience with particular characteristics.</a:t>
            </a:r>
          </a:p>
        </p:txBody>
      </p:sp>
    </p:spTree>
    <p:extLst>
      <p:ext uri="{BB962C8B-B14F-4D97-AF65-F5344CB8AC3E}">
        <p14:creationId xmlns:p14="http://schemas.microsoft.com/office/powerpoint/2010/main" val="2476156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CE5C8E1C-72EE-6B42-B797-6EF1664A98B5}"/>
              </a:ext>
            </a:extLst>
          </p:cNvPr>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a:extLst>
              <a:ext uri="{FF2B5EF4-FFF2-40B4-BE49-F238E27FC236}">
                <a16:creationId xmlns:a16="http://schemas.microsoft.com/office/drawing/2014/main" id="{252A655D-49FB-F14D-95FA-70ED7083368E}"/>
              </a:ext>
            </a:extLst>
          </p:cNvPr>
          <p:cNvSpPr>
            <a:spLocks noGrp="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p>
            <a:r>
              <a:rPr lang="en-US" altLang="en-US" sz="1400">
                <a:latin typeface="Times New Roman" panose="02020603050405020304" pitchFamily="18" charset="0"/>
                <a:ea typeface="ＭＳ Ｐゴシック" panose="020B0600070205080204" pitchFamily="34" charset="-128"/>
              </a:rPr>
              <a:t>Especially the latino population. People who identify as latino or hispanic make up the majority in some states and urban areas and are expected to be approaching the majority by 2050 based on the census data.</a:t>
            </a:r>
          </a:p>
          <a:p>
            <a:r>
              <a:rPr lang="en-US" altLang="en-US" sz="1400">
                <a:latin typeface="Times New Roman" panose="02020603050405020304" pitchFamily="18" charset="0"/>
                <a:ea typeface="ＭＳ Ｐゴシック" panose="020B0600070205080204" pitchFamily="34" charset="-128"/>
              </a:rPr>
              <a:t>What’s interesting and very useful for strategic communication practitioners is that 57% of the total population of Latinos in the US are concentrated in 10 metro areas. So, you have a very large, very concentrated audience with particular characteristics.</a:t>
            </a:r>
          </a:p>
        </p:txBody>
      </p:sp>
    </p:spTree>
    <p:extLst>
      <p:ext uri="{BB962C8B-B14F-4D97-AF65-F5344CB8AC3E}">
        <p14:creationId xmlns:p14="http://schemas.microsoft.com/office/powerpoint/2010/main" val="182288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10FD9E14-9D6B-9DA5-FB7D-314E6A7D0342}"/>
              </a:ext>
            </a:extLst>
          </p:cNvPr>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a:extLst>
              <a:ext uri="{FF2B5EF4-FFF2-40B4-BE49-F238E27FC236}">
                <a16:creationId xmlns:a16="http://schemas.microsoft.com/office/drawing/2014/main" id="{BEDFC659-E03E-AC43-4A34-7C66A8E21767}"/>
              </a:ext>
            </a:extLst>
          </p:cNvPr>
          <p:cNvSpPr>
            <a:spLocks noGrp="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p>
            <a:r>
              <a:rPr lang="en-US" altLang="en-US" sz="1400">
                <a:latin typeface="Times New Roman" panose="02020603050405020304" pitchFamily="18" charset="0"/>
                <a:ea typeface="ＭＳ Ｐゴシック" panose="020B0600070205080204" pitchFamily="34" charset="-128"/>
              </a:rPr>
              <a:t>We have also experienced changes on lifestyle. It used to be that the family sits down to dinner at the dinner table. For a variety of reasons, that’s not happening as much anymore. People are living busier and busier lives. We’re not sitting down to eat together because we’re all at work!</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8A875061-B590-DD41-A1D2-9530E7CDC3C0}"/>
              </a:ext>
            </a:extLst>
          </p:cNvPr>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Notes Placeholder 2">
            <a:extLst>
              <a:ext uri="{FF2B5EF4-FFF2-40B4-BE49-F238E27FC236}">
                <a16:creationId xmlns:a16="http://schemas.microsoft.com/office/drawing/2014/main" id="{7919D572-04E1-844D-9C5B-88846B2A5063}"/>
              </a:ext>
            </a:extLst>
          </p:cNvPr>
          <p:cNvSpPr>
            <a:spLocks noGrp="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p>
            <a:r>
              <a:rPr lang="en-US" altLang="en-US" sz="1400">
                <a:latin typeface="Times New Roman" panose="02020603050405020304" pitchFamily="18" charset="0"/>
                <a:ea typeface="ＭＳ Ｐゴシック" panose="020B0600070205080204" pitchFamily="34" charset="-128"/>
              </a:rPr>
              <a:t>We have also experienced changes on lifestyle. It used to be that the family sits down to dinner at the dinner table. For a variety of reasons, that’s not happening as much anymore. People are living busier and busier lives. We’re not sitting down to eat together because we’re all at work!</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A041BFE9-D184-B04B-B718-7D8D75F1FCB8}"/>
              </a:ext>
            </a:extLst>
          </p:cNvPr>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Notes Placeholder 2">
            <a:extLst>
              <a:ext uri="{FF2B5EF4-FFF2-40B4-BE49-F238E27FC236}">
                <a16:creationId xmlns:a16="http://schemas.microsoft.com/office/drawing/2014/main" id="{B34BCE3A-A6FE-AF45-9083-04B47744A19B}"/>
              </a:ext>
            </a:extLst>
          </p:cNvPr>
          <p:cNvSpPr>
            <a:spLocks noGrp="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lstStyle/>
          <a:p>
            <a:r>
              <a:rPr lang="en-US" altLang="en-US">
                <a:latin typeface="Times New Roman" panose="02020603050405020304" pitchFamily="18" charset="0"/>
                <a:ea typeface="ＭＳ Ｐゴシック" panose="020B0600070205080204" pitchFamily="34" charset="-128"/>
              </a:rPr>
              <a:t>In general, women are much more employed than years ago</a:t>
            </a:r>
          </a:p>
          <a:p>
            <a:r>
              <a:rPr lang="en-US" altLang="en-US">
                <a:latin typeface="Times New Roman" panose="02020603050405020304" pitchFamily="18" charset="0"/>
                <a:ea typeface="ＭＳ Ｐゴシック" panose="020B0600070205080204" pitchFamily="34" charset="-128"/>
              </a:rPr>
              <a:t>BUT, they are leaving the work force in record numbers!!</a:t>
            </a:r>
          </a:p>
          <a:p>
            <a:r>
              <a:rPr lang="en-US" altLang="en-US">
                <a:latin typeface="Times New Roman" panose="02020603050405020304" pitchFamily="18" charset="0"/>
                <a:ea typeface="ＭＳ Ｐゴシック" panose="020B0600070205080204" pitchFamily="34" charset="-128"/>
              </a:rPr>
              <a:t>Why?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8799336B-6390-F9CA-E6F0-38303E9214CD}"/>
              </a:ext>
            </a:extLst>
          </p:cNvPr>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25813953-C032-C7AA-BD05-E08BBA892DB3}"/>
              </a:ext>
            </a:extLst>
          </p:cNvPr>
          <p:cNvSpPr>
            <a:spLocks noGrp="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lstStyle/>
          <a:p>
            <a:r>
              <a:rPr lang="en-US" altLang="en-US">
                <a:latin typeface="Times New Roman" panose="02020603050405020304" pitchFamily="18" charset="0"/>
                <a:ea typeface="ＭＳ Ｐゴシック" panose="020B0600070205080204" pitchFamily="34" charset="-128"/>
              </a:rPr>
              <a:t>In general, women are much more employed than years ago</a:t>
            </a:r>
          </a:p>
          <a:p>
            <a:r>
              <a:rPr lang="en-US" altLang="en-US">
                <a:latin typeface="Times New Roman" panose="02020603050405020304" pitchFamily="18" charset="0"/>
                <a:ea typeface="ＭＳ Ｐゴシック" panose="020B0600070205080204" pitchFamily="34" charset="-128"/>
              </a:rPr>
              <a:t>BUT, they are leaving the work force in record numbers!!</a:t>
            </a:r>
          </a:p>
          <a:p>
            <a:r>
              <a:rPr lang="en-US" altLang="en-US">
                <a:latin typeface="Times New Roman" panose="02020603050405020304" pitchFamily="18" charset="0"/>
                <a:ea typeface="ＭＳ Ｐゴシック" panose="020B0600070205080204" pitchFamily="34" charset="-128"/>
              </a:rPr>
              <a:t>Why?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25FBC322-1455-BE64-3EA8-DE740EA879B6}"/>
              </a:ext>
            </a:extLst>
          </p:cNvPr>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Notes Placeholder 2">
            <a:extLst>
              <a:ext uri="{FF2B5EF4-FFF2-40B4-BE49-F238E27FC236}">
                <a16:creationId xmlns:a16="http://schemas.microsoft.com/office/drawing/2014/main" id="{1A35CDFE-DCB4-B3F7-89B9-49658FB6DE7C}"/>
              </a:ext>
            </a:extLst>
          </p:cNvPr>
          <p:cNvSpPr>
            <a:spLocks noGrp="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p>
            <a:r>
              <a:rPr lang="en-US" altLang="en-US" sz="1400" dirty="0">
                <a:latin typeface="Times New Roman" panose="02020603050405020304" pitchFamily="18" charset="0"/>
                <a:ea typeface="ＭＳ Ｐゴシック" panose="020B0600070205080204" pitchFamily="34" charset="-128"/>
              </a:rPr>
              <a:t>Beyond what’s available on cable, the new TV technology gives viewers even more control over what they watch/listen to.</a:t>
            </a:r>
          </a:p>
          <a:p>
            <a:r>
              <a:rPr lang="en-US" altLang="en-US" sz="1400" b="1" dirty="0">
                <a:latin typeface="Times New Roman" panose="02020603050405020304" pitchFamily="18" charset="0"/>
                <a:ea typeface="ＭＳ Ｐゴシック" panose="020B0600070205080204" pitchFamily="34" charset="-128"/>
              </a:rPr>
              <a:t>Now, you can access shows that aren’t in your region and shows that aren’t even available on tv or radio. </a:t>
            </a:r>
          </a:p>
          <a:p>
            <a:r>
              <a:rPr lang="en-US" altLang="en-US" sz="1400" b="1" dirty="0">
                <a:latin typeface="Times New Roman" panose="02020603050405020304" pitchFamily="18" charset="0"/>
                <a:ea typeface="ＭＳ Ｐゴシック" panose="020B0600070205080204" pitchFamily="34" charset="-128"/>
              </a:rPr>
              <a:t>You can watch shows you missed and skip over stuff you’re not interested in. </a:t>
            </a:r>
          </a:p>
          <a:p>
            <a:r>
              <a:rPr lang="en-US" altLang="en-US" sz="1400" b="1" dirty="0">
                <a:latin typeface="Times New Roman" panose="02020603050405020304" pitchFamily="18" charset="0"/>
                <a:ea typeface="ＭＳ Ｐゴシック" panose="020B0600070205080204" pitchFamily="34" charset="-128"/>
              </a:rPr>
              <a:t>You can control what you watch, when you watch it, where you watch it, when you want to stop and pick back up where you left off.</a:t>
            </a:r>
          </a:p>
          <a:p>
            <a:r>
              <a:rPr lang="en-US" altLang="en-US" sz="1400" dirty="0">
                <a:latin typeface="Times New Roman" panose="02020603050405020304" pitchFamily="18" charset="0"/>
                <a:ea typeface="ＭＳ Ｐゴシック" panose="020B0600070205080204" pitchFamily="34" charset="-128"/>
              </a:rPr>
              <a:t>DVR and TiVo mean that you don’t have to watch commercials, ever.</a:t>
            </a:r>
          </a:p>
          <a:p>
            <a:r>
              <a:rPr lang="en-US" altLang="en-US" sz="1400" b="1" dirty="0">
                <a:latin typeface="Times New Roman" panose="02020603050405020304" pitchFamily="18" charset="0"/>
                <a:ea typeface="ＭＳ Ｐゴシック" panose="020B0600070205080204" pitchFamily="34" charset="-128"/>
              </a:rPr>
              <a:t> You can get suggestions based on your viewing patterns, choose between commercials, watch extended commercials at the beginning instead of having them peppered </a:t>
            </a:r>
            <a:r>
              <a:rPr lang="en-US" altLang="en-US" sz="1400" b="1" dirty="0" err="1">
                <a:latin typeface="Times New Roman" panose="02020603050405020304" pitchFamily="18" charset="0"/>
                <a:ea typeface="ＭＳ Ｐゴシック" panose="020B0600070205080204" pitchFamily="34" charset="-128"/>
              </a:rPr>
              <a:t>throghtout</a:t>
            </a:r>
            <a:r>
              <a:rPr lang="en-US" altLang="en-US" sz="1400" b="1" dirty="0">
                <a:latin typeface="Times New Roman" panose="02020603050405020304" pitchFamily="18" charset="0"/>
                <a:ea typeface="ＭＳ Ｐゴシック" panose="020B0600070205080204" pitchFamily="34" charset="-128"/>
              </a:rPr>
              <a:t> (go to </a:t>
            </a:r>
            <a:r>
              <a:rPr lang="en-US" altLang="en-US" sz="1400" b="1" dirty="0" err="1">
                <a:latin typeface="Times New Roman" panose="02020603050405020304" pitchFamily="18" charset="0"/>
                <a:ea typeface="ＭＳ Ｐゴシック" panose="020B0600070205080204" pitchFamily="34" charset="-128"/>
              </a:rPr>
              <a:t>hulu</a:t>
            </a:r>
            <a:r>
              <a:rPr lang="en-US" altLang="en-US" sz="1400" b="1" dirty="0">
                <a:latin typeface="Times New Roman" panose="02020603050405020304" pitchFamily="18" charset="0"/>
                <a:ea typeface="ＭＳ Ｐゴシック" panose="020B0600070205080204" pitchFamily="34" charset="-128"/>
              </a:rPr>
              <a:t>)</a:t>
            </a:r>
            <a:endParaRPr lang="en-US" altLang="en-US" sz="1400" dirty="0">
              <a:latin typeface="Times New Roman" panose="02020603050405020304" pitchFamily="18" charset="0"/>
              <a:ea typeface="ＭＳ Ｐゴシック" panose="020B0600070205080204" pitchFamily="34" charset="-128"/>
            </a:endParaRPr>
          </a:p>
          <a:p>
            <a:endParaRPr lang="en-US" altLang="en-US" sz="1400"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ound Diagonal Corner Rectangle 3">
            <a:extLst>
              <a:ext uri="{FF2B5EF4-FFF2-40B4-BE49-F238E27FC236}">
                <a16:creationId xmlns:a16="http://schemas.microsoft.com/office/drawing/2014/main" id="{21470E2D-7782-2D41-B838-3E2AC3BC7F5E}"/>
              </a:ext>
            </a:extLst>
          </p:cNvPr>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Title 7"/>
          <p:cNvSpPr>
            <a:spLocks noGrp="1"/>
          </p:cNvSpPr>
          <p:nvPr>
            <p:ph type="ctrTitle"/>
          </p:nvPr>
        </p:nvSpPr>
        <p:spPr>
          <a:xfrm>
            <a:off x="464234" y="381001"/>
            <a:ext cx="8229600" cy="2209800"/>
          </a:xfrm>
        </p:spPr>
        <p:txBody>
          <a:bodyPr lIns="45720" rIns="228600"/>
          <a:lstStyle>
            <a:lvl1pPr marL="0" algn="r">
              <a:defRPr sz="4800"/>
            </a:lvl1pPr>
            <a:extLst/>
          </a:lstStyle>
          <a:p>
            <a:r>
              <a:rPr lang="en-US"/>
              <a:t>Click to edit Master title style</a:t>
            </a:r>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5" name="Date Placeholder 9">
            <a:extLst>
              <a:ext uri="{FF2B5EF4-FFF2-40B4-BE49-F238E27FC236}">
                <a16:creationId xmlns:a16="http://schemas.microsoft.com/office/drawing/2014/main" id="{6D4B4A30-A112-DE4D-ACD9-B5790F850128}"/>
              </a:ext>
            </a:extLst>
          </p:cNvPr>
          <p:cNvSpPr>
            <a:spLocks noGrp="1"/>
          </p:cNvSpPr>
          <p:nvPr>
            <p:ph type="dt" sz="half" idx="10"/>
          </p:nvPr>
        </p:nvSpPr>
        <p:spPr>
          <a:xfrm>
            <a:off x="5562600" y="6508750"/>
            <a:ext cx="3001963" cy="274638"/>
          </a:xfrm>
        </p:spPr>
        <p:txBody>
          <a:bodyPr vert="horz" rtlCol="0"/>
          <a:lstStyle>
            <a:lvl1pPr>
              <a:defRPr/>
            </a:lvl1pPr>
          </a:lstStyle>
          <a:p>
            <a:pPr>
              <a:defRPr/>
            </a:pPr>
            <a:endParaRPr lang="en-US"/>
          </a:p>
        </p:txBody>
      </p:sp>
      <p:sp>
        <p:nvSpPr>
          <p:cNvPr id="6" name="Slide Number Placeholder 10">
            <a:extLst>
              <a:ext uri="{FF2B5EF4-FFF2-40B4-BE49-F238E27FC236}">
                <a16:creationId xmlns:a16="http://schemas.microsoft.com/office/drawing/2014/main" id="{5B5CB16F-02FE-1E48-8B4C-4F860EEA2E06}"/>
              </a:ext>
            </a:extLst>
          </p:cNvPr>
          <p:cNvSpPr>
            <a:spLocks noGrp="1"/>
          </p:cNvSpPr>
          <p:nvPr>
            <p:ph type="sldNum" sz="quarter" idx="11"/>
          </p:nvPr>
        </p:nvSpPr>
        <p:spPr>
          <a:xfrm>
            <a:off x="8639175" y="6508750"/>
            <a:ext cx="463550" cy="274638"/>
          </a:xfrm>
        </p:spPr>
        <p:txBody>
          <a:bodyPr/>
          <a:lstStyle>
            <a:lvl1pPr>
              <a:defRPr/>
            </a:lvl1pPr>
          </a:lstStyle>
          <a:p>
            <a:fld id="{5B63602D-9717-154D-9516-4DE7C8F51509}" type="slidenum">
              <a:rPr lang="en-US" altLang="en-US"/>
              <a:pPr/>
              <a:t>‹#›</a:t>
            </a:fld>
            <a:endParaRPr lang="en-US" altLang="en-US"/>
          </a:p>
        </p:txBody>
      </p:sp>
      <p:sp>
        <p:nvSpPr>
          <p:cNvPr id="7" name="Footer Placeholder 11">
            <a:extLst>
              <a:ext uri="{FF2B5EF4-FFF2-40B4-BE49-F238E27FC236}">
                <a16:creationId xmlns:a16="http://schemas.microsoft.com/office/drawing/2014/main" id="{364EE961-A6B0-8C4F-A1F5-B13B1A2CD980}"/>
              </a:ext>
            </a:extLst>
          </p:cNvPr>
          <p:cNvSpPr>
            <a:spLocks noGrp="1"/>
          </p:cNvSpPr>
          <p:nvPr>
            <p:ph type="ftr" sz="quarter" idx="12"/>
          </p:nvPr>
        </p:nvSpPr>
        <p:spPr>
          <a:xfrm>
            <a:off x="1600200" y="6508750"/>
            <a:ext cx="3906838" cy="274638"/>
          </a:xfrm>
        </p:spPr>
        <p:txBody>
          <a:bodyPr vert="horz" rtlCol="0"/>
          <a:lstStyle>
            <a:lvl1pPr>
              <a:defRPr/>
            </a:lvl1pPr>
          </a:lstStyle>
          <a:p>
            <a:pPr>
              <a:defRPr/>
            </a:pPr>
            <a:endParaRPr lang="en-US"/>
          </a:p>
        </p:txBody>
      </p:sp>
    </p:spTree>
    <p:extLst>
      <p:ext uri="{BB962C8B-B14F-4D97-AF65-F5344CB8AC3E}">
        <p14:creationId xmlns:p14="http://schemas.microsoft.com/office/powerpoint/2010/main" val="4224736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1A585F65-F395-654A-94C0-940B4CED3CBD}"/>
              </a:ext>
            </a:extLst>
          </p:cNvPr>
          <p:cNvSpPr>
            <a:spLocks noGrp="1"/>
          </p:cNvSpPr>
          <p:nvPr>
            <p:ph type="ftr" sz="quarter" idx="10"/>
          </p:nvPr>
        </p:nvSpPr>
        <p:spPr/>
        <p:txBody>
          <a:bodyPr/>
          <a:lstStyle>
            <a:lvl1pPr>
              <a:defRPr/>
            </a:lvl1pPr>
          </a:lstStyle>
          <a:p>
            <a:pPr>
              <a:defRPr/>
            </a:pPr>
            <a:endParaRPr lang="en-US"/>
          </a:p>
        </p:txBody>
      </p:sp>
      <p:sp>
        <p:nvSpPr>
          <p:cNvPr id="5" name="Date Placeholder 13">
            <a:extLst>
              <a:ext uri="{FF2B5EF4-FFF2-40B4-BE49-F238E27FC236}">
                <a16:creationId xmlns:a16="http://schemas.microsoft.com/office/drawing/2014/main" id="{A3B5BF39-99E6-E249-92B9-44B3C0FDD3F4}"/>
              </a:ext>
            </a:extLst>
          </p:cNvPr>
          <p:cNvSpPr>
            <a:spLocks noGrp="1"/>
          </p:cNvSpPr>
          <p:nvPr>
            <p:ph type="dt" sz="half"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1B8B1585-5A36-104C-A487-D9B86D7242D7}"/>
              </a:ext>
            </a:extLst>
          </p:cNvPr>
          <p:cNvSpPr>
            <a:spLocks noGrp="1"/>
          </p:cNvSpPr>
          <p:nvPr>
            <p:ph type="sldNum" sz="quarter" idx="12"/>
          </p:nvPr>
        </p:nvSpPr>
        <p:spPr/>
        <p:txBody>
          <a:bodyPr/>
          <a:lstStyle>
            <a:lvl1pPr>
              <a:defRPr/>
            </a:lvl1pPr>
          </a:lstStyle>
          <a:p>
            <a:fld id="{9D21318C-DCE4-9F47-BFF6-E085212F4BC6}" type="slidenum">
              <a:rPr lang="en-US" altLang="en-US"/>
              <a:pPr/>
              <a:t>‹#›</a:t>
            </a:fld>
            <a:endParaRPr lang="en-US" altLang="en-US"/>
          </a:p>
        </p:txBody>
      </p:sp>
    </p:spTree>
    <p:extLst>
      <p:ext uri="{BB962C8B-B14F-4D97-AF65-F5344CB8AC3E}">
        <p14:creationId xmlns:p14="http://schemas.microsoft.com/office/powerpoint/2010/main" val="3387155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99BA136A-E5CB-C945-8AEB-2F074A672830}"/>
              </a:ext>
            </a:extLst>
          </p:cNvPr>
          <p:cNvSpPr>
            <a:spLocks noGrp="1"/>
          </p:cNvSpPr>
          <p:nvPr>
            <p:ph type="ftr" sz="quarter" idx="10"/>
          </p:nvPr>
        </p:nvSpPr>
        <p:spPr/>
        <p:txBody>
          <a:bodyPr/>
          <a:lstStyle>
            <a:lvl1pPr>
              <a:defRPr/>
            </a:lvl1pPr>
          </a:lstStyle>
          <a:p>
            <a:pPr>
              <a:defRPr/>
            </a:pPr>
            <a:endParaRPr lang="en-US"/>
          </a:p>
        </p:txBody>
      </p:sp>
      <p:sp>
        <p:nvSpPr>
          <p:cNvPr id="5" name="Date Placeholder 13">
            <a:extLst>
              <a:ext uri="{FF2B5EF4-FFF2-40B4-BE49-F238E27FC236}">
                <a16:creationId xmlns:a16="http://schemas.microsoft.com/office/drawing/2014/main" id="{A43B7168-124F-194F-A2DD-1EB08D3A1083}"/>
              </a:ext>
            </a:extLst>
          </p:cNvPr>
          <p:cNvSpPr>
            <a:spLocks noGrp="1"/>
          </p:cNvSpPr>
          <p:nvPr>
            <p:ph type="dt" sz="half"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E45FAB10-8D71-4F44-8C05-A14C3F5D0502}"/>
              </a:ext>
            </a:extLst>
          </p:cNvPr>
          <p:cNvSpPr>
            <a:spLocks noGrp="1"/>
          </p:cNvSpPr>
          <p:nvPr>
            <p:ph type="sldNum" sz="quarter" idx="12"/>
          </p:nvPr>
        </p:nvSpPr>
        <p:spPr/>
        <p:txBody>
          <a:bodyPr/>
          <a:lstStyle>
            <a:lvl1pPr>
              <a:defRPr/>
            </a:lvl1pPr>
          </a:lstStyle>
          <a:p>
            <a:fld id="{4C6B56D4-048D-0E4A-BA95-D9B30CB275CF}" type="slidenum">
              <a:rPr lang="en-US" altLang="en-US"/>
              <a:pPr/>
              <a:t>‹#›</a:t>
            </a:fld>
            <a:endParaRPr lang="en-US" altLang="en-US"/>
          </a:p>
        </p:txBody>
      </p:sp>
    </p:spTree>
    <p:extLst>
      <p:ext uri="{BB962C8B-B14F-4D97-AF65-F5344CB8AC3E}">
        <p14:creationId xmlns:p14="http://schemas.microsoft.com/office/powerpoint/2010/main" val="2736839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A12032-677C-4A49-9667-C1B7B57A0DD1}"/>
              </a:ext>
            </a:extLst>
          </p:cNvPr>
          <p:cNvSpPr>
            <a:spLocks noChangeArrowheads="1"/>
          </p:cNvSpPr>
          <p:nvPr/>
        </p:nvSpPr>
        <p:spPr bwMode="auto">
          <a:xfrm>
            <a:off x="588963" y="1423988"/>
            <a:ext cx="8001000" cy="9525"/>
          </a:xfrm>
          <a:prstGeom prst="rect">
            <a:avLst/>
          </a:prstGeom>
          <a:solidFill>
            <a:schemeClr val="accent1"/>
          </a:solidFill>
          <a:ln>
            <a:noFill/>
          </a:ln>
          <a:effectLst>
            <a:outerShdw blurRad="12700" dist="12900" dir="5400000" algn="tl" rotWithShape="0">
              <a:srgbClr val="808080">
                <a:alpha val="75000"/>
              </a:srgbClr>
            </a:outerShdw>
          </a:effectLst>
          <a:extLst>
            <a:ext uri="{91240B29-F687-4F45-9708-019B960494DF}">
              <a14:hiddenLine xmlns:a14="http://schemas.microsoft.com/office/drawing/2010/main" w="38100" cap="rnd">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2F97B3C-E27E-7E4D-BD2D-0DAC2DDEF4C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BFFDFBEF-D138-3F46-B31A-4065BED0739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2852444-B733-E64B-AA29-DA72AB3BEC99}"/>
              </a:ext>
            </a:extLst>
          </p:cNvPr>
          <p:cNvSpPr>
            <a:spLocks noGrp="1"/>
          </p:cNvSpPr>
          <p:nvPr>
            <p:ph type="sldNum" sz="quarter" idx="12"/>
          </p:nvPr>
        </p:nvSpPr>
        <p:spPr/>
        <p:txBody>
          <a:bodyPr/>
          <a:lstStyle>
            <a:lvl1pPr>
              <a:defRPr/>
            </a:lvl1pPr>
          </a:lstStyle>
          <a:p>
            <a:fld id="{F3956046-60E2-684D-A4D6-012FE08176F2}" type="slidenum">
              <a:rPr lang="en-US" altLang="en-US"/>
              <a:pPr/>
              <a:t>‹#›</a:t>
            </a:fld>
            <a:endParaRPr lang="en-US" altLang="en-US"/>
          </a:p>
        </p:txBody>
      </p:sp>
    </p:spTree>
    <p:extLst>
      <p:ext uri="{BB962C8B-B14F-4D97-AF65-F5344CB8AC3E}">
        <p14:creationId xmlns:p14="http://schemas.microsoft.com/office/powerpoint/2010/main" val="800042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F52A84-5DBE-8C4B-972F-C55247D66B97}"/>
              </a:ext>
            </a:extLst>
          </p:cNvPr>
          <p:cNvSpPr>
            <a:spLocks noChangeArrowheads="1"/>
          </p:cNvSpPr>
          <p:nvPr/>
        </p:nvSpPr>
        <p:spPr bwMode="auto">
          <a:xfrm>
            <a:off x="1000125" y="3267075"/>
            <a:ext cx="7407275" cy="9525"/>
          </a:xfrm>
          <a:prstGeom prst="rect">
            <a:avLst/>
          </a:prstGeom>
          <a:solidFill>
            <a:schemeClr val="accent1"/>
          </a:solidFill>
          <a:ln>
            <a:noFill/>
          </a:ln>
          <a:effectLst>
            <a:outerShdw blurRad="12700" dist="12900" dir="5400000" algn="tl" rotWithShape="0">
              <a:srgbClr val="808080">
                <a:alpha val="75000"/>
              </a:srgbClr>
            </a:outerShdw>
          </a:effectLst>
          <a:extLst>
            <a:ext uri="{91240B29-F687-4F45-9708-019B960494DF}">
              <a14:hiddenLine xmlns:a14="http://schemas.microsoft.com/office/drawing/2010/main" w="38100" cap="rnd">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lang="en-US"/>
              <a:t>Click to edit Master title style</a:t>
            </a:r>
          </a:p>
        </p:txBody>
      </p:sp>
      <p:sp>
        <p:nvSpPr>
          <p:cNvPr id="3" name="Text Placeholder 2"/>
          <p:cNvSpPr>
            <a:spLocks noGrp="1"/>
          </p:cNvSpPr>
          <p:nvPr>
            <p:ph type="body" idx="1"/>
          </p:nvPr>
        </p:nvSpPr>
        <p:spPr>
          <a:xfrm>
            <a:off x="722313" y="3287713"/>
            <a:ext cx="7772400" cy="1509712"/>
          </a:xfrm>
        </p:spPr>
        <p:txBody>
          <a:bodyPr rIns="128016"/>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5" name="Date Placeholder 7">
            <a:extLst>
              <a:ext uri="{FF2B5EF4-FFF2-40B4-BE49-F238E27FC236}">
                <a16:creationId xmlns:a16="http://schemas.microsoft.com/office/drawing/2014/main" id="{F466B08E-C144-F345-B9E1-970889B7A42E}"/>
              </a:ext>
            </a:extLst>
          </p:cNvPr>
          <p:cNvSpPr>
            <a:spLocks noGrp="1"/>
          </p:cNvSpPr>
          <p:nvPr>
            <p:ph type="dt" sz="half" idx="10"/>
          </p:nvPr>
        </p:nvSpPr>
        <p:spPr>
          <a:xfrm>
            <a:off x="5562600" y="6513513"/>
            <a:ext cx="3001963" cy="274637"/>
          </a:xfrm>
        </p:spPr>
        <p:txBody>
          <a:bodyPr vert="horz" rtlCol="0"/>
          <a:lstStyle>
            <a:lvl1pPr>
              <a:defRPr/>
            </a:lvl1pPr>
          </a:lstStyle>
          <a:p>
            <a:pPr>
              <a:defRPr/>
            </a:pPr>
            <a:endParaRPr lang="en-US"/>
          </a:p>
        </p:txBody>
      </p:sp>
      <p:sp>
        <p:nvSpPr>
          <p:cNvPr id="6" name="Slide Number Placeholder 8">
            <a:extLst>
              <a:ext uri="{FF2B5EF4-FFF2-40B4-BE49-F238E27FC236}">
                <a16:creationId xmlns:a16="http://schemas.microsoft.com/office/drawing/2014/main" id="{45E4A7F8-686B-714F-B735-1F8E7CB4E3FD}"/>
              </a:ext>
            </a:extLst>
          </p:cNvPr>
          <p:cNvSpPr>
            <a:spLocks noGrp="1"/>
          </p:cNvSpPr>
          <p:nvPr>
            <p:ph type="sldNum" sz="quarter" idx="11"/>
          </p:nvPr>
        </p:nvSpPr>
        <p:spPr>
          <a:xfrm>
            <a:off x="8639175" y="6513513"/>
            <a:ext cx="463550" cy="274637"/>
          </a:xfrm>
        </p:spPr>
        <p:txBody>
          <a:bodyPr/>
          <a:lstStyle>
            <a:lvl1pPr>
              <a:defRPr/>
            </a:lvl1pPr>
          </a:lstStyle>
          <a:p>
            <a:fld id="{58F3C9F2-B594-C34C-94BC-94034CF5D5C3}" type="slidenum">
              <a:rPr lang="en-US" altLang="en-US"/>
              <a:pPr/>
              <a:t>‹#›</a:t>
            </a:fld>
            <a:endParaRPr lang="en-US" altLang="en-US"/>
          </a:p>
        </p:txBody>
      </p:sp>
      <p:sp>
        <p:nvSpPr>
          <p:cNvPr id="7" name="Footer Placeholder 9">
            <a:extLst>
              <a:ext uri="{FF2B5EF4-FFF2-40B4-BE49-F238E27FC236}">
                <a16:creationId xmlns:a16="http://schemas.microsoft.com/office/drawing/2014/main" id="{67426C0D-654D-F34A-B2FA-A625CA72680D}"/>
              </a:ext>
            </a:extLst>
          </p:cNvPr>
          <p:cNvSpPr>
            <a:spLocks noGrp="1"/>
          </p:cNvSpPr>
          <p:nvPr>
            <p:ph type="ftr" sz="quarter" idx="12"/>
          </p:nvPr>
        </p:nvSpPr>
        <p:spPr>
          <a:xfrm>
            <a:off x="1600200" y="6513513"/>
            <a:ext cx="3906838" cy="274637"/>
          </a:xfrm>
        </p:spPr>
        <p:txBody>
          <a:bodyPr vert="horz" rtlCol="0"/>
          <a:lstStyle>
            <a:lvl1pPr>
              <a:defRPr/>
            </a:lvl1pPr>
          </a:lstStyle>
          <a:p>
            <a:pPr>
              <a:defRPr/>
            </a:pPr>
            <a:endParaRPr lang="en-US"/>
          </a:p>
        </p:txBody>
      </p:sp>
    </p:spTree>
    <p:extLst>
      <p:ext uri="{BB962C8B-B14F-4D97-AF65-F5344CB8AC3E}">
        <p14:creationId xmlns:p14="http://schemas.microsoft.com/office/powerpoint/2010/main" val="341008397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E7343B-C09E-EE48-9B02-FA98E194668E}"/>
              </a:ext>
            </a:extLst>
          </p:cNvPr>
          <p:cNvSpPr>
            <a:spLocks noChangeArrowheads="1"/>
          </p:cNvSpPr>
          <p:nvPr/>
        </p:nvSpPr>
        <p:spPr bwMode="auto">
          <a:xfrm>
            <a:off x="588963" y="1423988"/>
            <a:ext cx="8001000" cy="9525"/>
          </a:xfrm>
          <a:prstGeom prst="rect">
            <a:avLst/>
          </a:prstGeom>
          <a:solidFill>
            <a:schemeClr val="accent1"/>
          </a:solidFill>
          <a:ln>
            <a:noFill/>
          </a:ln>
          <a:effectLst>
            <a:outerShdw blurRad="12700" dist="12900" dir="5400000" algn="tl" rotWithShape="0">
              <a:srgbClr val="808080">
                <a:alpha val="75000"/>
              </a:srgbClr>
            </a:outerShdw>
          </a:effectLst>
          <a:extLst>
            <a:ext uri="{91240B29-F687-4F45-9708-019B960494DF}">
              <a14:hiddenLine xmlns:a14="http://schemas.microsoft.com/office/drawing/2010/main" w="38100" cap="rnd">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a:extLst>
              <a:ext uri="{FF2B5EF4-FFF2-40B4-BE49-F238E27FC236}">
                <a16:creationId xmlns:a16="http://schemas.microsoft.com/office/drawing/2014/main" id="{6B03F54E-F4B4-E24E-B502-1B71E9B4CB24}"/>
              </a:ext>
            </a:extLst>
          </p:cNvPr>
          <p:cNvSpPr>
            <a:spLocks noGrp="1"/>
          </p:cNvSpPr>
          <p:nvPr>
            <p:ph type="dt" sz="half" idx="10"/>
          </p:nvPr>
        </p:nvSpPr>
        <p:spPr/>
        <p:txBody>
          <a:bodyPr/>
          <a:lstStyle>
            <a:lvl1pPr>
              <a:defRPr/>
            </a:lvl1pPr>
          </a:lstStyle>
          <a:p>
            <a:pPr>
              <a:defRPr/>
            </a:pPr>
            <a:endParaRPr lang="en-US"/>
          </a:p>
        </p:txBody>
      </p:sp>
      <p:sp>
        <p:nvSpPr>
          <p:cNvPr id="7" name="Footer Placeholder 5">
            <a:extLst>
              <a:ext uri="{FF2B5EF4-FFF2-40B4-BE49-F238E27FC236}">
                <a16:creationId xmlns:a16="http://schemas.microsoft.com/office/drawing/2014/main" id="{8F12FE55-998E-5346-A1AE-33F5EC9023B1}"/>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9BA177E4-7829-764C-94FB-1E30AF21B0BB}"/>
              </a:ext>
            </a:extLst>
          </p:cNvPr>
          <p:cNvSpPr>
            <a:spLocks noGrp="1"/>
          </p:cNvSpPr>
          <p:nvPr>
            <p:ph type="sldNum" sz="quarter" idx="12"/>
          </p:nvPr>
        </p:nvSpPr>
        <p:spPr>
          <a:xfrm>
            <a:off x="8640763" y="6515100"/>
            <a:ext cx="465137" cy="273050"/>
          </a:xfrm>
        </p:spPr>
        <p:txBody>
          <a:bodyPr/>
          <a:lstStyle>
            <a:lvl1pPr>
              <a:defRPr/>
            </a:lvl1pPr>
          </a:lstStyle>
          <a:p>
            <a:fld id="{54098627-49B5-7F46-A222-4701553BEDCC}" type="slidenum">
              <a:rPr lang="en-US" altLang="en-US"/>
              <a:pPr/>
              <a:t>‹#›</a:t>
            </a:fld>
            <a:endParaRPr lang="en-US" altLang="en-US"/>
          </a:p>
        </p:txBody>
      </p:sp>
    </p:spTree>
    <p:extLst>
      <p:ext uri="{BB962C8B-B14F-4D97-AF65-F5344CB8AC3E}">
        <p14:creationId xmlns:p14="http://schemas.microsoft.com/office/powerpoint/2010/main" val="3162540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B8C54D-4BC6-244A-A389-17CE12D5F99E}"/>
              </a:ext>
            </a:extLst>
          </p:cNvPr>
          <p:cNvSpPr>
            <a:spLocks noChangeArrowheads="1"/>
          </p:cNvSpPr>
          <p:nvPr/>
        </p:nvSpPr>
        <p:spPr bwMode="auto">
          <a:xfrm>
            <a:off x="617538" y="2165350"/>
            <a:ext cx="3748087" cy="9525"/>
          </a:xfrm>
          <a:prstGeom prst="rect">
            <a:avLst/>
          </a:prstGeom>
          <a:solidFill>
            <a:schemeClr val="accent1"/>
          </a:solidFill>
          <a:ln>
            <a:noFill/>
          </a:ln>
          <a:effectLst>
            <a:outerShdw blurRad="12700" dist="12900" dir="5400000" algn="tl" rotWithShape="0">
              <a:srgbClr val="808080">
                <a:alpha val="75000"/>
              </a:srgbClr>
            </a:outerShdw>
          </a:effectLst>
          <a:extLst>
            <a:ext uri="{91240B29-F687-4F45-9708-019B960494DF}">
              <a14:hiddenLine xmlns:a14="http://schemas.microsoft.com/office/drawing/2010/main" w="38100" cap="rnd">
                <a:solidFill>
                  <a:srgbClr val="000000"/>
                </a:solidFill>
                <a:miter lim="800000"/>
                <a:headEnd/>
                <a:tailEnd/>
              </a14:hiddenLine>
            </a:ext>
          </a:extLst>
        </p:spPr>
        <p:txBody>
          <a:bodyPr anchor="b"/>
          <a:lstStyle/>
          <a:p>
            <a:pPr algn="ctr">
              <a:defRPr/>
            </a:pPr>
            <a:endParaRPr lang="en-US">
              <a:solidFill>
                <a:schemeClr val="lt1"/>
              </a:solidFill>
              <a:latin typeface="+mn-lt"/>
              <a:ea typeface="+mn-ea"/>
            </a:endParaRPr>
          </a:p>
        </p:txBody>
      </p:sp>
      <p:sp>
        <p:nvSpPr>
          <p:cNvPr id="8" name="Rectangle 7">
            <a:extLst>
              <a:ext uri="{FF2B5EF4-FFF2-40B4-BE49-F238E27FC236}">
                <a16:creationId xmlns:a16="http://schemas.microsoft.com/office/drawing/2014/main" id="{E9EA3C36-062F-934B-A51F-89FB0076459B}"/>
              </a:ext>
            </a:extLst>
          </p:cNvPr>
          <p:cNvSpPr>
            <a:spLocks noChangeArrowheads="1"/>
          </p:cNvSpPr>
          <p:nvPr/>
        </p:nvSpPr>
        <p:spPr bwMode="auto">
          <a:xfrm>
            <a:off x="4800600" y="2165350"/>
            <a:ext cx="3749675" cy="9525"/>
          </a:xfrm>
          <a:prstGeom prst="rect">
            <a:avLst/>
          </a:prstGeom>
          <a:solidFill>
            <a:schemeClr val="accent1"/>
          </a:solidFill>
          <a:ln>
            <a:noFill/>
          </a:ln>
          <a:effectLst>
            <a:outerShdw blurRad="12700" dist="12900" dir="5400000" algn="tl" rotWithShape="0">
              <a:srgbClr val="808080">
                <a:alpha val="75000"/>
              </a:srgbClr>
            </a:outerShdw>
          </a:effectLst>
          <a:extLst>
            <a:ext uri="{91240B29-F687-4F45-9708-019B960494DF}">
              <a14:hiddenLine xmlns:a14="http://schemas.microsoft.com/office/drawing/2010/main" w="38100" cap="rnd">
                <a:solidFill>
                  <a:srgbClr val="000000"/>
                </a:solidFill>
                <a:miter lim="800000"/>
                <a:headEnd/>
                <a:tailEnd/>
              </a14:hiddenLine>
            </a:ext>
          </a:extLst>
        </p:spPr>
        <p:txBody>
          <a:bodyPr anchor="b"/>
          <a:lstStyle/>
          <a:p>
            <a:pPr algn="ctr">
              <a:defRPr/>
            </a:pPr>
            <a:endParaRPr lang="en-US">
              <a:solidFill>
                <a:schemeClr val="lt1"/>
              </a:solidFill>
              <a:latin typeface="+mn-lt"/>
              <a:ea typeface="+mn-ea"/>
            </a:endParaRPr>
          </a:p>
        </p:txBody>
      </p:sp>
      <p:sp>
        <p:nvSpPr>
          <p:cNvPr id="2" name="Title 1"/>
          <p:cNvSpPr>
            <a:spLocks noGrp="1"/>
          </p:cNvSpPr>
          <p:nvPr>
            <p:ph type="title"/>
          </p:nvPr>
        </p:nvSpPr>
        <p:spPr>
          <a:xfrm>
            <a:off x="457200" y="251948"/>
            <a:ext cx="8229600" cy="1143000"/>
          </a:xfrm>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2362200"/>
            <a:ext cx="4040188" cy="3941763"/>
          </a:xfrm>
        </p:spPr>
        <p:txBody>
          <a:bodyPr/>
          <a:lstStyle>
            <a:lvl1pPr>
              <a:defRPr sz="22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6">
            <a:extLst>
              <a:ext uri="{FF2B5EF4-FFF2-40B4-BE49-F238E27FC236}">
                <a16:creationId xmlns:a16="http://schemas.microsoft.com/office/drawing/2014/main" id="{846FFE1B-6447-304C-84CE-3C3C54AC93BD}"/>
              </a:ext>
            </a:extLst>
          </p:cNvPr>
          <p:cNvSpPr>
            <a:spLocks noGrp="1"/>
          </p:cNvSpPr>
          <p:nvPr>
            <p:ph type="dt" sz="half" idx="10"/>
          </p:nvPr>
        </p:nvSpPr>
        <p:spPr/>
        <p:txBody>
          <a:bodyPr/>
          <a:lstStyle>
            <a:lvl1pPr>
              <a:defRPr/>
            </a:lvl1pPr>
          </a:lstStyle>
          <a:p>
            <a:pPr>
              <a:defRPr/>
            </a:pPr>
            <a:endParaRPr lang="en-US"/>
          </a:p>
        </p:txBody>
      </p:sp>
      <p:sp>
        <p:nvSpPr>
          <p:cNvPr id="10" name="Footer Placeholder 7">
            <a:extLst>
              <a:ext uri="{FF2B5EF4-FFF2-40B4-BE49-F238E27FC236}">
                <a16:creationId xmlns:a16="http://schemas.microsoft.com/office/drawing/2014/main" id="{BC80A299-0E2B-2645-9447-68150DAFCE5D}"/>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8">
            <a:extLst>
              <a:ext uri="{FF2B5EF4-FFF2-40B4-BE49-F238E27FC236}">
                <a16:creationId xmlns:a16="http://schemas.microsoft.com/office/drawing/2014/main" id="{C3691C45-2568-1B41-8FCE-331D0DD5C37E}"/>
              </a:ext>
            </a:extLst>
          </p:cNvPr>
          <p:cNvSpPr>
            <a:spLocks noGrp="1"/>
          </p:cNvSpPr>
          <p:nvPr>
            <p:ph type="sldNum" sz="quarter" idx="12"/>
          </p:nvPr>
        </p:nvSpPr>
        <p:spPr>
          <a:xfrm>
            <a:off x="8640763" y="6515100"/>
            <a:ext cx="465137" cy="273050"/>
          </a:xfrm>
        </p:spPr>
        <p:txBody>
          <a:bodyPr/>
          <a:lstStyle>
            <a:lvl1pPr>
              <a:defRPr/>
            </a:lvl1pPr>
          </a:lstStyle>
          <a:p>
            <a:fld id="{7BFCB4B6-38F7-4847-AEC1-03FC42AD93C7}" type="slidenum">
              <a:rPr lang="en-US" altLang="en-US"/>
              <a:pPr/>
              <a:t>‹#›</a:t>
            </a:fld>
            <a:endParaRPr lang="en-US" altLang="en-US"/>
          </a:p>
        </p:txBody>
      </p:sp>
    </p:spTree>
    <p:extLst>
      <p:ext uri="{BB962C8B-B14F-4D97-AF65-F5344CB8AC3E}">
        <p14:creationId xmlns:p14="http://schemas.microsoft.com/office/powerpoint/2010/main" val="2992732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916790-37F4-5B49-A794-D107627C463C}"/>
              </a:ext>
            </a:extLst>
          </p:cNvPr>
          <p:cNvSpPr>
            <a:spLocks noChangeArrowheads="1"/>
          </p:cNvSpPr>
          <p:nvPr/>
        </p:nvSpPr>
        <p:spPr bwMode="auto">
          <a:xfrm>
            <a:off x="588963" y="1423988"/>
            <a:ext cx="8001000" cy="9525"/>
          </a:xfrm>
          <a:prstGeom prst="rect">
            <a:avLst/>
          </a:prstGeom>
          <a:solidFill>
            <a:schemeClr val="accent1"/>
          </a:solidFill>
          <a:ln>
            <a:noFill/>
          </a:ln>
          <a:effectLst>
            <a:outerShdw blurRad="12700" dist="12900" dir="5400000" algn="tl" rotWithShape="0">
              <a:srgbClr val="808080">
                <a:alpha val="75000"/>
              </a:srgbClr>
            </a:outerShdw>
          </a:effectLst>
          <a:extLst>
            <a:ext uri="{91240B29-F687-4F45-9708-019B960494DF}">
              <a14:hiddenLine xmlns:a14="http://schemas.microsoft.com/office/drawing/2010/main" w="38100" cap="rnd">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
        <p:nvSpPr>
          <p:cNvPr id="2" name="Title 1"/>
          <p:cNvSpPr>
            <a:spLocks noGrp="1"/>
          </p:cNvSpPr>
          <p:nvPr>
            <p:ph type="title"/>
          </p:nvPr>
        </p:nvSpPr>
        <p:spPr>
          <a:xfrm>
            <a:off x="457200" y="253218"/>
            <a:ext cx="8229600" cy="1143000"/>
          </a:xfrm>
        </p:spPr>
        <p:txBody>
          <a:bodyPr/>
          <a:lstStyle/>
          <a:p>
            <a:r>
              <a:rPr lang="en-US"/>
              <a:t>Click to edit Master title style</a:t>
            </a:r>
          </a:p>
        </p:txBody>
      </p:sp>
      <p:sp>
        <p:nvSpPr>
          <p:cNvPr id="4" name="Date Placeholder 2">
            <a:extLst>
              <a:ext uri="{FF2B5EF4-FFF2-40B4-BE49-F238E27FC236}">
                <a16:creationId xmlns:a16="http://schemas.microsoft.com/office/drawing/2014/main" id="{871ADB08-DA8C-B745-AFDC-8B2591825F23}"/>
              </a:ext>
            </a:extLst>
          </p:cNvPr>
          <p:cNvSpPr>
            <a:spLocks noGrp="1"/>
          </p:cNvSpPr>
          <p:nvPr>
            <p:ph type="dt" sz="half" idx="10"/>
          </p:nvPr>
        </p:nvSpPr>
        <p:spPr/>
        <p:txBody>
          <a:bodyPr/>
          <a:lstStyle>
            <a:lvl1pPr>
              <a:defRPr/>
            </a:lvl1pPr>
          </a:lstStyle>
          <a:p>
            <a:pPr>
              <a:defRPr/>
            </a:pPr>
            <a:endParaRPr lang="en-US"/>
          </a:p>
        </p:txBody>
      </p:sp>
      <p:sp>
        <p:nvSpPr>
          <p:cNvPr id="5" name="Footer Placeholder 3">
            <a:extLst>
              <a:ext uri="{FF2B5EF4-FFF2-40B4-BE49-F238E27FC236}">
                <a16:creationId xmlns:a16="http://schemas.microsoft.com/office/drawing/2014/main" id="{5E71F740-5D34-D545-A52C-69C11F45F0C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85906D4A-1E33-C64B-A9E0-67BA777F6DC5}"/>
              </a:ext>
            </a:extLst>
          </p:cNvPr>
          <p:cNvSpPr>
            <a:spLocks noGrp="1"/>
          </p:cNvSpPr>
          <p:nvPr>
            <p:ph type="sldNum" sz="quarter" idx="12"/>
          </p:nvPr>
        </p:nvSpPr>
        <p:spPr/>
        <p:txBody>
          <a:bodyPr/>
          <a:lstStyle>
            <a:lvl1pPr>
              <a:defRPr/>
            </a:lvl1pPr>
          </a:lstStyle>
          <a:p>
            <a:fld id="{DCBA73AF-E66F-254A-B256-D196FA3CE12F}" type="slidenum">
              <a:rPr lang="en-US" altLang="en-US"/>
              <a:pPr/>
              <a:t>‹#›</a:t>
            </a:fld>
            <a:endParaRPr lang="en-US" altLang="en-US"/>
          </a:p>
        </p:txBody>
      </p:sp>
    </p:spTree>
    <p:extLst>
      <p:ext uri="{BB962C8B-B14F-4D97-AF65-F5344CB8AC3E}">
        <p14:creationId xmlns:p14="http://schemas.microsoft.com/office/powerpoint/2010/main" val="4233805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1A004E1C-63AB-E54E-AE36-83F4B5C7E4A1}"/>
              </a:ext>
            </a:extLst>
          </p:cNvPr>
          <p:cNvSpPr>
            <a:spLocks noGrp="1"/>
          </p:cNvSpPr>
          <p:nvPr>
            <p:ph type="ftr" sz="quarter" idx="10"/>
          </p:nvPr>
        </p:nvSpPr>
        <p:spPr/>
        <p:txBody>
          <a:bodyPr/>
          <a:lstStyle>
            <a:lvl1pPr>
              <a:defRPr/>
            </a:lvl1pPr>
          </a:lstStyle>
          <a:p>
            <a:pPr>
              <a:defRPr/>
            </a:pPr>
            <a:endParaRPr lang="en-US"/>
          </a:p>
        </p:txBody>
      </p:sp>
      <p:sp>
        <p:nvSpPr>
          <p:cNvPr id="3" name="Date Placeholder 13">
            <a:extLst>
              <a:ext uri="{FF2B5EF4-FFF2-40B4-BE49-F238E27FC236}">
                <a16:creationId xmlns:a16="http://schemas.microsoft.com/office/drawing/2014/main" id="{651DE0D2-B04F-3A4A-9AB2-69F44103FA89}"/>
              </a:ext>
            </a:extLst>
          </p:cNvPr>
          <p:cNvSpPr>
            <a:spLocks noGrp="1"/>
          </p:cNvSpPr>
          <p:nvPr>
            <p:ph type="dt" sz="half" idx="11"/>
          </p:nvPr>
        </p:nvSpPr>
        <p:spPr/>
        <p:txBody>
          <a:bodyPr/>
          <a:lstStyle>
            <a:lvl1pPr>
              <a:defRPr/>
            </a:lvl1pPr>
          </a:lstStyle>
          <a:p>
            <a:pPr>
              <a:defRPr/>
            </a:pPr>
            <a:endParaRPr lang="en-US"/>
          </a:p>
        </p:txBody>
      </p:sp>
      <p:sp>
        <p:nvSpPr>
          <p:cNvPr id="4" name="Slide Number Placeholder 22">
            <a:extLst>
              <a:ext uri="{FF2B5EF4-FFF2-40B4-BE49-F238E27FC236}">
                <a16:creationId xmlns:a16="http://schemas.microsoft.com/office/drawing/2014/main" id="{C3D1ED48-C96B-6B47-9D6C-D4ADF4BF72DA}"/>
              </a:ext>
            </a:extLst>
          </p:cNvPr>
          <p:cNvSpPr>
            <a:spLocks noGrp="1"/>
          </p:cNvSpPr>
          <p:nvPr>
            <p:ph type="sldNum" sz="quarter" idx="12"/>
          </p:nvPr>
        </p:nvSpPr>
        <p:spPr/>
        <p:txBody>
          <a:bodyPr/>
          <a:lstStyle>
            <a:lvl1pPr>
              <a:defRPr/>
            </a:lvl1pPr>
          </a:lstStyle>
          <a:p>
            <a:fld id="{25918668-18F2-4743-93DB-84C3BFAEA386}" type="slidenum">
              <a:rPr lang="en-US" altLang="en-US"/>
              <a:pPr/>
              <a:t>‹#›</a:t>
            </a:fld>
            <a:endParaRPr lang="en-US" altLang="en-US"/>
          </a:p>
        </p:txBody>
      </p:sp>
    </p:spTree>
    <p:extLst>
      <p:ext uri="{BB962C8B-B14F-4D97-AF65-F5344CB8AC3E}">
        <p14:creationId xmlns:p14="http://schemas.microsoft.com/office/powerpoint/2010/main" val="3893272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51D6918-5D8A-E646-B5A6-D0A0FFC9A99F}"/>
              </a:ext>
            </a:extLst>
          </p:cNvPr>
          <p:cNvSpPr>
            <a:spLocks noChangeArrowheads="1"/>
          </p:cNvSpPr>
          <p:nvPr/>
        </p:nvSpPr>
        <p:spPr bwMode="auto">
          <a:xfrm>
            <a:off x="5057775" y="1057275"/>
            <a:ext cx="3748088" cy="9525"/>
          </a:xfrm>
          <a:prstGeom prst="rect">
            <a:avLst/>
          </a:prstGeom>
          <a:solidFill>
            <a:schemeClr val="accent1"/>
          </a:solidFill>
          <a:ln>
            <a:noFill/>
          </a:ln>
          <a:effectLst>
            <a:outerShdw blurRad="12700" dist="12900" dir="5400000" algn="tl" rotWithShape="0">
              <a:srgbClr val="808080">
                <a:alpha val="75000"/>
              </a:srgbClr>
            </a:outerShdw>
          </a:effectLst>
          <a:extLst>
            <a:ext uri="{91240B29-F687-4F45-9708-019B960494DF}">
              <a14:hiddenLine xmlns:a14="http://schemas.microsoft.com/office/drawing/2010/main" w="38100" cap="rnd">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
        <p:nvSpPr>
          <p:cNvPr id="2" name="Title 1"/>
          <p:cNvSpPr>
            <a:spLocks noGrp="1"/>
          </p:cNvSpPr>
          <p:nvPr>
            <p:ph type="title"/>
          </p:nvPr>
        </p:nvSpPr>
        <p:spPr>
          <a:xfrm>
            <a:off x="4963136" y="304800"/>
            <a:ext cx="3931920" cy="762000"/>
          </a:xfrm>
        </p:spPr>
        <p:txBody>
          <a:bodyPr/>
          <a:lstStyle>
            <a:lvl1pPr marL="0" algn="r">
              <a:buNone/>
              <a:defRPr sz="2000" b="1"/>
            </a:lvl1pPr>
            <a:extLst/>
          </a:lstStyle>
          <a:p>
            <a:r>
              <a:rPr lang="en-US"/>
              <a:t>Click to edit Master title style</a:t>
            </a:r>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8">
            <a:extLst>
              <a:ext uri="{FF2B5EF4-FFF2-40B4-BE49-F238E27FC236}">
                <a16:creationId xmlns:a16="http://schemas.microsoft.com/office/drawing/2014/main" id="{F12EC44C-B84E-624E-9034-205E88D21810}"/>
              </a:ext>
            </a:extLst>
          </p:cNvPr>
          <p:cNvSpPr>
            <a:spLocks noGrp="1"/>
          </p:cNvSpPr>
          <p:nvPr>
            <p:ph type="dt" sz="half" idx="10"/>
          </p:nvPr>
        </p:nvSpPr>
        <p:spPr>
          <a:xfrm>
            <a:off x="5562600" y="6513513"/>
            <a:ext cx="3001963" cy="274637"/>
          </a:xfrm>
        </p:spPr>
        <p:txBody>
          <a:bodyPr vert="horz" rtlCol="0"/>
          <a:lstStyle>
            <a:lvl1pPr>
              <a:defRPr/>
            </a:lvl1pPr>
          </a:lstStyle>
          <a:p>
            <a:pPr>
              <a:defRPr/>
            </a:pPr>
            <a:endParaRPr lang="en-US"/>
          </a:p>
        </p:txBody>
      </p:sp>
      <p:sp>
        <p:nvSpPr>
          <p:cNvPr id="7" name="Slide Number Placeholder 9">
            <a:extLst>
              <a:ext uri="{FF2B5EF4-FFF2-40B4-BE49-F238E27FC236}">
                <a16:creationId xmlns:a16="http://schemas.microsoft.com/office/drawing/2014/main" id="{E5300222-72EC-0C4C-8379-30C33E8BA1D0}"/>
              </a:ext>
            </a:extLst>
          </p:cNvPr>
          <p:cNvSpPr>
            <a:spLocks noGrp="1"/>
          </p:cNvSpPr>
          <p:nvPr>
            <p:ph type="sldNum" sz="quarter" idx="11"/>
          </p:nvPr>
        </p:nvSpPr>
        <p:spPr>
          <a:xfrm>
            <a:off x="8639175" y="6513513"/>
            <a:ext cx="463550" cy="274637"/>
          </a:xfrm>
        </p:spPr>
        <p:txBody>
          <a:bodyPr/>
          <a:lstStyle>
            <a:lvl1pPr>
              <a:defRPr/>
            </a:lvl1pPr>
          </a:lstStyle>
          <a:p>
            <a:fld id="{A110D7C8-68DF-164B-A967-F1D8B8A7F7F0}" type="slidenum">
              <a:rPr lang="en-US" altLang="en-US"/>
              <a:pPr/>
              <a:t>‹#›</a:t>
            </a:fld>
            <a:endParaRPr lang="en-US" altLang="en-US"/>
          </a:p>
        </p:txBody>
      </p:sp>
      <p:sp>
        <p:nvSpPr>
          <p:cNvPr id="8" name="Footer Placeholder 10">
            <a:extLst>
              <a:ext uri="{FF2B5EF4-FFF2-40B4-BE49-F238E27FC236}">
                <a16:creationId xmlns:a16="http://schemas.microsoft.com/office/drawing/2014/main" id="{0B11AE48-C918-A748-B743-7A671672B10F}"/>
              </a:ext>
            </a:extLst>
          </p:cNvPr>
          <p:cNvSpPr>
            <a:spLocks noGrp="1"/>
          </p:cNvSpPr>
          <p:nvPr>
            <p:ph type="ftr" sz="quarter" idx="12"/>
          </p:nvPr>
        </p:nvSpPr>
        <p:spPr>
          <a:xfrm>
            <a:off x="1600200" y="6513513"/>
            <a:ext cx="3906838" cy="274637"/>
          </a:xfrm>
        </p:spPr>
        <p:txBody>
          <a:bodyPr vert="horz" rtlCol="0"/>
          <a:lstStyle>
            <a:lvl1pPr>
              <a:defRPr/>
            </a:lvl1pPr>
          </a:lstStyle>
          <a:p>
            <a:pPr>
              <a:defRPr/>
            </a:pPr>
            <a:endParaRPr lang="en-US"/>
          </a:p>
        </p:txBody>
      </p:sp>
    </p:spTree>
    <p:extLst>
      <p:ext uri="{BB962C8B-B14F-4D97-AF65-F5344CB8AC3E}">
        <p14:creationId xmlns:p14="http://schemas.microsoft.com/office/powerpoint/2010/main" val="701774580"/>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lstStyle>
            <a:lvl1pPr marL="0" algn="r">
              <a:buNone/>
              <a:defRPr sz="2000" b="1"/>
            </a:lvl1pPr>
            <a:extLst/>
          </a:lstStyle>
          <a:p>
            <a:r>
              <a:rPr lang="en-US"/>
              <a:t>Click to edit Master title style</a:t>
            </a:r>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a:r>
              <a:rPr lang="en-US"/>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extLst/>
          </a:lstStyle>
          <a:p>
            <a:pPr lvl="0"/>
            <a:r>
              <a:rPr lang="en-US" noProof="0"/>
              <a:t>Drag picture to placeholder or click icon to add</a:t>
            </a:r>
          </a:p>
        </p:txBody>
      </p:sp>
      <p:sp>
        <p:nvSpPr>
          <p:cNvPr id="5" name="Date Placeholder 7">
            <a:extLst>
              <a:ext uri="{FF2B5EF4-FFF2-40B4-BE49-F238E27FC236}">
                <a16:creationId xmlns:a16="http://schemas.microsoft.com/office/drawing/2014/main" id="{B005723E-B4C3-AA4C-95B2-301644A7773C}"/>
              </a:ext>
            </a:extLst>
          </p:cNvPr>
          <p:cNvSpPr>
            <a:spLocks noGrp="1"/>
          </p:cNvSpPr>
          <p:nvPr>
            <p:ph type="dt" sz="half" idx="10"/>
          </p:nvPr>
        </p:nvSpPr>
        <p:spPr>
          <a:xfrm>
            <a:off x="5562600" y="6508750"/>
            <a:ext cx="3001963" cy="274638"/>
          </a:xfrm>
        </p:spPr>
        <p:txBody>
          <a:bodyPr vert="horz" rtlCol="0"/>
          <a:lstStyle>
            <a:lvl1pPr>
              <a:defRPr/>
            </a:lvl1pPr>
          </a:lstStyle>
          <a:p>
            <a:pPr>
              <a:defRPr/>
            </a:pPr>
            <a:endParaRPr lang="en-US"/>
          </a:p>
        </p:txBody>
      </p:sp>
      <p:sp>
        <p:nvSpPr>
          <p:cNvPr id="6" name="Slide Number Placeholder 8">
            <a:extLst>
              <a:ext uri="{FF2B5EF4-FFF2-40B4-BE49-F238E27FC236}">
                <a16:creationId xmlns:a16="http://schemas.microsoft.com/office/drawing/2014/main" id="{DD72DA5D-7A52-4645-A813-7024A9ED98D7}"/>
              </a:ext>
            </a:extLst>
          </p:cNvPr>
          <p:cNvSpPr>
            <a:spLocks noGrp="1"/>
          </p:cNvSpPr>
          <p:nvPr>
            <p:ph type="sldNum" sz="quarter" idx="11"/>
          </p:nvPr>
        </p:nvSpPr>
        <p:spPr>
          <a:xfrm>
            <a:off x="8639175" y="6508750"/>
            <a:ext cx="463550" cy="274638"/>
          </a:xfrm>
        </p:spPr>
        <p:txBody>
          <a:bodyPr/>
          <a:lstStyle>
            <a:lvl1pPr>
              <a:defRPr/>
            </a:lvl1pPr>
          </a:lstStyle>
          <a:p>
            <a:fld id="{A796C2DC-41BA-F341-A31D-7C29DAF017C2}" type="slidenum">
              <a:rPr lang="en-US" altLang="en-US"/>
              <a:pPr/>
              <a:t>‹#›</a:t>
            </a:fld>
            <a:endParaRPr lang="en-US" altLang="en-US"/>
          </a:p>
        </p:txBody>
      </p:sp>
      <p:sp>
        <p:nvSpPr>
          <p:cNvPr id="7" name="Footer Placeholder 9">
            <a:extLst>
              <a:ext uri="{FF2B5EF4-FFF2-40B4-BE49-F238E27FC236}">
                <a16:creationId xmlns:a16="http://schemas.microsoft.com/office/drawing/2014/main" id="{C31B5F4B-884B-2041-B459-A0C9ABD853B2}"/>
              </a:ext>
            </a:extLst>
          </p:cNvPr>
          <p:cNvSpPr>
            <a:spLocks noGrp="1"/>
          </p:cNvSpPr>
          <p:nvPr>
            <p:ph type="ftr" sz="quarter" idx="12"/>
          </p:nvPr>
        </p:nvSpPr>
        <p:spPr>
          <a:xfrm>
            <a:off x="1600200" y="6508750"/>
            <a:ext cx="3906838" cy="274638"/>
          </a:xfrm>
        </p:spPr>
        <p:txBody>
          <a:bodyPr vert="horz" rtlCol="0"/>
          <a:lstStyle>
            <a:lvl1pPr>
              <a:defRPr/>
            </a:lvl1pPr>
          </a:lstStyle>
          <a:p>
            <a:pPr>
              <a:defRPr/>
            </a:pPr>
            <a:endParaRPr lang="en-US"/>
          </a:p>
        </p:txBody>
      </p:sp>
    </p:spTree>
    <p:extLst>
      <p:ext uri="{BB962C8B-B14F-4D97-AF65-F5344CB8AC3E}">
        <p14:creationId xmlns:p14="http://schemas.microsoft.com/office/powerpoint/2010/main" val="3912979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Round Diagonal Corner Rectangle 6">
            <a:extLst>
              <a:ext uri="{FF2B5EF4-FFF2-40B4-BE49-F238E27FC236}">
                <a16:creationId xmlns:a16="http://schemas.microsoft.com/office/drawing/2014/main" id="{440551BA-238D-DF4B-AB6A-825CC43D17EF}"/>
              </a:ext>
            </a:extLst>
          </p:cNvPr>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3" name="Footer Placeholder 2">
            <a:extLst>
              <a:ext uri="{FF2B5EF4-FFF2-40B4-BE49-F238E27FC236}">
                <a16:creationId xmlns:a16="http://schemas.microsoft.com/office/drawing/2014/main" id="{F2875BA0-BDB1-2248-AA47-5F435BA55EFD}"/>
              </a:ext>
            </a:extLst>
          </p:cNvPr>
          <p:cNvSpPr>
            <a:spLocks noGrp="1"/>
          </p:cNvSpPr>
          <p:nvPr>
            <p:ph type="ftr" sz="quarter" idx="3"/>
          </p:nvPr>
        </p:nvSpPr>
        <p:spPr>
          <a:xfrm>
            <a:off x="1295400" y="6400800"/>
            <a:ext cx="4211638" cy="274638"/>
          </a:xfrm>
          <a:prstGeom prst="rect">
            <a:avLst/>
          </a:prstGeom>
        </p:spPr>
        <p:txBody>
          <a:bodyPr/>
          <a:lstStyle>
            <a:lvl1pPr algn="r" eaLnBrk="1" latinLnBrk="0" hangingPunct="1">
              <a:defRPr kumimoji="0" sz="1300">
                <a:solidFill>
                  <a:schemeClr val="bg2">
                    <a:tint val="60000"/>
                    <a:satMod val="155000"/>
                  </a:schemeClr>
                </a:solidFill>
                <a:latin typeface="Times New Roman" charset="0"/>
                <a:ea typeface="ＭＳ Ｐゴシック" charset="0"/>
                <a:cs typeface="ＭＳ Ｐゴシック" charset="0"/>
              </a:defRPr>
            </a:lvl1pPr>
            <a:extLst/>
          </a:lstStyle>
          <a:p>
            <a:pPr>
              <a:defRPr/>
            </a:pPr>
            <a:endParaRPr lang="en-US"/>
          </a:p>
        </p:txBody>
      </p:sp>
      <p:sp>
        <p:nvSpPr>
          <p:cNvPr id="14" name="Date Placeholder 13">
            <a:extLst>
              <a:ext uri="{FF2B5EF4-FFF2-40B4-BE49-F238E27FC236}">
                <a16:creationId xmlns:a16="http://schemas.microsoft.com/office/drawing/2014/main" id="{55A38D98-8DA4-0F40-A9C6-F1585FE48CD5}"/>
              </a:ext>
            </a:extLst>
          </p:cNvPr>
          <p:cNvSpPr>
            <a:spLocks noGrp="1"/>
          </p:cNvSpPr>
          <p:nvPr>
            <p:ph type="dt" sz="half" idx="2"/>
          </p:nvPr>
        </p:nvSpPr>
        <p:spPr>
          <a:xfrm>
            <a:off x="5562600" y="6400800"/>
            <a:ext cx="3001963" cy="274638"/>
          </a:xfrm>
          <a:prstGeom prst="rect">
            <a:avLst/>
          </a:prstGeom>
        </p:spPr>
        <p:txBody>
          <a:bodyPr/>
          <a:lstStyle>
            <a:lvl1pPr algn="l" eaLnBrk="1" latinLnBrk="0" hangingPunct="1">
              <a:defRPr kumimoji="0" sz="1300">
                <a:solidFill>
                  <a:schemeClr val="bg2">
                    <a:tint val="60000"/>
                    <a:satMod val="155000"/>
                  </a:schemeClr>
                </a:solidFill>
                <a:latin typeface="Times New Roman" charset="0"/>
                <a:ea typeface="ＭＳ Ｐゴシック" charset="0"/>
                <a:cs typeface="ＭＳ Ｐゴシック" charset="0"/>
              </a:defRPr>
            </a:lvl1pPr>
            <a:extLst/>
          </a:lstStyle>
          <a:p>
            <a:pPr>
              <a:defRPr/>
            </a:pPr>
            <a:endParaRPr lang="en-US"/>
          </a:p>
        </p:txBody>
      </p:sp>
      <p:sp>
        <p:nvSpPr>
          <p:cNvPr id="23" name="Slide Number Placeholder 22">
            <a:extLst>
              <a:ext uri="{FF2B5EF4-FFF2-40B4-BE49-F238E27FC236}">
                <a16:creationId xmlns:a16="http://schemas.microsoft.com/office/drawing/2014/main" id="{C43E3B68-CD44-C948-9168-FD82D1C254F8}"/>
              </a:ext>
            </a:extLst>
          </p:cNvPr>
          <p:cNvSpPr>
            <a:spLocks noGrp="1"/>
          </p:cNvSpPr>
          <p:nvPr>
            <p:ph type="sldNum" sz="quarter" idx="4"/>
          </p:nvPr>
        </p:nvSpPr>
        <p:spPr>
          <a:xfrm>
            <a:off x="8639175" y="6515100"/>
            <a:ext cx="463550" cy="273050"/>
          </a:xfrm>
          <a:prstGeom prst="rect">
            <a:avLst/>
          </a:prstGeom>
        </p:spPr>
        <p:txBody>
          <a:bodyPr vert="horz" wrap="square" lIns="91440" tIns="45720" rIns="91440" bIns="45720" numCol="1" anchor="ctr" anchorCtr="0" compatLnSpc="1">
            <a:prstTxWarp prst="textNoShape">
              <a:avLst/>
            </a:prstTxWarp>
          </a:bodyPr>
          <a:lstStyle>
            <a:lvl1pPr algn="r">
              <a:defRPr sz="1600">
                <a:solidFill>
                  <a:srgbClr val="DFE0D4"/>
                </a:solidFill>
              </a:defRPr>
            </a:lvl1pPr>
          </a:lstStyle>
          <a:p>
            <a:fld id="{DBAA564B-CB76-D842-883F-9F9FFB5D28B5}" type="slidenum">
              <a:rPr lang="en-US" altLang="en-US"/>
              <a:pPr/>
              <a:t>‹#›</a:t>
            </a:fld>
            <a:endParaRPr lang="en-US" altLang="en-US"/>
          </a:p>
        </p:txBody>
      </p:sp>
      <p:sp>
        <p:nvSpPr>
          <p:cNvPr id="22" name="Title Placeholder 21">
            <a:extLst>
              <a:ext uri="{FF2B5EF4-FFF2-40B4-BE49-F238E27FC236}">
                <a16:creationId xmlns:a16="http://schemas.microsoft.com/office/drawing/2014/main" id="{5470D7C0-3F99-284C-BCD9-FF3BC9491108}"/>
              </a:ext>
            </a:extLst>
          </p:cNvPr>
          <p:cNvSpPr>
            <a:spLocks noGrp="1"/>
          </p:cNvSpPr>
          <p:nvPr>
            <p:ph type="title"/>
          </p:nvPr>
        </p:nvSpPr>
        <p:spPr>
          <a:xfrm>
            <a:off x="457200" y="254000"/>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p>
            <a:r>
              <a:rPr lang="en-US"/>
              <a:t>Click to edit Master title style</a:t>
            </a:r>
          </a:p>
        </p:txBody>
      </p:sp>
      <p:sp>
        <p:nvSpPr>
          <p:cNvPr id="64521" name="Text Placeholder 12">
            <a:extLst>
              <a:ext uri="{FF2B5EF4-FFF2-40B4-BE49-F238E27FC236}">
                <a16:creationId xmlns:a16="http://schemas.microsoft.com/office/drawing/2014/main" id="{04F0D857-6E83-A647-A1F2-31FA8AC9CD2F}"/>
              </a:ext>
            </a:extLst>
          </p:cNvPr>
          <p:cNvSpPr>
            <a:spLocks noGrp="1"/>
          </p:cNvSpPr>
          <p:nvPr>
            <p:ph type="body" idx="1"/>
          </p:nvPr>
        </p:nvSpPr>
        <p:spPr bwMode="auto">
          <a:xfrm>
            <a:off x="457200" y="16462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1" tx1="lt1" bg2="dk2" tx2="lt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3992" r:id="rId7"/>
    <p:sldLayoutId id="2147484001" r:id="rId8"/>
    <p:sldLayoutId id="2147484002" r:id="rId9"/>
    <p:sldLayoutId id="2147483993" r:id="rId10"/>
    <p:sldLayoutId id="2147483994" r:id="rId11"/>
  </p:sldLayoutIdLst>
  <p:txStyles>
    <p:titleStyle>
      <a:lvl1pPr marL="53975" indent="-53975" algn="r" rtl="0" fontAlgn="base">
        <a:spcBef>
          <a:spcPct val="0"/>
        </a:spcBef>
        <a:spcAft>
          <a:spcPct val="0"/>
        </a:spcAft>
        <a:defRPr sz="4600" kern="1200">
          <a:solidFill>
            <a:srgbClr val="E7EACB"/>
          </a:solidFill>
          <a:effectLst>
            <a:outerShdw blurRad="38100" dist="25500" dir="5400000" algn="tl" rotWithShape="0">
              <a:srgbClr val="000000">
                <a:satMod val="180000"/>
                <a:alpha val="75000"/>
              </a:srgbClr>
            </a:outerShdw>
          </a:effectLst>
          <a:latin typeface="+mj-lt"/>
          <a:ea typeface="ＭＳ Ｐゴシック" panose="020B0600070205080204" pitchFamily="34" charset="-128"/>
          <a:cs typeface="+mj-cs"/>
        </a:defRPr>
      </a:lvl1pPr>
      <a:lvl2pPr marL="53975" indent="-53975" algn="r" rtl="0" fontAlgn="base">
        <a:spcBef>
          <a:spcPct val="0"/>
        </a:spcBef>
        <a:spcAft>
          <a:spcPct val="0"/>
        </a:spcAft>
        <a:defRPr sz="4600">
          <a:solidFill>
            <a:srgbClr val="E7EACB"/>
          </a:solidFill>
          <a:latin typeface="Rockwell" panose="02060603020205020403" pitchFamily="18" charset="77"/>
          <a:ea typeface="ＭＳ Ｐゴシック" panose="020B0600070205080204" pitchFamily="34" charset="-128"/>
        </a:defRPr>
      </a:lvl2pPr>
      <a:lvl3pPr marL="53975" indent="-53975" algn="r" rtl="0" fontAlgn="base">
        <a:spcBef>
          <a:spcPct val="0"/>
        </a:spcBef>
        <a:spcAft>
          <a:spcPct val="0"/>
        </a:spcAft>
        <a:defRPr sz="4600">
          <a:solidFill>
            <a:srgbClr val="E7EACB"/>
          </a:solidFill>
          <a:latin typeface="Rockwell" panose="02060603020205020403" pitchFamily="18" charset="77"/>
          <a:ea typeface="ＭＳ Ｐゴシック" panose="020B0600070205080204" pitchFamily="34" charset="-128"/>
        </a:defRPr>
      </a:lvl3pPr>
      <a:lvl4pPr marL="53975" indent="-53975" algn="r" rtl="0" fontAlgn="base">
        <a:spcBef>
          <a:spcPct val="0"/>
        </a:spcBef>
        <a:spcAft>
          <a:spcPct val="0"/>
        </a:spcAft>
        <a:defRPr sz="4600">
          <a:solidFill>
            <a:srgbClr val="E7EACB"/>
          </a:solidFill>
          <a:latin typeface="Rockwell" panose="02060603020205020403" pitchFamily="18" charset="77"/>
          <a:ea typeface="ＭＳ Ｐゴシック" panose="020B0600070205080204" pitchFamily="34" charset="-128"/>
        </a:defRPr>
      </a:lvl4pPr>
      <a:lvl5pPr marL="53975" indent="-53975" algn="r" rtl="0" fontAlgn="base">
        <a:spcBef>
          <a:spcPct val="0"/>
        </a:spcBef>
        <a:spcAft>
          <a:spcPct val="0"/>
        </a:spcAft>
        <a:defRPr sz="4600">
          <a:solidFill>
            <a:srgbClr val="E7EACB"/>
          </a:solidFill>
          <a:latin typeface="Rockwell" panose="02060603020205020403" pitchFamily="18" charset="77"/>
          <a:ea typeface="ＭＳ Ｐゴシック" panose="020B0600070205080204" pitchFamily="34" charset="-128"/>
        </a:defRPr>
      </a:lvl5pPr>
      <a:lvl6pPr marL="511175" indent="-53975" algn="r" rtl="0" fontAlgn="base">
        <a:spcBef>
          <a:spcPct val="0"/>
        </a:spcBef>
        <a:spcAft>
          <a:spcPct val="0"/>
        </a:spcAft>
        <a:defRPr sz="4600">
          <a:solidFill>
            <a:srgbClr val="E7EACB"/>
          </a:solidFill>
          <a:latin typeface="Rockwell" panose="02060603020205020403" pitchFamily="18" charset="77"/>
          <a:ea typeface="ＭＳ Ｐゴシック" panose="020B0600070205080204" pitchFamily="34" charset="-128"/>
        </a:defRPr>
      </a:lvl6pPr>
      <a:lvl7pPr marL="968375" indent="-53975" algn="r" rtl="0" fontAlgn="base">
        <a:spcBef>
          <a:spcPct val="0"/>
        </a:spcBef>
        <a:spcAft>
          <a:spcPct val="0"/>
        </a:spcAft>
        <a:defRPr sz="4600">
          <a:solidFill>
            <a:srgbClr val="E7EACB"/>
          </a:solidFill>
          <a:latin typeface="Rockwell" panose="02060603020205020403" pitchFamily="18" charset="77"/>
          <a:ea typeface="ＭＳ Ｐゴシック" panose="020B0600070205080204" pitchFamily="34" charset="-128"/>
        </a:defRPr>
      </a:lvl7pPr>
      <a:lvl8pPr marL="1425575" indent="-53975" algn="r" rtl="0" fontAlgn="base">
        <a:spcBef>
          <a:spcPct val="0"/>
        </a:spcBef>
        <a:spcAft>
          <a:spcPct val="0"/>
        </a:spcAft>
        <a:defRPr sz="4600">
          <a:solidFill>
            <a:srgbClr val="E7EACB"/>
          </a:solidFill>
          <a:latin typeface="Rockwell" panose="02060603020205020403" pitchFamily="18" charset="77"/>
          <a:ea typeface="ＭＳ Ｐゴシック" panose="020B0600070205080204" pitchFamily="34" charset="-128"/>
        </a:defRPr>
      </a:lvl8pPr>
      <a:lvl9pPr marL="1882775" indent="-53975" algn="r" rtl="0" fontAlgn="base">
        <a:spcBef>
          <a:spcPct val="0"/>
        </a:spcBef>
        <a:spcAft>
          <a:spcPct val="0"/>
        </a:spcAft>
        <a:defRPr sz="4600">
          <a:solidFill>
            <a:srgbClr val="E7EACB"/>
          </a:solidFill>
          <a:latin typeface="Rockwell" panose="02060603020205020403" pitchFamily="18" charset="77"/>
          <a:ea typeface="ＭＳ Ｐゴシック" panose="020B0600070205080204" pitchFamily="34" charset="-128"/>
        </a:defRPr>
      </a:lvl9pPr>
      <a:extLst/>
    </p:titleStyle>
    <p:bodyStyle>
      <a:lvl1pPr marL="292100" indent="-292100" algn="l" rtl="0" fontAlgn="base">
        <a:spcBef>
          <a:spcPct val="0"/>
        </a:spcBef>
        <a:spcAft>
          <a:spcPct val="0"/>
        </a:spcAft>
        <a:buClr>
          <a:schemeClr val="accent1"/>
        </a:buClr>
        <a:buSzPct val="70000"/>
        <a:buFont typeface="Wingdings 2" pitchFamily="2" charset="2"/>
        <a:buChar char=""/>
        <a:defRPr sz="3200" kern="1200">
          <a:solidFill>
            <a:schemeClr val="tx1"/>
          </a:solidFill>
          <a:latin typeface="+mn-lt"/>
          <a:ea typeface="ＭＳ Ｐゴシック" panose="020B0600070205080204" pitchFamily="34" charset="-128"/>
          <a:cs typeface="+mn-cs"/>
        </a:defRPr>
      </a:lvl1pPr>
      <a:lvl2pPr marL="639763" indent="-228600" algn="l" rtl="0" fontAlgn="base">
        <a:spcBef>
          <a:spcPts val="400"/>
        </a:spcBef>
        <a:spcAft>
          <a:spcPct val="0"/>
        </a:spcAft>
        <a:buClr>
          <a:schemeClr val="accent2"/>
        </a:buClr>
        <a:buSzPct val="90000"/>
        <a:buChar char="•"/>
        <a:defRPr sz="2600" kern="1200">
          <a:solidFill>
            <a:schemeClr val="tx1"/>
          </a:solidFill>
          <a:latin typeface="+mn-lt"/>
          <a:ea typeface="ＭＳ Ｐゴシック" panose="020B0600070205080204" pitchFamily="34" charset="-128"/>
          <a:cs typeface="+mn-cs"/>
        </a:defRPr>
      </a:lvl2pPr>
      <a:lvl3pPr marL="822325" indent="-190500" algn="l" rtl="0" fontAlgn="base">
        <a:spcBef>
          <a:spcPts val="400"/>
        </a:spcBef>
        <a:spcAft>
          <a:spcPct val="0"/>
        </a:spcAft>
        <a:buClr>
          <a:srgbClr val="A8CDD7"/>
        </a:buClr>
        <a:buSzPct val="100000"/>
        <a:buFont typeface="Wingdings 2" pitchFamily="2" charset="2"/>
        <a:buChar char=""/>
        <a:defRPr sz="2300" kern="1200">
          <a:solidFill>
            <a:schemeClr val="tx1"/>
          </a:solidFill>
          <a:latin typeface="+mn-lt"/>
          <a:ea typeface="ＭＳ Ｐゴシック" panose="020B0600070205080204" pitchFamily="34" charset="-128"/>
          <a:cs typeface="+mn-cs"/>
        </a:defRPr>
      </a:lvl3pPr>
      <a:lvl4pPr marL="1004888" indent="-182563" algn="l" rtl="0" fontAlgn="base">
        <a:spcBef>
          <a:spcPts val="400"/>
        </a:spcBef>
        <a:spcAft>
          <a:spcPct val="0"/>
        </a:spcAft>
        <a:buClr>
          <a:srgbClr val="A8CDD7"/>
        </a:buClr>
        <a:buSzPct val="100000"/>
        <a:buFont typeface="Wingdings 2" pitchFamily="2" charset="2"/>
        <a:buChar char=""/>
        <a:defRPr sz="2000" kern="1200">
          <a:solidFill>
            <a:schemeClr val="tx1"/>
          </a:solidFill>
          <a:latin typeface="+mn-lt"/>
          <a:ea typeface="ＭＳ Ｐゴシック" panose="020B0600070205080204" pitchFamily="34" charset="-128"/>
          <a:cs typeface="+mn-cs"/>
        </a:defRPr>
      </a:lvl4pPr>
      <a:lvl5pPr marL="1187450" indent="-182563" algn="l" rtl="0" fontAlgn="base">
        <a:spcBef>
          <a:spcPts val="400"/>
        </a:spcBef>
        <a:spcAft>
          <a:spcPct val="0"/>
        </a:spcAft>
        <a:buClr>
          <a:srgbClr val="A8CDD7"/>
        </a:buClr>
        <a:buSzPct val="100000"/>
        <a:buFont typeface="Wingdings 2" pitchFamily="2" charset="2"/>
        <a:buChar char=""/>
        <a:defRPr sz="1900" kern="1200">
          <a:solidFill>
            <a:schemeClr val="tx1"/>
          </a:solidFill>
          <a:latin typeface="+mn-lt"/>
          <a:ea typeface="ＭＳ Ｐゴシック" panose="020B0600070205080204" pitchFamily="34" charset="-128"/>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audio" Target="../media/audio1.bin"/><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6.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5.png"/><Relationship Id="rId9" Type="http://schemas.openxmlformats.org/officeDocument/2006/relationships/image" Target="../media/image11.png"/><Relationship Id="rId1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nytimes.com/interactive/2011/06/19/nyregion/how-many-households-are-like-yours.html"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canvas.wisc.edu/courses/374033" TargetMode="External"/><Relationship Id="rId2" Type="http://schemas.openxmlformats.org/officeDocument/2006/relationships/hyperlink" Target="https://dshah.journalism.wisc.edu/teaching/#j345" TargetMode="External"/><Relationship Id="rId1" Type="http://schemas.openxmlformats.org/officeDocument/2006/relationships/slideLayout" Target="../slideLayouts/slideLayout2.xml"/><Relationship Id="rId4" Type="http://schemas.openxmlformats.org/officeDocument/2006/relationships/hyperlink" Target="https://j345manual.journalism.wisc.edu/"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xml"/><Relationship Id="rId5" Type="http://schemas.openxmlformats.org/officeDocument/2006/relationships/image" Target="../media/image63.jpeg"/><Relationship Id="rId4" Type="http://schemas.openxmlformats.org/officeDocument/2006/relationships/image" Target="../media/image62.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A899672A-3093-744B-A646-B78AB88B713E}"/>
              </a:ext>
            </a:extLst>
          </p:cNvPr>
          <p:cNvSpPr>
            <a:spLocks noGrp="1" noChangeArrowheads="1"/>
          </p:cNvSpPr>
          <p:nvPr>
            <p:ph type="title"/>
          </p:nvPr>
        </p:nvSpPr>
        <p:spPr>
          <a:xfrm>
            <a:off x="152400" y="457200"/>
            <a:ext cx="8543925" cy="1958975"/>
          </a:xfrm>
        </p:spPr>
        <p:txBody>
          <a:bodyPr lIns="0" tIns="0" rIns="0" bIns="0" anchor="t">
            <a:normAutofit fontScale="90000"/>
          </a:bodyPr>
          <a:lstStyle/>
          <a:p>
            <a:pPr marL="54864" indent="0" fontAlgn="auto">
              <a:spcAft>
                <a:spcPts val="0"/>
              </a:spcAft>
              <a:defRPr/>
            </a:pPr>
            <a:r>
              <a:rPr lang="en-US" sz="4800" b="1" dirty="0">
                <a:solidFill>
                  <a:schemeClr val="tx2">
                    <a:tint val="100000"/>
                    <a:shade val="90000"/>
                    <a:satMod val="250000"/>
                    <a:alpha val="100000"/>
                  </a:schemeClr>
                </a:solidFill>
                <a:latin typeface="Arial Black" charset="0"/>
                <a:ea typeface="ＭＳ Ｐゴシック" charset="0"/>
                <a:cs typeface="ＭＳ Ｐゴシック" charset="0"/>
              </a:rPr>
              <a:t>Journalism 345:</a:t>
            </a:r>
            <a:br>
              <a:rPr lang="en-US" sz="4800" b="1" dirty="0">
                <a:solidFill>
                  <a:schemeClr val="tx2">
                    <a:tint val="100000"/>
                    <a:shade val="90000"/>
                    <a:satMod val="250000"/>
                    <a:alpha val="100000"/>
                  </a:schemeClr>
                </a:solidFill>
                <a:latin typeface="Arial Black" charset="0"/>
                <a:ea typeface="ＭＳ Ｐゴシック" charset="0"/>
                <a:cs typeface="ＭＳ Ｐゴシック" charset="0"/>
              </a:rPr>
            </a:br>
            <a:r>
              <a:rPr lang="en-US" sz="4800" b="1" dirty="0">
                <a:solidFill>
                  <a:schemeClr val="tx2">
                    <a:tint val="100000"/>
                    <a:shade val="90000"/>
                    <a:satMod val="250000"/>
                    <a:alpha val="100000"/>
                  </a:schemeClr>
                </a:solidFill>
                <a:latin typeface="Arial Black" charset="0"/>
                <a:ea typeface="ＭＳ Ｐゴシック" charset="0"/>
                <a:cs typeface="ＭＳ Ｐゴシック" charset="0"/>
              </a:rPr>
              <a:t>Introduction to Strategic Communication</a:t>
            </a:r>
            <a:endParaRPr lang="en-US" sz="4800" b="1" dirty="0">
              <a:solidFill>
                <a:srgbClr val="BF9FE1"/>
              </a:solidFill>
              <a:latin typeface="Arial Black" charset="0"/>
              <a:ea typeface="ＭＳ Ｐゴシック" charset="0"/>
              <a:cs typeface="ＭＳ Ｐゴシック" charset="0"/>
            </a:endParaRPr>
          </a:p>
        </p:txBody>
      </p:sp>
      <p:sp>
        <p:nvSpPr>
          <p:cNvPr id="3074" name="Freeform 3">
            <a:extLst>
              <a:ext uri="{FF2B5EF4-FFF2-40B4-BE49-F238E27FC236}">
                <a16:creationId xmlns:a16="http://schemas.microsoft.com/office/drawing/2014/main" id="{723AAD84-BEB9-8F4F-ABF7-546008C50C3D}"/>
              </a:ext>
            </a:extLst>
          </p:cNvPr>
          <p:cNvSpPr>
            <a:spLocks/>
          </p:cNvSpPr>
          <p:nvPr/>
        </p:nvSpPr>
        <p:spPr bwMode="auto">
          <a:xfrm>
            <a:off x="0" y="3810000"/>
            <a:ext cx="8655050" cy="104775"/>
          </a:xfrm>
          <a:custGeom>
            <a:avLst/>
            <a:gdLst>
              <a:gd name="T0" fmla="*/ 0 w 5452"/>
              <a:gd name="T1" fmla="*/ 2147483647 h 66"/>
              <a:gd name="T2" fmla="*/ 2147483647 w 5452"/>
              <a:gd name="T3" fmla="*/ 2147483647 h 66"/>
              <a:gd name="T4" fmla="*/ 2147483647 w 5452"/>
              <a:gd name="T5" fmla="*/ 0 h 66"/>
              <a:gd name="T6" fmla="*/ 0 w 5452"/>
              <a:gd name="T7" fmla="*/ 0 h 66"/>
              <a:gd name="T8" fmla="*/ 0 w 5452"/>
              <a:gd name="T9" fmla="*/ 2147483647 h 66"/>
              <a:gd name="T10" fmla="*/ 0 60000 65536"/>
              <a:gd name="T11" fmla="*/ 0 60000 65536"/>
              <a:gd name="T12" fmla="*/ 0 60000 65536"/>
              <a:gd name="T13" fmla="*/ 0 60000 65536"/>
              <a:gd name="T14" fmla="*/ 0 60000 65536"/>
              <a:gd name="T15" fmla="*/ 0 w 5452"/>
              <a:gd name="T16" fmla="*/ 0 h 66"/>
              <a:gd name="T17" fmla="*/ 5452 w 5452"/>
              <a:gd name="T18" fmla="*/ 66 h 66"/>
            </a:gdLst>
            <a:ahLst/>
            <a:cxnLst>
              <a:cxn ang="T10">
                <a:pos x="T0" y="T1"/>
              </a:cxn>
              <a:cxn ang="T11">
                <a:pos x="T2" y="T3"/>
              </a:cxn>
              <a:cxn ang="T12">
                <a:pos x="T4" y="T5"/>
              </a:cxn>
              <a:cxn ang="T13">
                <a:pos x="T6" y="T7"/>
              </a:cxn>
              <a:cxn ang="T14">
                <a:pos x="T8" y="T9"/>
              </a:cxn>
            </a:cxnLst>
            <a:rect l="T15" t="T16" r="T17" b="T18"/>
            <a:pathLst>
              <a:path w="5452" h="66">
                <a:moveTo>
                  <a:pt x="0" y="65"/>
                </a:moveTo>
                <a:lnTo>
                  <a:pt x="5451" y="65"/>
                </a:lnTo>
                <a:lnTo>
                  <a:pt x="5451" y="0"/>
                </a:lnTo>
                <a:lnTo>
                  <a:pt x="0" y="0"/>
                </a:lnTo>
                <a:lnTo>
                  <a:pt x="0" y="65"/>
                </a:lnTo>
              </a:path>
            </a:pathLst>
          </a:custGeom>
          <a:gradFill rotWithShape="0">
            <a:gsLst>
              <a:gs pos="0">
                <a:srgbClr val="A060A0"/>
              </a:gs>
              <a:gs pos="50000">
                <a:srgbClr val="515056"/>
              </a:gs>
              <a:gs pos="100000">
                <a:srgbClr val="A060A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dirty="0"/>
          </a:p>
        </p:txBody>
      </p:sp>
      <p:sp>
        <p:nvSpPr>
          <p:cNvPr id="3075" name="Rectangle 4">
            <a:extLst>
              <a:ext uri="{FF2B5EF4-FFF2-40B4-BE49-F238E27FC236}">
                <a16:creationId xmlns:a16="http://schemas.microsoft.com/office/drawing/2014/main" id="{AA5476C9-9050-4946-BFD6-1F146372EB76}"/>
              </a:ext>
            </a:extLst>
          </p:cNvPr>
          <p:cNvSpPr>
            <a:spLocks noChangeArrowheads="1"/>
          </p:cNvSpPr>
          <p:nvPr/>
        </p:nvSpPr>
        <p:spPr bwMode="auto">
          <a:xfrm>
            <a:off x="381000" y="4495800"/>
            <a:ext cx="8377238"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2800" dirty="0">
                <a:solidFill>
                  <a:srgbClr val="FFFFFF"/>
                </a:solidFill>
              </a:rPr>
              <a:t>Professor:  Dhavan Shah</a:t>
            </a:r>
          </a:p>
          <a:p>
            <a:pPr algn="ctr"/>
            <a:r>
              <a:rPr lang="en-US" altLang="en-US" sz="2800" dirty="0">
                <a:solidFill>
                  <a:srgbClr val="FFFFFF"/>
                </a:solidFill>
              </a:rPr>
              <a:t>TAs: Alexus Moore and </a:t>
            </a:r>
            <a:r>
              <a:rPr lang="en-US" altLang="en-US" sz="2800">
                <a:solidFill>
                  <a:srgbClr val="FFFFFF"/>
                </a:solidFill>
              </a:rPr>
              <a:t>Thomas Zhang</a:t>
            </a:r>
            <a:endParaRPr lang="en-US" altLang="en-US" sz="2800" dirty="0">
              <a:solidFill>
                <a:srgbClr val="FFFFFF"/>
              </a:solidFill>
            </a:endParaRP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35E836E3-31C8-CD42-89F6-7FF3084E98C8}"/>
              </a:ext>
            </a:extLst>
          </p:cNvPr>
          <p:cNvSpPr>
            <a:spLocks noGrp="1" noChangeArrowheads="1"/>
          </p:cNvSpPr>
          <p:nvPr>
            <p:ph type="title"/>
          </p:nvPr>
        </p:nvSpPr>
        <p:spPr>
          <a:xfrm>
            <a:off x="457200" y="381000"/>
            <a:ext cx="8229600" cy="1143000"/>
          </a:xfrm>
        </p:spPr>
        <p:txBody>
          <a:bodyPr/>
          <a:lstStyle/>
          <a:p>
            <a:pPr marL="54864" indent="0" algn="ctr" fontAlgn="auto">
              <a:spcAft>
                <a:spcPts val="0"/>
              </a:spcAft>
              <a:defRPr/>
            </a:pPr>
            <a:r>
              <a:rPr lang="en-US" dirty="0">
                <a:solidFill>
                  <a:schemeClr val="tx2">
                    <a:tint val="100000"/>
                    <a:shade val="90000"/>
                    <a:satMod val="250000"/>
                    <a:alpha val="100000"/>
                  </a:schemeClr>
                </a:solidFill>
                <a:latin typeface="Arial Black" charset="0"/>
                <a:ea typeface="ＭＳ Ｐゴシック" charset="0"/>
                <a:cs typeface="ＭＳ Ｐゴシック" charset="0"/>
              </a:rPr>
              <a:t>Group Work Products</a:t>
            </a:r>
          </a:p>
        </p:txBody>
      </p:sp>
      <p:sp>
        <p:nvSpPr>
          <p:cNvPr id="12290" name="Rectangle 3">
            <a:extLst>
              <a:ext uri="{FF2B5EF4-FFF2-40B4-BE49-F238E27FC236}">
                <a16:creationId xmlns:a16="http://schemas.microsoft.com/office/drawing/2014/main" id="{2CAB3F6F-0D31-434E-9845-890650CB56FB}"/>
              </a:ext>
            </a:extLst>
          </p:cNvPr>
          <p:cNvSpPr>
            <a:spLocks noGrp="1" noChangeArrowheads="1"/>
          </p:cNvSpPr>
          <p:nvPr>
            <p:ph idx="1"/>
          </p:nvPr>
        </p:nvSpPr>
        <p:spPr/>
        <p:txBody>
          <a:bodyPr/>
          <a:lstStyle/>
          <a:p>
            <a:r>
              <a:rPr lang="en-US" altLang="en-US" sz="2800" dirty="0">
                <a:latin typeface="Arial" panose="020B0604020202020204" pitchFamily="34" charset="0"/>
              </a:rPr>
              <a:t>1. Campaign plan</a:t>
            </a:r>
          </a:p>
          <a:p>
            <a:pPr lvl="1"/>
            <a:r>
              <a:rPr lang="en-US" altLang="en-US" sz="2400" dirty="0">
                <a:latin typeface="Arial" panose="020B0604020202020204" pitchFamily="34" charset="0"/>
              </a:rPr>
              <a:t>5 Sections, 50 pages</a:t>
            </a:r>
          </a:p>
          <a:p>
            <a:pPr lvl="1"/>
            <a:r>
              <a:rPr lang="en-US" altLang="en-US" sz="2400" dirty="0">
                <a:latin typeface="Arial" panose="020B0604020202020204" pitchFamily="34" charset="0"/>
              </a:rPr>
              <a:t>Each person has primary responsibility for one section</a:t>
            </a:r>
          </a:p>
          <a:p>
            <a:pPr lvl="1"/>
            <a:r>
              <a:rPr lang="en-US" altLang="en-US" sz="2400" dirty="0">
                <a:latin typeface="Arial" panose="020B0604020202020204" pitchFamily="34" charset="0"/>
              </a:rPr>
              <a:t>Detail the nature of the proposed campaign</a:t>
            </a:r>
          </a:p>
          <a:p>
            <a:r>
              <a:rPr lang="en-US" altLang="en-US" sz="2800" dirty="0">
                <a:latin typeface="Arial" panose="020B0604020202020204" pitchFamily="34" charset="0"/>
              </a:rPr>
              <a:t>2. Pitch meeting</a:t>
            </a:r>
          </a:p>
          <a:p>
            <a:pPr lvl="1"/>
            <a:r>
              <a:rPr lang="en-US" altLang="en-US" sz="2400" dirty="0">
                <a:latin typeface="Arial" panose="020B0604020202020204" pitchFamily="34" charset="0"/>
              </a:rPr>
              <a:t>Oral summary of the campaign</a:t>
            </a:r>
          </a:p>
          <a:p>
            <a:pPr lvl="1"/>
            <a:r>
              <a:rPr lang="en-US" altLang="en-US" sz="2400" dirty="0">
                <a:latin typeface="Arial" panose="020B0604020202020204" pitchFamily="34" charset="0"/>
              </a:rPr>
              <a:t>Focus on strategy and creative executions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EC3186CA-BDA9-354B-8D00-FE67A421EC32}"/>
              </a:ext>
            </a:extLst>
          </p:cNvPr>
          <p:cNvSpPr>
            <a:spLocks noGrp="1" noChangeArrowheads="1"/>
          </p:cNvSpPr>
          <p:nvPr>
            <p:ph type="title"/>
          </p:nvPr>
        </p:nvSpPr>
        <p:spPr>
          <a:xfrm>
            <a:off x="457200" y="253536"/>
            <a:ext cx="8229600" cy="1143000"/>
          </a:xfrm>
        </p:spPr>
        <p:txBody>
          <a:bodyPr/>
          <a:lstStyle/>
          <a:p>
            <a:pPr marL="54864" indent="0" algn="ctr" fontAlgn="auto">
              <a:spcAft>
                <a:spcPts val="0"/>
              </a:spcAft>
              <a:defRPr/>
            </a:pPr>
            <a:r>
              <a:rPr lang="en-US" dirty="0">
                <a:solidFill>
                  <a:schemeClr val="tx2">
                    <a:tint val="100000"/>
                    <a:shade val="90000"/>
                    <a:satMod val="250000"/>
                    <a:alpha val="100000"/>
                  </a:schemeClr>
                </a:solidFill>
                <a:latin typeface="Arial Black" charset="0"/>
                <a:ea typeface="ＭＳ Ｐゴシック" charset="0"/>
                <a:cs typeface="ＭＳ Ｐゴシック" charset="0"/>
              </a:rPr>
              <a:t>Group Evaluations</a:t>
            </a:r>
          </a:p>
        </p:txBody>
      </p:sp>
      <p:sp>
        <p:nvSpPr>
          <p:cNvPr id="13314" name="Rectangle 3">
            <a:extLst>
              <a:ext uri="{FF2B5EF4-FFF2-40B4-BE49-F238E27FC236}">
                <a16:creationId xmlns:a16="http://schemas.microsoft.com/office/drawing/2014/main" id="{599BD61A-4A60-BE4D-8C3B-1E1368766074}"/>
              </a:ext>
            </a:extLst>
          </p:cNvPr>
          <p:cNvSpPr>
            <a:spLocks noGrp="1" noChangeArrowheads="1"/>
          </p:cNvSpPr>
          <p:nvPr>
            <p:ph idx="1"/>
          </p:nvPr>
        </p:nvSpPr>
        <p:spPr/>
        <p:txBody>
          <a:bodyPr/>
          <a:lstStyle/>
          <a:p>
            <a:r>
              <a:rPr lang="en-US" altLang="en-US" dirty="0">
                <a:latin typeface="Arial" panose="020B0604020202020204" pitchFamily="34" charset="0"/>
              </a:rPr>
              <a:t>3. Peer Evaluations</a:t>
            </a:r>
          </a:p>
          <a:p>
            <a:pPr lvl="1"/>
            <a:r>
              <a:rPr lang="en-US" altLang="en-US" dirty="0">
                <a:latin typeface="Arial" panose="020B0604020202020204" pitchFamily="34" charset="0"/>
              </a:rPr>
              <a:t>Students will evaluate all other students in their group project agency</a:t>
            </a:r>
          </a:p>
          <a:p>
            <a:pPr lvl="1"/>
            <a:r>
              <a:rPr lang="en-US" altLang="en-US" dirty="0">
                <a:latin typeface="Arial" panose="020B0604020202020204" pitchFamily="34" charset="0"/>
              </a:rPr>
              <a:t>Evaluations by other member of their group worth 25 points toward final grade</a:t>
            </a:r>
          </a:p>
          <a:p>
            <a:pPr lvl="1"/>
            <a:endParaRPr lang="en-US" altLang="en-US" dirty="0">
              <a:latin typeface="Arial" panose="020B0604020202020204" pitchFamily="34" charset="0"/>
            </a:endParaRPr>
          </a:p>
          <a:p>
            <a:r>
              <a:rPr lang="en-US" altLang="en-US" sz="2800" dirty="0">
                <a:latin typeface="Arial" panose="020B0604020202020204" pitchFamily="34" charset="0"/>
              </a:rPr>
              <a:t>Campaign Planning in lab and class</a:t>
            </a:r>
          </a:p>
          <a:p>
            <a:r>
              <a:rPr lang="en-US" altLang="en-US" sz="2800" dirty="0">
                <a:latin typeface="Arial" panose="020B0604020202020204" pitchFamily="34" charset="0"/>
              </a:rPr>
              <a:t>Outside Group Meetings with Professor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0E2BAA53-4C48-A54E-8A04-BE0102D41D7E}"/>
              </a:ext>
            </a:extLst>
          </p:cNvPr>
          <p:cNvSpPr>
            <a:spLocks noGrp="1" noChangeArrowheads="1"/>
          </p:cNvSpPr>
          <p:nvPr>
            <p:ph type="title"/>
          </p:nvPr>
        </p:nvSpPr>
        <p:spPr>
          <a:xfrm>
            <a:off x="685800" y="741363"/>
            <a:ext cx="7772400" cy="879475"/>
          </a:xfrm>
        </p:spPr>
        <p:txBody>
          <a:bodyPr/>
          <a:lstStyle/>
          <a:p>
            <a:pPr marL="54864" indent="0" fontAlgn="auto">
              <a:spcAft>
                <a:spcPts val="0"/>
              </a:spcAft>
              <a:defRPr/>
            </a:pPr>
            <a:r>
              <a:rPr lang="en-US" dirty="0">
                <a:solidFill>
                  <a:schemeClr val="tx2">
                    <a:tint val="100000"/>
                    <a:shade val="90000"/>
                    <a:satMod val="250000"/>
                    <a:alpha val="100000"/>
                  </a:schemeClr>
                </a:solidFill>
                <a:latin typeface="Arial Black" charset="0"/>
                <a:ea typeface="ＭＳ Ｐゴシック" charset="0"/>
                <a:cs typeface="ＭＳ Ｐゴシック" charset="0"/>
              </a:rPr>
              <a:t>Outside Class Meetings</a:t>
            </a:r>
          </a:p>
        </p:txBody>
      </p:sp>
      <p:sp>
        <p:nvSpPr>
          <p:cNvPr id="14338" name="Rectangle 3">
            <a:extLst>
              <a:ext uri="{FF2B5EF4-FFF2-40B4-BE49-F238E27FC236}">
                <a16:creationId xmlns:a16="http://schemas.microsoft.com/office/drawing/2014/main" id="{BA2E5B75-4549-2545-9B73-30AA9BF73BC5}"/>
              </a:ext>
            </a:extLst>
          </p:cNvPr>
          <p:cNvSpPr>
            <a:spLocks noGrp="1" noChangeArrowheads="1"/>
          </p:cNvSpPr>
          <p:nvPr>
            <p:ph idx="1"/>
          </p:nvPr>
        </p:nvSpPr>
        <p:spPr>
          <a:xfrm>
            <a:off x="304800" y="1981200"/>
            <a:ext cx="8458200" cy="4114800"/>
          </a:xfrm>
        </p:spPr>
        <p:txBody>
          <a:bodyPr/>
          <a:lstStyle/>
          <a:p>
            <a:r>
              <a:rPr lang="en-US" altLang="en-US" dirty="0">
                <a:latin typeface="Arial" panose="020B0604020202020204" pitchFamily="34" charset="0"/>
              </a:rPr>
              <a:t>Three meetings outside class hours</a:t>
            </a:r>
          </a:p>
          <a:p>
            <a:pPr marL="0" indent="0">
              <a:buNone/>
            </a:pPr>
            <a:endParaRPr lang="en-US" altLang="en-US" dirty="0">
              <a:latin typeface="Arial" panose="020B0604020202020204" pitchFamily="34" charset="0"/>
            </a:endParaRPr>
          </a:p>
          <a:p>
            <a:pPr marL="0" indent="0">
              <a:buNone/>
            </a:pPr>
            <a:r>
              <a:rPr lang="en-US" altLang="en-US" dirty="0">
                <a:latin typeface="Arial" panose="020B0604020202020204" pitchFamily="34" charset="0"/>
              </a:rPr>
              <a:t>	1. Group meetings with me (2 x 1/2 hr.)</a:t>
            </a:r>
          </a:p>
          <a:p>
            <a:pPr marL="0" indent="0">
              <a:buNone/>
            </a:pPr>
            <a:r>
              <a:rPr lang="en-US" altLang="en-US" dirty="0">
                <a:latin typeface="Arial" panose="020B0604020202020204" pitchFamily="34" charset="0"/>
              </a:rPr>
              <a:t>	2. Press Conference meeting (1 x 1 hr.)</a:t>
            </a:r>
          </a:p>
          <a:p>
            <a:pPr marL="0" indent="0">
              <a:buNone/>
            </a:pPr>
            <a:r>
              <a:rPr lang="en-US" altLang="en-US" dirty="0">
                <a:latin typeface="Arial" panose="020B0604020202020204" pitchFamily="34" charset="0"/>
              </a:rPr>
              <a:t>	3. Final Pitch </a:t>
            </a:r>
            <a:r>
              <a:rPr lang="en-US" altLang="en-US">
                <a:latin typeface="Arial" panose="020B0604020202020204" pitchFamily="34" charset="0"/>
              </a:rPr>
              <a:t>meeting (1 </a:t>
            </a:r>
            <a:r>
              <a:rPr lang="en-US" altLang="en-US" dirty="0">
                <a:latin typeface="Arial" panose="020B0604020202020204" pitchFamily="34" charset="0"/>
              </a:rPr>
              <a:t>x 2 hrs.)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145CCBF9-3DC2-7B4C-89DF-2B6FE1E8A529}"/>
              </a:ext>
            </a:extLst>
          </p:cNvPr>
          <p:cNvSpPr>
            <a:spLocks noGrp="1" noChangeArrowheads="1"/>
          </p:cNvSpPr>
          <p:nvPr>
            <p:ph type="title"/>
          </p:nvPr>
        </p:nvSpPr>
        <p:spPr>
          <a:xfrm>
            <a:off x="685800" y="0"/>
            <a:ext cx="7772400" cy="879475"/>
          </a:xfrm>
        </p:spPr>
        <p:txBody>
          <a:bodyPr/>
          <a:lstStyle/>
          <a:p>
            <a:pPr marL="54864" indent="0" algn="ctr" fontAlgn="auto">
              <a:spcAft>
                <a:spcPts val="0"/>
              </a:spcAft>
              <a:defRPr/>
            </a:pPr>
            <a:r>
              <a:rPr lang="en-US" dirty="0">
                <a:solidFill>
                  <a:schemeClr val="tx2">
                    <a:tint val="100000"/>
                    <a:shade val="90000"/>
                    <a:satMod val="250000"/>
                    <a:alpha val="100000"/>
                  </a:schemeClr>
                </a:solidFill>
                <a:latin typeface="Arial Black" charset="0"/>
                <a:ea typeface="ＭＳ Ｐゴシック" charset="0"/>
                <a:cs typeface="ＭＳ Ｐゴシック" charset="0"/>
              </a:rPr>
              <a:t>Grading Summary</a:t>
            </a:r>
          </a:p>
        </p:txBody>
      </p:sp>
      <p:sp>
        <p:nvSpPr>
          <p:cNvPr id="26626" name="Rectangle 3">
            <a:extLst>
              <a:ext uri="{FF2B5EF4-FFF2-40B4-BE49-F238E27FC236}">
                <a16:creationId xmlns:a16="http://schemas.microsoft.com/office/drawing/2014/main" id="{AEB09A5A-2075-3547-BFBC-ED2B4CC85075}"/>
              </a:ext>
            </a:extLst>
          </p:cNvPr>
          <p:cNvSpPr>
            <a:spLocks noGrp="1" noChangeArrowheads="1"/>
          </p:cNvSpPr>
          <p:nvPr>
            <p:ph idx="1"/>
          </p:nvPr>
        </p:nvSpPr>
        <p:spPr>
          <a:xfrm>
            <a:off x="685800" y="990600"/>
            <a:ext cx="7772400" cy="4114800"/>
          </a:xfrm>
        </p:spPr>
        <p:txBody>
          <a:bodyPr>
            <a:noAutofit/>
          </a:bodyPr>
          <a:lstStyle/>
          <a:p>
            <a:pPr fontAlgn="auto">
              <a:lnSpc>
                <a:spcPct val="80000"/>
              </a:lnSpc>
              <a:spcBef>
                <a:spcPts val="0"/>
              </a:spcBef>
              <a:spcAft>
                <a:spcPts val="0"/>
              </a:spcAft>
              <a:buFont typeface="Wingdings 2"/>
              <a:buChar char=""/>
              <a:defRPr/>
            </a:pPr>
            <a:r>
              <a:rPr lang="en-US" sz="2400" dirty="0">
                <a:latin typeface="Arial" charset="0"/>
                <a:ea typeface="ＭＳ Ｐゴシック" charset="0"/>
                <a:cs typeface="ＭＳ Ｐゴシック" charset="0"/>
              </a:rPr>
              <a:t>Exams</a:t>
            </a:r>
          </a:p>
          <a:p>
            <a:pPr marL="640080" lvl="1" fontAlgn="auto">
              <a:lnSpc>
                <a:spcPct val="80000"/>
              </a:lnSpc>
              <a:spcAft>
                <a:spcPts val="0"/>
              </a:spcAft>
              <a:defRPr/>
            </a:pPr>
            <a:r>
              <a:rPr lang="en-US" sz="2000" dirty="0">
                <a:latin typeface="Arial" charset="0"/>
                <a:ea typeface="ＭＳ Ｐゴシック" charset="0"/>
              </a:rPr>
              <a:t>Exam 1 = 					100 points</a:t>
            </a:r>
          </a:p>
          <a:p>
            <a:pPr marL="640080" lvl="1" fontAlgn="auto">
              <a:lnSpc>
                <a:spcPct val="80000"/>
              </a:lnSpc>
              <a:spcAft>
                <a:spcPts val="0"/>
              </a:spcAft>
              <a:defRPr/>
            </a:pPr>
            <a:r>
              <a:rPr lang="en-US" sz="2000" dirty="0">
                <a:latin typeface="Arial" charset="0"/>
                <a:ea typeface="ＭＳ Ｐゴシック" charset="0"/>
              </a:rPr>
              <a:t>Exam 2 = 					100 points</a:t>
            </a:r>
          </a:p>
          <a:p>
            <a:pPr marL="457200" lvl="1" indent="0" fontAlgn="auto">
              <a:lnSpc>
                <a:spcPct val="80000"/>
              </a:lnSpc>
              <a:spcAft>
                <a:spcPts val="0"/>
              </a:spcAft>
              <a:buFont typeface="Wingdings" charset="0"/>
              <a:buNone/>
              <a:defRPr/>
            </a:pPr>
            <a:endParaRPr lang="en-US" sz="800" dirty="0">
              <a:latin typeface="Arial" charset="0"/>
              <a:ea typeface="ＭＳ Ｐゴシック" charset="0"/>
            </a:endParaRPr>
          </a:p>
          <a:p>
            <a:pPr fontAlgn="auto">
              <a:lnSpc>
                <a:spcPct val="80000"/>
              </a:lnSpc>
              <a:spcBef>
                <a:spcPts val="0"/>
              </a:spcBef>
              <a:spcAft>
                <a:spcPts val="0"/>
              </a:spcAft>
              <a:buFont typeface="Wingdings 2"/>
              <a:buChar char=""/>
              <a:defRPr/>
            </a:pPr>
            <a:r>
              <a:rPr lang="en-US" sz="2400" dirty="0">
                <a:latin typeface="Arial" charset="0"/>
                <a:ea typeface="ＭＳ Ｐゴシック" charset="0"/>
                <a:cs typeface="ＭＳ Ｐゴシック" charset="0"/>
              </a:rPr>
              <a:t>Press Conference</a:t>
            </a:r>
          </a:p>
          <a:p>
            <a:pPr marL="640080" lvl="1" fontAlgn="auto">
              <a:lnSpc>
                <a:spcPct val="80000"/>
              </a:lnSpc>
              <a:spcAft>
                <a:spcPts val="0"/>
              </a:spcAft>
              <a:defRPr/>
            </a:pPr>
            <a:r>
              <a:rPr lang="en-US" sz="2000" dirty="0">
                <a:latin typeface="Arial" charset="0"/>
                <a:ea typeface="ＭＳ Ｐゴシック" charset="0"/>
              </a:rPr>
              <a:t>Press Conference = 			10 points</a:t>
            </a:r>
          </a:p>
          <a:p>
            <a:pPr marL="640080" lvl="1" fontAlgn="auto">
              <a:lnSpc>
                <a:spcPct val="80000"/>
              </a:lnSpc>
              <a:spcAft>
                <a:spcPts val="0"/>
              </a:spcAft>
              <a:defRPr/>
            </a:pPr>
            <a:r>
              <a:rPr lang="en-US" sz="2000" dirty="0">
                <a:latin typeface="Arial" charset="0"/>
                <a:ea typeface="ＭＳ Ｐゴシック" charset="0"/>
              </a:rPr>
              <a:t>Press Kit = 				10 points</a:t>
            </a:r>
          </a:p>
          <a:p>
            <a:pPr marL="457200" lvl="1" indent="0" fontAlgn="auto">
              <a:lnSpc>
                <a:spcPct val="80000"/>
              </a:lnSpc>
              <a:spcAft>
                <a:spcPts val="0"/>
              </a:spcAft>
              <a:buFont typeface="Wingdings" charset="0"/>
              <a:buNone/>
              <a:defRPr/>
            </a:pPr>
            <a:endParaRPr lang="en-US" sz="800" dirty="0">
              <a:latin typeface="Arial" charset="0"/>
              <a:ea typeface="ＭＳ Ｐゴシック" charset="0"/>
            </a:endParaRPr>
          </a:p>
          <a:p>
            <a:pPr fontAlgn="auto">
              <a:lnSpc>
                <a:spcPct val="80000"/>
              </a:lnSpc>
              <a:spcBef>
                <a:spcPts val="0"/>
              </a:spcBef>
              <a:spcAft>
                <a:spcPts val="0"/>
              </a:spcAft>
              <a:buFont typeface="Wingdings 2"/>
              <a:buChar char=""/>
              <a:defRPr/>
            </a:pPr>
            <a:r>
              <a:rPr lang="en-US" sz="2400" dirty="0">
                <a:latin typeface="Arial" charset="0"/>
                <a:ea typeface="ＭＳ Ｐゴシック" charset="0"/>
                <a:cs typeface="ＭＳ Ｐゴシック" charset="0"/>
              </a:rPr>
              <a:t>Group Project Campaign Plan</a:t>
            </a:r>
          </a:p>
          <a:p>
            <a:pPr marL="640080" lvl="1" fontAlgn="auto">
              <a:lnSpc>
                <a:spcPct val="80000"/>
              </a:lnSpc>
              <a:spcAft>
                <a:spcPts val="0"/>
              </a:spcAft>
              <a:defRPr/>
            </a:pPr>
            <a:r>
              <a:rPr lang="en-US" sz="2000" dirty="0">
                <a:latin typeface="Arial" charset="0"/>
                <a:ea typeface="ＭＳ Ｐゴシック" charset="0"/>
              </a:rPr>
              <a:t>Rough drafts = 10 points each = 		50 points</a:t>
            </a:r>
          </a:p>
          <a:p>
            <a:pPr marL="640080" lvl="1" fontAlgn="auto">
              <a:lnSpc>
                <a:spcPct val="80000"/>
              </a:lnSpc>
              <a:spcAft>
                <a:spcPts val="0"/>
              </a:spcAft>
              <a:defRPr/>
            </a:pPr>
            <a:r>
              <a:rPr lang="en-US" sz="2000" dirty="0">
                <a:latin typeface="Arial" charset="0"/>
                <a:ea typeface="ＭＳ Ｐゴシック" charset="0"/>
              </a:rPr>
              <a:t>Group grade = 				40 points</a:t>
            </a:r>
            <a:endParaRPr lang="en-US" sz="2400" dirty="0">
              <a:latin typeface="Arial" charset="0"/>
              <a:ea typeface="ＭＳ Ｐゴシック" charset="0"/>
            </a:endParaRPr>
          </a:p>
          <a:p>
            <a:pPr marL="640080" lvl="1" fontAlgn="auto">
              <a:lnSpc>
                <a:spcPct val="80000"/>
              </a:lnSpc>
              <a:spcAft>
                <a:spcPts val="0"/>
              </a:spcAft>
              <a:defRPr/>
            </a:pPr>
            <a:r>
              <a:rPr lang="en-US" sz="2000" dirty="0">
                <a:latin typeface="Arial" charset="0"/>
                <a:ea typeface="ＭＳ Ｐゴシック" charset="0"/>
              </a:rPr>
              <a:t>Individual grade = 				60 points</a:t>
            </a:r>
          </a:p>
          <a:p>
            <a:pPr marL="640080" lvl="1" fontAlgn="auto">
              <a:lnSpc>
                <a:spcPct val="80000"/>
              </a:lnSpc>
              <a:spcAft>
                <a:spcPts val="0"/>
              </a:spcAft>
              <a:defRPr/>
            </a:pPr>
            <a:r>
              <a:rPr lang="en-US" sz="2000" dirty="0">
                <a:latin typeface="Arial" charset="0"/>
                <a:ea typeface="ＭＳ Ｐゴシック" charset="0"/>
              </a:rPr>
              <a:t>Group Project Pitch meeting = 		25 points</a:t>
            </a:r>
          </a:p>
          <a:p>
            <a:pPr marL="640080" lvl="1" fontAlgn="auto">
              <a:lnSpc>
                <a:spcPct val="80000"/>
              </a:lnSpc>
              <a:spcAft>
                <a:spcPts val="0"/>
              </a:spcAft>
              <a:defRPr/>
            </a:pPr>
            <a:r>
              <a:rPr lang="en-US" sz="2000" dirty="0">
                <a:latin typeface="Arial" charset="0"/>
                <a:ea typeface="ＭＳ Ｐゴシック" charset="0"/>
              </a:rPr>
              <a:t>Group Project Peer Evaluation = 		25 points</a:t>
            </a:r>
          </a:p>
          <a:p>
            <a:pPr marL="457200" lvl="1" indent="0" fontAlgn="auto">
              <a:lnSpc>
                <a:spcPct val="80000"/>
              </a:lnSpc>
              <a:spcAft>
                <a:spcPts val="0"/>
              </a:spcAft>
              <a:buFont typeface="Wingdings" charset="0"/>
              <a:buNone/>
              <a:defRPr/>
            </a:pPr>
            <a:endParaRPr lang="en-US" sz="800" dirty="0">
              <a:latin typeface="Arial" charset="0"/>
              <a:ea typeface="ＭＳ Ｐゴシック" charset="0"/>
            </a:endParaRPr>
          </a:p>
          <a:p>
            <a:pPr fontAlgn="auto">
              <a:lnSpc>
                <a:spcPct val="80000"/>
              </a:lnSpc>
              <a:spcBef>
                <a:spcPts val="0"/>
              </a:spcBef>
              <a:spcAft>
                <a:spcPts val="0"/>
              </a:spcAft>
              <a:buFont typeface="Wingdings 2"/>
              <a:buChar char=""/>
              <a:defRPr/>
            </a:pPr>
            <a:r>
              <a:rPr lang="en-US" sz="2800" dirty="0">
                <a:latin typeface="Arial" charset="0"/>
                <a:ea typeface="ＭＳ Ｐゴシック" charset="0"/>
              </a:rPr>
              <a:t>Participation</a:t>
            </a:r>
          </a:p>
          <a:p>
            <a:pPr marL="640080" lvl="1" fontAlgn="auto">
              <a:lnSpc>
                <a:spcPct val="80000"/>
              </a:lnSpc>
              <a:spcAft>
                <a:spcPts val="0"/>
              </a:spcAft>
              <a:defRPr/>
            </a:pPr>
            <a:r>
              <a:rPr lang="en-US" sz="2000" dirty="0">
                <a:latin typeface="Arial" charset="0"/>
                <a:ea typeface="ＭＳ Ｐゴシック" charset="0"/>
              </a:rPr>
              <a:t>Participation Score = 			30 points</a:t>
            </a:r>
          </a:p>
          <a:p>
            <a:pPr marL="457200" lvl="1" indent="0" fontAlgn="auto">
              <a:lnSpc>
                <a:spcPct val="80000"/>
              </a:lnSpc>
              <a:spcAft>
                <a:spcPts val="0"/>
              </a:spcAft>
              <a:buFont typeface="Wingdings" charset="0"/>
              <a:buNone/>
              <a:defRPr/>
            </a:pPr>
            <a:endParaRPr lang="en-US" sz="2000" dirty="0">
              <a:latin typeface="Arial" charset="0"/>
              <a:ea typeface="ＭＳ Ｐゴシック" charset="0"/>
            </a:endParaRPr>
          </a:p>
          <a:p>
            <a:pPr fontAlgn="auto">
              <a:lnSpc>
                <a:spcPct val="80000"/>
              </a:lnSpc>
              <a:spcBef>
                <a:spcPts val="0"/>
              </a:spcBef>
              <a:spcAft>
                <a:spcPts val="0"/>
              </a:spcAft>
              <a:buFont typeface="Wingdings 2"/>
              <a:buChar char=""/>
              <a:defRPr/>
            </a:pPr>
            <a:r>
              <a:rPr lang="en-US" sz="2800" dirty="0">
                <a:latin typeface="Arial" charset="0"/>
                <a:ea typeface="ＭＳ Ｐゴシック" charset="0"/>
                <a:cs typeface="ＭＳ Ｐゴシック" charset="0"/>
              </a:rPr>
              <a:t>Total points = 				450 points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2CA1FFAE-0C48-8342-BB62-7BBB20451BE1}"/>
              </a:ext>
            </a:extLst>
          </p:cNvPr>
          <p:cNvSpPr>
            <a:spLocks noGrp="1" noChangeArrowheads="1"/>
          </p:cNvSpPr>
          <p:nvPr>
            <p:ph type="title"/>
          </p:nvPr>
        </p:nvSpPr>
        <p:spPr>
          <a:xfrm>
            <a:off x="685800" y="457200"/>
            <a:ext cx="7772400" cy="879475"/>
          </a:xfrm>
        </p:spPr>
        <p:txBody>
          <a:bodyPr/>
          <a:lstStyle/>
          <a:p>
            <a:pPr marL="54864" indent="0" algn="ctr" fontAlgn="auto">
              <a:spcAft>
                <a:spcPts val="0"/>
              </a:spcAft>
              <a:defRPr/>
            </a:pPr>
            <a:r>
              <a:rPr lang="en-US" dirty="0">
                <a:solidFill>
                  <a:schemeClr val="tx2">
                    <a:tint val="100000"/>
                    <a:shade val="90000"/>
                    <a:satMod val="250000"/>
                    <a:alpha val="100000"/>
                  </a:schemeClr>
                </a:solidFill>
                <a:latin typeface="Arial Black" charset="0"/>
                <a:ea typeface="ＭＳ Ｐゴシック" charset="0"/>
                <a:cs typeface="ＭＳ Ｐゴシック" charset="0"/>
              </a:rPr>
              <a:t>Grade Distribution</a:t>
            </a:r>
          </a:p>
        </p:txBody>
      </p:sp>
      <p:sp>
        <p:nvSpPr>
          <p:cNvPr id="27650" name="Rectangle 3">
            <a:extLst>
              <a:ext uri="{FF2B5EF4-FFF2-40B4-BE49-F238E27FC236}">
                <a16:creationId xmlns:a16="http://schemas.microsoft.com/office/drawing/2014/main" id="{A63C4B99-28F8-EA42-BD3C-B47686398F60}"/>
              </a:ext>
            </a:extLst>
          </p:cNvPr>
          <p:cNvSpPr>
            <a:spLocks noGrp="1" noChangeArrowheads="1"/>
          </p:cNvSpPr>
          <p:nvPr>
            <p:ph idx="1"/>
          </p:nvPr>
        </p:nvSpPr>
        <p:spPr/>
        <p:txBody>
          <a:bodyPr>
            <a:normAutofit/>
          </a:bodyPr>
          <a:lstStyle/>
          <a:p>
            <a:pPr fontAlgn="auto">
              <a:spcBef>
                <a:spcPts val="0"/>
              </a:spcBef>
              <a:spcAft>
                <a:spcPts val="0"/>
              </a:spcAft>
              <a:buFont typeface="Wingdings 2"/>
              <a:buChar char=""/>
              <a:defRPr/>
            </a:pPr>
            <a:r>
              <a:rPr lang="en-US" sz="2800" dirty="0">
                <a:latin typeface="Arial" charset="0"/>
                <a:ea typeface="ＭＳ Ｐゴシック" charset="0"/>
                <a:cs typeface="ＭＳ Ｐゴシック" charset="0"/>
              </a:rPr>
              <a:t>93 to 100 = A</a:t>
            </a:r>
          </a:p>
          <a:p>
            <a:pPr fontAlgn="auto">
              <a:spcBef>
                <a:spcPts val="0"/>
              </a:spcBef>
              <a:spcAft>
                <a:spcPts val="0"/>
              </a:spcAft>
              <a:buFont typeface="Wingdings 2"/>
              <a:buChar char=""/>
              <a:defRPr/>
            </a:pPr>
            <a:r>
              <a:rPr lang="en-US" sz="2800" dirty="0">
                <a:latin typeface="Arial" charset="0"/>
                <a:ea typeface="ＭＳ Ｐゴシック" charset="0"/>
                <a:cs typeface="ＭＳ Ｐゴシック" charset="0"/>
              </a:rPr>
              <a:t>89 to 93 = AB</a:t>
            </a:r>
          </a:p>
          <a:p>
            <a:pPr fontAlgn="auto">
              <a:spcBef>
                <a:spcPts val="0"/>
              </a:spcBef>
              <a:spcAft>
                <a:spcPts val="0"/>
              </a:spcAft>
              <a:buFont typeface="Wingdings 2"/>
              <a:buChar char=""/>
              <a:defRPr/>
            </a:pPr>
            <a:r>
              <a:rPr lang="en-US" sz="2800" dirty="0">
                <a:latin typeface="Arial" charset="0"/>
                <a:ea typeface="ＭＳ Ｐゴシック" charset="0"/>
                <a:cs typeface="ＭＳ Ｐゴシック" charset="0"/>
              </a:rPr>
              <a:t>83 to 89 = B</a:t>
            </a:r>
          </a:p>
          <a:p>
            <a:pPr fontAlgn="auto">
              <a:spcBef>
                <a:spcPts val="0"/>
              </a:spcBef>
              <a:spcAft>
                <a:spcPts val="0"/>
              </a:spcAft>
              <a:buFont typeface="Wingdings 2"/>
              <a:buChar char=""/>
              <a:defRPr/>
            </a:pPr>
            <a:r>
              <a:rPr lang="en-US" sz="2800" dirty="0">
                <a:latin typeface="Arial" charset="0"/>
                <a:ea typeface="ＭＳ Ｐゴシック" charset="0"/>
                <a:cs typeface="ＭＳ Ｐゴシック" charset="0"/>
              </a:rPr>
              <a:t>79 to 83 = BC</a:t>
            </a:r>
          </a:p>
          <a:p>
            <a:pPr fontAlgn="auto">
              <a:spcBef>
                <a:spcPts val="0"/>
              </a:spcBef>
              <a:spcAft>
                <a:spcPts val="0"/>
              </a:spcAft>
              <a:buFont typeface="Wingdings 2"/>
              <a:buChar char=""/>
              <a:defRPr/>
            </a:pPr>
            <a:r>
              <a:rPr lang="en-US" sz="2800" dirty="0">
                <a:latin typeface="Arial" charset="0"/>
                <a:ea typeface="ＭＳ Ｐゴシック" charset="0"/>
                <a:cs typeface="ＭＳ Ｐゴシック" charset="0"/>
              </a:rPr>
              <a:t>71 to 79 = C</a:t>
            </a:r>
          </a:p>
          <a:p>
            <a:pPr fontAlgn="auto">
              <a:spcBef>
                <a:spcPts val="0"/>
              </a:spcBef>
              <a:spcAft>
                <a:spcPts val="0"/>
              </a:spcAft>
              <a:buFont typeface="Wingdings 2"/>
              <a:buChar char=""/>
              <a:defRPr/>
            </a:pPr>
            <a:r>
              <a:rPr lang="en-US" sz="2800" dirty="0">
                <a:latin typeface="Arial" charset="0"/>
                <a:ea typeface="ＭＳ Ｐゴシック" charset="0"/>
                <a:cs typeface="ＭＳ Ｐゴシック" charset="0"/>
              </a:rPr>
              <a:t>61 to 71 = D</a:t>
            </a:r>
          </a:p>
          <a:p>
            <a:pPr fontAlgn="auto">
              <a:spcBef>
                <a:spcPts val="0"/>
              </a:spcBef>
              <a:spcAft>
                <a:spcPts val="0"/>
              </a:spcAft>
              <a:buFont typeface="Wingdings 2"/>
              <a:buChar char=""/>
              <a:defRPr/>
            </a:pPr>
            <a:r>
              <a:rPr lang="en-US" sz="2800" dirty="0">
                <a:latin typeface="Arial" charset="0"/>
                <a:ea typeface="ＭＳ Ｐゴシック" charset="0"/>
                <a:cs typeface="ＭＳ Ｐゴシック" charset="0"/>
              </a:rPr>
              <a:t>Below 61 = F</a:t>
            </a:r>
          </a:p>
          <a:p>
            <a:pPr marL="0" indent="0" fontAlgn="auto">
              <a:spcBef>
                <a:spcPts val="0"/>
              </a:spcBef>
              <a:spcAft>
                <a:spcPts val="0"/>
              </a:spcAft>
              <a:buFontTx/>
              <a:buNone/>
              <a:defRPr/>
            </a:pPr>
            <a:endParaRPr lang="en-US" sz="2800" dirty="0">
              <a:latin typeface="Arial" charset="0"/>
              <a:ea typeface="ＭＳ Ｐゴシック" charset="0"/>
              <a:cs typeface="ＭＳ Ｐゴシック" charset="0"/>
            </a:endParaRPr>
          </a:p>
          <a:p>
            <a:pPr marL="640080" lvl="1" fontAlgn="auto">
              <a:spcAft>
                <a:spcPts val="0"/>
              </a:spcAft>
              <a:defRPr/>
            </a:pPr>
            <a:r>
              <a:rPr lang="en-US" sz="2400" dirty="0">
                <a:latin typeface="Arial" charset="0"/>
                <a:ea typeface="ＭＳ Ｐゴシック" charset="0"/>
              </a:rPr>
              <a:t>Possible Adjustments to grade breakdowns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D6ED1265-8143-C942-ABBE-BE61B0B7636D}"/>
              </a:ext>
            </a:extLst>
          </p:cNvPr>
          <p:cNvSpPr>
            <a:spLocks noGrp="1" noChangeArrowheads="1"/>
          </p:cNvSpPr>
          <p:nvPr>
            <p:ph type="title"/>
          </p:nvPr>
        </p:nvSpPr>
        <p:spPr>
          <a:xfrm>
            <a:off x="457200" y="533400"/>
            <a:ext cx="7772400" cy="879475"/>
          </a:xfrm>
        </p:spPr>
        <p:txBody>
          <a:bodyPr/>
          <a:lstStyle/>
          <a:p>
            <a:pPr marL="54864" indent="0" algn="ctr" fontAlgn="auto">
              <a:spcAft>
                <a:spcPts val="0"/>
              </a:spcAft>
              <a:defRPr/>
            </a:pPr>
            <a:r>
              <a:rPr lang="en-US" dirty="0">
                <a:solidFill>
                  <a:schemeClr val="tx2">
                    <a:tint val="100000"/>
                    <a:shade val="90000"/>
                    <a:satMod val="250000"/>
                    <a:alpha val="100000"/>
                  </a:schemeClr>
                </a:solidFill>
                <a:latin typeface="Arial Black" charset="0"/>
                <a:ea typeface="ＭＳ Ｐゴシック" charset="0"/>
                <a:cs typeface="ＭＳ Ｐゴシック" charset="0"/>
              </a:rPr>
              <a:t>Extra credit</a:t>
            </a:r>
          </a:p>
        </p:txBody>
      </p:sp>
      <p:sp>
        <p:nvSpPr>
          <p:cNvPr id="17410" name="Rectangle 3">
            <a:extLst>
              <a:ext uri="{FF2B5EF4-FFF2-40B4-BE49-F238E27FC236}">
                <a16:creationId xmlns:a16="http://schemas.microsoft.com/office/drawing/2014/main" id="{65284E94-A03F-554F-BFC3-98E4390A37AC}"/>
              </a:ext>
            </a:extLst>
          </p:cNvPr>
          <p:cNvSpPr>
            <a:spLocks noGrp="1" noChangeArrowheads="1"/>
          </p:cNvSpPr>
          <p:nvPr>
            <p:ph idx="1"/>
          </p:nvPr>
        </p:nvSpPr>
        <p:spPr/>
        <p:txBody>
          <a:bodyPr/>
          <a:lstStyle/>
          <a:p>
            <a:r>
              <a:rPr lang="en-US" altLang="en-US" dirty="0">
                <a:latin typeface="Arial" panose="020B0604020202020204" pitchFamily="34" charset="0"/>
              </a:rPr>
              <a:t>Pitch meeting audience:</a:t>
            </a:r>
          </a:p>
          <a:p>
            <a:pPr lvl="1"/>
            <a:r>
              <a:rPr lang="en-US" altLang="en-US" dirty="0">
                <a:latin typeface="Arial" panose="020B0604020202020204" pitchFamily="34" charset="0"/>
              </a:rPr>
              <a:t>J-345 students (not working for that client)</a:t>
            </a:r>
          </a:p>
          <a:p>
            <a:pPr lvl="2"/>
            <a:r>
              <a:rPr lang="en-US" altLang="en-US" dirty="0">
                <a:latin typeface="Arial" panose="020B0604020202020204" pitchFamily="34" charset="0"/>
              </a:rPr>
              <a:t>Vote to award 5 bonus points to winning group</a:t>
            </a:r>
          </a:p>
          <a:p>
            <a:pPr lvl="1"/>
            <a:r>
              <a:rPr lang="en-US" altLang="en-US" dirty="0">
                <a:latin typeface="Arial" panose="020B0604020202020204" pitchFamily="34" charset="0"/>
              </a:rPr>
              <a:t>Professors and TA</a:t>
            </a:r>
          </a:p>
          <a:p>
            <a:pPr lvl="2"/>
            <a:r>
              <a:rPr lang="en-US" altLang="en-US" dirty="0">
                <a:latin typeface="Arial" panose="020B0604020202020204" pitchFamily="34" charset="0"/>
              </a:rPr>
              <a:t>Vote to award 10 bonus points to winning group</a:t>
            </a:r>
          </a:p>
          <a:p>
            <a:pPr lvl="2"/>
            <a:r>
              <a:rPr lang="en-US" altLang="en-US" dirty="0">
                <a:latin typeface="Arial" panose="020B0604020202020204" pitchFamily="34" charset="0"/>
              </a:rPr>
              <a:t>This vote determines who ”wins the business” </a:t>
            </a:r>
          </a:p>
          <a:p>
            <a:pPr lvl="2"/>
            <a:r>
              <a:rPr lang="en-US" altLang="en-US" dirty="0">
                <a:latin typeface="Arial" panose="020B0604020202020204" pitchFamily="34" charset="0"/>
              </a:rPr>
              <a:t>We might give “subcontracts” to other teams</a:t>
            </a:r>
          </a:p>
          <a:p>
            <a:r>
              <a:rPr lang="en-US" altLang="en-US" dirty="0">
                <a:latin typeface="Arial" panose="020B0604020202020204" pitchFamily="34" charset="0"/>
              </a:rPr>
              <a:t>Additional extra credit opportunities may be announced during the semester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3CA77F3B-5B19-FC4A-9303-09EDCF00F09E}"/>
              </a:ext>
            </a:extLst>
          </p:cNvPr>
          <p:cNvSpPr>
            <a:spLocks noGrp="1" noChangeArrowheads="1"/>
          </p:cNvSpPr>
          <p:nvPr>
            <p:ph type="title"/>
          </p:nvPr>
        </p:nvSpPr>
        <p:spPr>
          <a:xfrm>
            <a:off x="609600" y="1752600"/>
            <a:ext cx="7772400" cy="879475"/>
          </a:xfrm>
        </p:spPr>
        <p:txBody>
          <a:bodyPr/>
          <a:lstStyle/>
          <a:p>
            <a:pPr marL="54864" indent="0" fontAlgn="auto">
              <a:spcAft>
                <a:spcPts val="0"/>
              </a:spcAft>
              <a:defRPr/>
            </a:pPr>
            <a:r>
              <a:rPr lang="en-US" dirty="0">
                <a:solidFill>
                  <a:schemeClr val="tx2">
                    <a:tint val="100000"/>
                    <a:shade val="90000"/>
                    <a:satMod val="250000"/>
                    <a:alpha val="100000"/>
                  </a:schemeClr>
                </a:solidFill>
                <a:latin typeface="Arial Black" charset="0"/>
                <a:ea typeface="ＭＳ Ｐゴシック" charset="0"/>
                <a:cs typeface="ＭＳ Ｐゴシック" charset="0"/>
              </a:rPr>
              <a:t>Questions?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B3DF341F-646D-DF48-870B-16B91CD6D7E6}"/>
              </a:ext>
            </a:extLst>
          </p:cNvPr>
          <p:cNvSpPr>
            <a:spLocks noGrp="1" noChangeArrowheads="1"/>
          </p:cNvSpPr>
          <p:nvPr>
            <p:ph type="title"/>
          </p:nvPr>
        </p:nvSpPr>
        <p:spPr>
          <a:xfrm>
            <a:off x="228600" y="1828800"/>
            <a:ext cx="8543925" cy="1958975"/>
          </a:xfrm>
        </p:spPr>
        <p:txBody>
          <a:bodyPr lIns="0" tIns="0" rIns="0" bIns="0" anchor="t"/>
          <a:lstStyle/>
          <a:p>
            <a:pPr marL="54864" indent="0" fontAlgn="auto">
              <a:spcAft>
                <a:spcPts val="0"/>
              </a:spcAft>
              <a:defRPr/>
            </a:pPr>
            <a:r>
              <a:rPr lang="en-US" sz="4800" b="1" dirty="0">
                <a:solidFill>
                  <a:schemeClr val="tx2">
                    <a:tint val="100000"/>
                    <a:shade val="90000"/>
                    <a:satMod val="250000"/>
                    <a:alpha val="100000"/>
                  </a:schemeClr>
                </a:solidFill>
                <a:latin typeface="Arial Black" charset="0"/>
                <a:ea typeface="ＭＳ Ｐゴシック" charset="0"/>
                <a:cs typeface="ＭＳ Ｐゴシック" charset="0"/>
              </a:rPr>
              <a:t> Challenges of Strategic Communication </a:t>
            </a:r>
          </a:p>
        </p:txBody>
      </p:sp>
      <p:sp>
        <p:nvSpPr>
          <p:cNvPr id="19458" name="Freeform 3">
            <a:extLst>
              <a:ext uri="{FF2B5EF4-FFF2-40B4-BE49-F238E27FC236}">
                <a16:creationId xmlns:a16="http://schemas.microsoft.com/office/drawing/2014/main" id="{FF312627-91A3-5142-B74C-EFA76B1F87FD}"/>
              </a:ext>
            </a:extLst>
          </p:cNvPr>
          <p:cNvSpPr>
            <a:spLocks/>
          </p:cNvSpPr>
          <p:nvPr/>
        </p:nvSpPr>
        <p:spPr bwMode="auto">
          <a:xfrm>
            <a:off x="228600" y="4876800"/>
            <a:ext cx="8655050" cy="104775"/>
          </a:xfrm>
          <a:custGeom>
            <a:avLst/>
            <a:gdLst>
              <a:gd name="T0" fmla="*/ 0 w 5452"/>
              <a:gd name="T1" fmla="*/ 2147483647 h 66"/>
              <a:gd name="T2" fmla="*/ 2147483647 w 5452"/>
              <a:gd name="T3" fmla="*/ 2147483647 h 66"/>
              <a:gd name="T4" fmla="*/ 2147483647 w 5452"/>
              <a:gd name="T5" fmla="*/ 0 h 66"/>
              <a:gd name="T6" fmla="*/ 0 w 5452"/>
              <a:gd name="T7" fmla="*/ 0 h 66"/>
              <a:gd name="T8" fmla="*/ 0 w 5452"/>
              <a:gd name="T9" fmla="*/ 2147483647 h 66"/>
              <a:gd name="T10" fmla="*/ 0 60000 65536"/>
              <a:gd name="T11" fmla="*/ 0 60000 65536"/>
              <a:gd name="T12" fmla="*/ 0 60000 65536"/>
              <a:gd name="T13" fmla="*/ 0 60000 65536"/>
              <a:gd name="T14" fmla="*/ 0 60000 65536"/>
              <a:gd name="T15" fmla="*/ 0 w 5452"/>
              <a:gd name="T16" fmla="*/ 0 h 66"/>
              <a:gd name="T17" fmla="*/ 5452 w 5452"/>
              <a:gd name="T18" fmla="*/ 66 h 66"/>
            </a:gdLst>
            <a:ahLst/>
            <a:cxnLst>
              <a:cxn ang="T10">
                <a:pos x="T0" y="T1"/>
              </a:cxn>
              <a:cxn ang="T11">
                <a:pos x="T2" y="T3"/>
              </a:cxn>
              <a:cxn ang="T12">
                <a:pos x="T4" y="T5"/>
              </a:cxn>
              <a:cxn ang="T13">
                <a:pos x="T6" y="T7"/>
              </a:cxn>
              <a:cxn ang="T14">
                <a:pos x="T8" y="T9"/>
              </a:cxn>
            </a:cxnLst>
            <a:rect l="T15" t="T16" r="T17" b="T18"/>
            <a:pathLst>
              <a:path w="5452" h="66">
                <a:moveTo>
                  <a:pt x="0" y="65"/>
                </a:moveTo>
                <a:lnTo>
                  <a:pt x="5451" y="65"/>
                </a:lnTo>
                <a:lnTo>
                  <a:pt x="5451" y="0"/>
                </a:lnTo>
                <a:lnTo>
                  <a:pt x="0" y="0"/>
                </a:lnTo>
                <a:lnTo>
                  <a:pt x="0" y="65"/>
                </a:lnTo>
              </a:path>
            </a:pathLst>
          </a:custGeom>
          <a:gradFill rotWithShape="0">
            <a:gsLst>
              <a:gs pos="0">
                <a:srgbClr val="A060A0"/>
              </a:gs>
              <a:gs pos="50000">
                <a:srgbClr val="515056"/>
              </a:gs>
              <a:gs pos="100000">
                <a:srgbClr val="A060A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dirty="0"/>
          </a:p>
        </p:txBody>
      </p:sp>
      <p:sp>
        <p:nvSpPr>
          <p:cNvPr id="19459" name="Rectangle 4">
            <a:extLst>
              <a:ext uri="{FF2B5EF4-FFF2-40B4-BE49-F238E27FC236}">
                <a16:creationId xmlns:a16="http://schemas.microsoft.com/office/drawing/2014/main" id="{1E702CF8-4DE0-724B-BB30-FC690330B265}"/>
              </a:ext>
            </a:extLst>
          </p:cNvPr>
          <p:cNvSpPr>
            <a:spLocks noChangeArrowheads="1"/>
          </p:cNvSpPr>
          <p:nvPr/>
        </p:nvSpPr>
        <p:spPr bwMode="auto">
          <a:xfrm>
            <a:off x="457200" y="3657600"/>
            <a:ext cx="8377238"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endParaRPr lang="en-US" altLang="en-US" sz="2800" dirty="0">
              <a:solidFill>
                <a:srgbClr val="FFFFFF"/>
              </a:solidFill>
            </a:endParaRP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FBD1361C-02CC-5842-B159-412413556506}"/>
              </a:ext>
            </a:extLst>
          </p:cNvPr>
          <p:cNvSpPr>
            <a:spLocks noGrp="1" noChangeArrowheads="1"/>
          </p:cNvSpPr>
          <p:nvPr>
            <p:ph type="title"/>
          </p:nvPr>
        </p:nvSpPr>
        <p:spPr>
          <a:xfrm>
            <a:off x="685800" y="812800"/>
            <a:ext cx="7772400" cy="736600"/>
          </a:xfrm>
        </p:spPr>
        <p:txBody>
          <a:bodyPr/>
          <a:lstStyle/>
          <a:p>
            <a:pPr marL="54864" indent="0" fontAlgn="auto">
              <a:spcAft>
                <a:spcPts val="0"/>
              </a:spcAft>
              <a:defRPr/>
            </a:pPr>
            <a:r>
              <a:rPr lang="en-US" sz="3600" dirty="0">
                <a:solidFill>
                  <a:schemeClr val="tx2">
                    <a:tint val="100000"/>
                    <a:shade val="90000"/>
                    <a:satMod val="250000"/>
                    <a:alpha val="100000"/>
                  </a:schemeClr>
                </a:solidFill>
                <a:latin typeface="Arial Black" charset="0"/>
                <a:ea typeface="ＭＳ Ｐゴシック" charset="0"/>
                <a:cs typeface="ＭＳ Ｐゴシック" charset="0"/>
              </a:rPr>
              <a:t>Expanding Options</a:t>
            </a:r>
          </a:p>
        </p:txBody>
      </p:sp>
      <p:pic>
        <p:nvPicPr>
          <p:cNvPr id="20482" name="Picture 3">
            <a:extLst>
              <a:ext uri="{FF2B5EF4-FFF2-40B4-BE49-F238E27FC236}">
                <a16:creationId xmlns:a16="http://schemas.microsoft.com/office/drawing/2014/main" id="{12687707-472E-414E-8D58-669544466B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124200"/>
            <a:ext cx="12065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20483" name="Picture 4">
            <a:extLst>
              <a:ext uri="{FF2B5EF4-FFF2-40B4-BE49-F238E27FC236}">
                <a16:creationId xmlns:a16="http://schemas.microsoft.com/office/drawing/2014/main" id="{355625D3-CB7A-084E-A698-929CD46A0B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276600"/>
            <a:ext cx="38100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0484" name="Text Box 5">
            <a:extLst>
              <a:ext uri="{FF2B5EF4-FFF2-40B4-BE49-F238E27FC236}">
                <a16:creationId xmlns:a16="http://schemas.microsoft.com/office/drawing/2014/main" id="{AFDC6447-BA99-704A-A09A-702468294F97}"/>
              </a:ext>
            </a:extLst>
          </p:cNvPr>
          <p:cNvSpPr txBox="1">
            <a:spLocks noChangeArrowheads="1"/>
          </p:cNvSpPr>
          <p:nvPr/>
        </p:nvSpPr>
        <p:spPr bwMode="auto">
          <a:xfrm>
            <a:off x="2895600" y="1905000"/>
            <a:ext cx="30749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ja-JP" altLang="en-US" sz="3200">
                <a:latin typeface="Arial Black" panose="020B0604020202020204" pitchFamily="34" charset="0"/>
              </a:rPr>
              <a:t>‘</a:t>
            </a:r>
            <a:r>
              <a:rPr lang="en-US" altLang="ja-JP" sz="3200" dirty="0">
                <a:latin typeface="Arial Black" panose="020B0604020202020204" pitchFamily="34" charset="0"/>
              </a:rPr>
              <a:t>50s and </a:t>
            </a:r>
            <a:r>
              <a:rPr lang="ja-JP" altLang="en-US" sz="3200">
                <a:latin typeface="Arial Black" panose="020B0604020202020204" pitchFamily="34" charset="0"/>
              </a:rPr>
              <a:t>‘</a:t>
            </a:r>
            <a:r>
              <a:rPr lang="en-US" altLang="ja-JP" sz="3200" dirty="0">
                <a:latin typeface="Arial Black" panose="020B0604020202020204" pitchFamily="34" charset="0"/>
              </a:rPr>
              <a:t>60s</a:t>
            </a:r>
            <a:endParaRPr lang="en-US" altLang="en-US" sz="3200" dirty="0">
              <a:latin typeface="Arial Black"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a:extLst>
              <a:ext uri="{FF2B5EF4-FFF2-40B4-BE49-F238E27FC236}">
                <a16:creationId xmlns:a16="http://schemas.microsoft.com/office/drawing/2014/main" id="{805480DA-73E8-2241-9D9B-E832DC1BAF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048000"/>
            <a:ext cx="10795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21506" name="Picture 3">
            <a:extLst>
              <a:ext uri="{FF2B5EF4-FFF2-40B4-BE49-F238E27FC236}">
                <a16:creationId xmlns:a16="http://schemas.microsoft.com/office/drawing/2014/main" id="{6E37DA04-CA4C-DF49-B706-0B9A2F43EF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1295400"/>
            <a:ext cx="79057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21507" name="Picture 4">
            <a:extLst>
              <a:ext uri="{FF2B5EF4-FFF2-40B4-BE49-F238E27FC236}">
                <a16:creationId xmlns:a16="http://schemas.microsoft.com/office/drawing/2014/main" id="{1FD2354F-E911-D04E-8E2C-75AF4410AE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1371600"/>
            <a:ext cx="2057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51557" name="Picture 5">
            <a:extLst>
              <a:ext uri="{FF2B5EF4-FFF2-40B4-BE49-F238E27FC236}">
                <a16:creationId xmlns:a16="http://schemas.microsoft.com/office/drawing/2014/main" id="{06333FC1-C372-DF4E-8DDA-A8E08151B0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1752600"/>
            <a:ext cx="4397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51558" name="Picture 6">
            <a:extLst>
              <a:ext uri="{FF2B5EF4-FFF2-40B4-BE49-F238E27FC236}">
                <a16:creationId xmlns:a16="http://schemas.microsoft.com/office/drawing/2014/main" id="{A0E2E704-76C3-A947-8AD2-0E9D9E760C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9800" y="2667000"/>
            <a:ext cx="220980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51559" name="Picture 7">
            <a:extLst>
              <a:ext uri="{FF2B5EF4-FFF2-40B4-BE49-F238E27FC236}">
                <a16:creationId xmlns:a16="http://schemas.microsoft.com/office/drawing/2014/main" id="{DB6A5965-833E-E047-8375-E772C6B948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6400" y="5715000"/>
            <a:ext cx="1676400"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51560" name="Picture 8">
            <a:extLst>
              <a:ext uri="{FF2B5EF4-FFF2-40B4-BE49-F238E27FC236}">
                <a16:creationId xmlns:a16="http://schemas.microsoft.com/office/drawing/2014/main" id="{1BF4D662-19D4-1643-B2E0-7242AB141C0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6438" y="4362450"/>
            <a:ext cx="17526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51561" name="Picture 9">
            <a:extLst>
              <a:ext uri="{FF2B5EF4-FFF2-40B4-BE49-F238E27FC236}">
                <a16:creationId xmlns:a16="http://schemas.microsoft.com/office/drawing/2014/main" id="{AE35C38B-D2AF-BF46-9FCC-0EF2A6AFD8B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8000" y="4267200"/>
            <a:ext cx="14986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51562" name="Picture 10">
            <a:extLst>
              <a:ext uri="{FF2B5EF4-FFF2-40B4-BE49-F238E27FC236}">
                <a16:creationId xmlns:a16="http://schemas.microsoft.com/office/drawing/2014/main" id="{F8D7EEDE-7E4F-0846-82C5-A6F632D3389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7000" y="2286000"/>
            <a:ext cx="21209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51563" name="Picture 11">
            <a:extLst>
              <a:ext uri="{FF2B5EF4-FFF2-40B4-BE49-F238E27FC236}">
                <a16:creationId xmlns:a16="http://schemas.microsoft.com/office/drawing/2014/main" id="{E68C481B-33E4-8843-94FF-8223015FFCF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14800" y="5638800"/>
            <a:ext cx="1828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51564" name="Picture 12">
            <a:extLst>
              <a:ext uri="{FF2B5EF4-FFF2-40B4-BE49-F238E27FC236}">
                <a16:creationId xmlns:a16="http://schemas.microsoft.com/office/drawing/2014/main" id="{96A75981-0550-F24D-A256-6991CBAA1AE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38800" y="4191000"/>
            <a:ext cx="889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51565" name="Picture 13">
            <a:extLst>
              <a:ext uri="{FF2B5EF4-FFF2-40B4-BE49-F238E27FC236}">
                <a16:creationId xmlns:a16="http://schemas.microsoft.com/office/drawing/2014/main" id="{4F1C7614-8F26-7746-9BEE-0765DA7BB40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105400" y="2514600"/>
            <a:ext cx="8509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51566" name="Picture 14">
            <a:extLst>
              <a:ext uri="{FF2B5EF4-FFF2-40B4-BE49-F238E27FC236}">
                <a16:creationId xmlns:a16="http://schemas.microsoft.com/office/drawing/2014/main" id="{34BAC628-905B-CE44-B095-F5CD99A7F63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20000" y="39624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51567" name="Picture 15">
            <a:extLst>
              <a:ext uri="{FF2B5EF4-FFF2-40B4-BE49-F238E27FC236}">
                <a16:creationId xmlns:a16="http://schemas.microsoft.com/office/drawing/2014/main" id="{D0FE1C02-0849-AC4F-A955-3DF9B857BD1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53200" y="5638800"/>
            <a:ext cx="22860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1519" name="Text Box 16">
            <a:extLst>
              <a:ext uri="{FF2B5EF4-FFF2-40B4-BE49-F238E27FC236}">
                <a16:creationId xmlns:a16="http://schemas.microsoft.com/office/drawing/2014/main" id="{57630D9D-2085-0349-9204-C426B35D6DC1}"/>
              </a:ext>
            </a:extLst>
          </p:cNvPr>
          <p:cNvSpPr txBox="1">
            <a:spLocks noChangeArrowheads="1"/>
          </p:cNvSpPr>
          <p:nvPr/>
        </p:nvSpPr>
        <p:spPr bwMode="auto">
          <a:xfrm>
            <a:off x="2362200" y="609600"/>
            <a:ext cx="45116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en-US" sz="3200" dirty="0">
                <a:solidFill>
                  <a:schemeClr val="tx2"/>
                </a:solidFill>
                <a:latin typeface="Arial Black" panose="020B0604020202020204" pitchFamily="34" charset="0"/>
              </a:rPr>
              <a:t>Yesterday</a:t>
            </a:r>
            <a:endParaRPr lang="en-US" altLang="en-US" dirty="0">
              <a:solidFill>
                <a:schemeClr val="tx2"/>
              </a:solidFill>
            </a:endParaRPr>
          </a:p>
        </p:txBody>
      </p:sp>
      <p:pic>
        <p:nvPicPr>
          <p:cNvPr id="151569" name="Picture 17">
            <a:extLst>
              <a:ext uri="{FF2B5EF4-FFF2-40B4-BE49-F238E27FC236}">
                <a16:creationId xmlns:a16="http://schemas.microsoft.com/office/drawing/2014/main" id="{D152D563-D4C7-6C4B-8702-7022DD5B389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39950" y="3524683"/>
            <a:ext cx="38100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8" name="Picture 17">
            <a:extLst>
              <a:ext uri="{FF2B5EF4-FFF2-40B4-BE49-F238E27FC236}">
                <a16:creationId xmlns:a16="http://schemas.microsoft.com/office/drawing/2014/main" id="{660E8B80-E5AE-1A48-96BA-8F5E3DB234DF}"/>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762000" y="419100"/>
            <a:ext cx="11811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76013254-ECC2-6D4E-957E-4A94F431F34B}"/>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393700" y="5477536"/>
            <a:ext cx="901700" cy="1012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red and white logo&#10;&#10;Description automatically generated">
            <a:extLst>
              <a:ext uri="{FF2B5EF4-FFF2-40B4-BE49-F238E27FC236}">
                <a16:creationId xmlns:a16="http://schemas.microsoft.com/office/drawing/2014/main" id="{3C993B7F-D0E4-9D26-A480-1F9AAB71D989}"/>
              </a:ext>
            </a:extLst>
          </p:cNvPr>
          <p:cNvPicPr>
            <a:picLocks noChangeAspect="1"/>
          </p:cNvPicPr>
          <p:nvPr/>
        </p:nvPicPr>
        <p:blipFill>
          <a:blip r:embed="rId20"/>
          <a:stretch>
            <a:fillRect/>
          </a:stretch>
        </p:blipFill>
        <p:spPr>
          <a:xfrm>
            <a:off x="7410450" y="304800"/>
            <a:ext cx="1181100" cy="1714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51554"/>
                                        </p:tgtEl>
                                        <p:attrNameLst>
                                          <p:attrName>style.visibility</p:attrName>
                                        </p:attrNameLst>
                                      </p:cBhvr>
                                      <p:to>
                                        <p:strVal val="visible"/>
                                      </p:to>
                                    </p:set>
                                    <p:animEffect transition="in" filter="box(out)">
                                      <p:cBhvr>
                                        <p:cTn id="7" dur="500"/>
                                        <p:tgtEl>
                                          <p:spTgt spid="151554"/>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151557"/>
                                        </p:tgtEl>
                                        <p:attrNameLst>
                                          <p:attrName>style.visibility</p:attrName>
                                        </p:attrNameLst>
                                      </p:cBhvr>
                                      <p:to>
                                        <p:strVal val="visible"/>
                                      </p:to>
                                    </p:set>
                                    <p:animEffect transition="in" filter="box(out)">
                                      <p:cBhvr>
                                        <p:cTn id="12" dur="500"/>
                                        <p:tgtEl>
                                          <p:spTgt spid="151557"/>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151558"/>
                                        </p:tgtEl>
                                        <p:attrNameLst>
                                          <p:attrName>style.visibility</p:attrName>
                                        </p:attrNameLst>
                                      </p:cBhvr>
                                      <p:to>
                                        <p:strVal val="visible"/>
                                      </p:to>
                                    </p:set>
                                    <p:animEffect transition="in" filter="box(out)">
                                      <p:cBhvr>
                                        <p:cTn id="17" dur="500"/>
                                        <p:tgtEl>
                                          <p:spTgt spid="151558"/>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151559"/>
                                        </p:tgtEl>
                                        <p:attrNameLst>
                                          <p:attrName>style.visibility</p:attrName>
                                        </p:attrNameLst>
                                      </p:cBhvr>
                                      <p:to>
                                        <p:strVal val="visible"/>
                                      </p:to>
                                    </p:set>
                                    <p:animEffect transition="in" filter="box(out)">
                                      <p:cBhvr>
                                        <p:cTn id="22" dur="500"/>
                                        <p:tgtEl>
                                          <p:spTgt spid="151559"/>
                                        </p:tgtEl>
                                      </p:cBhvr>
                                    </p:animEffect>
                                  </p:childTnLst>
                                  <p:subTnLst>
                                    <p:audio>
                                      <p:cMediaNode>
                                        <p:cTn display="0" masterRel="sameClick">
                                          <p:stCondLst>
                                            <p:cond evt="begin" delay="0">
                                              <p:tn val="20"/>
                                            </p:cond>
                                          </p:stCondLst>
                                          <p:endCondLst>
                                            <p:cond evt="onStopAudio" delay="0">
                                              <p:tgtEl>
                                                <p:sldTgt/>
                                              </p:tgtEl>
                                            </p:cond>
                                          </p:endCondLst>
                                        </p:cTn>
                                        <p:tgtEl>
                                          <p:sndTgt r:embed="rId2" name="Camera"/>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nodeType="clickEffect">
                                  <p:stCondLst>
                                    <p:cond delay="0"/>
                                  </p:stCondLst>
                                  <p:childTnLst>
                                    <p:set>
                                      <p:cBhvr>
                                        <p:cTn id="26" dur="1" fill="hold">
                                          <p:stCondLst>
                                            <p:cond delay="0"/>
                                          </p:stCondLst>
                                        </p:cTn>
                                        <p:tgtEl>
                                          <p:spTgt spid="151560"/>
                                        </p:tgtEl>
                                        <p:attrNameLst>
                                          <p:attrName>style.visibility</p:attrName>
                                        </p:attrNameLst>
                                      </p:cBhvr>
                                      <p:to>
                                        <p:strVal val="visible"/>
                                      </p:to>
                                    </p:set>
                                    <p:animEffect transition="in" filter="box(out)">
                                      <p:cBhvr>
                                        <p:cTn id="27" dur="500"/>
                                        <p:tgtEl>
                                          <p:spTgt spid="151560"/>
                                        </p:tgtEl>
                                      </p:cBhvr>
                                    </p:animEffect>
                                  </p:childTnLst>
                                  <p:subTnLst>
                                    <p:audio>
                                      <p:cMediaNode>
                                        <p:cTn display="0" masterRel="sameClick">
                                          <p:stCondLst>
                                            <p:cond evt="begin" delay="0">
                                              <p:tn val="25"/>
                                            </p:cond>
                                          </p:stCondLst>
                                          <p:endCondLst>
                                            <p:cond evt="onStopAudio" delay="0">
                                              <p:tgtEl>
                                                <p:sldTgt/>
                                              </p:tgtEl>
                                            </p:cond>
                                          </p:endCondLst>
                                        </p:cTn>
                                        <p:tgtEl>
                                          <p:sndTgt r:embed="rId2" name="Camera"/>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nodeType="clickEffect">
                                  <p:stCondLst>
                                    <p:cond delay="0"/>
                                  </p:stCondLst>
                                  <p:childTnLst>
                                    <p:set>
                                      <p:cBhvr>
                                        <p:cTn id="31" dur="1" fill="hold">
                                          <p:stCondLst>
                                            <p:cond delay="0"/>
                                          </p:stCondLst>
                                        </p:cTn>
                                        <p:tgtEl>
                                          <p:spTgt spid="151561"/>
                                        </p:tgtEl>
                                        <p:attrNameLst>
                                          <p:attrName>style.visibility</p:attrName>
                                        </p:attrNameLst>
                                      </p:cBhvr>
                                      <p:to>
                                        <p:strVal val="visible"/>
                                      </p:to>
                                    </p:set>
                                    <p:animEffect transition="in" filter="box(out)">
                                      <p:cBhvr>
                                        <p:cTn id="32" dur="500"/>
                                        <p:tgtEl>
                                          <p:spTgt spid="151561"/>
                                        </p:tgtEl>
                                      </p:cBhvr>
                                    </p:animEffect>
                                  </p:childTnLst>
                                  <p:subTnLst>
                                    <p:audio>
                                      <p:cMediaNode>
                                        <p:cTn display="0" masterRel="sameClick">
                                          <p:stCondLst>
                                            <p:cond evt="begin" delay="0">
                                              <p:tn val="30"/>
                                            </p:cond>
                                          </p:stCondLst>
                                          <p:endCondLst>
                                            <p:cond evt="onStopAudio" delay="0">
                                              <p:tgtEl>
                                                <p:sldTgt/>
                                              </p:tgtEl>
                                            </p:cond>
                                          </p:endCondLst>
                                        </p:cTn>
                                        <p:tgtEl>
                                          <p:sndTgt r:embed="rId2" name="Camera"/>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nodeType="clickEffect">
                                  <p:stCondLst>
                                    <p:cond delay="0"/>
                                  </p:stCondLst>
                                  <p:childTnLst>
                                    <p:set>
                                      <p:cBhvr>
                                        <p:cTn id="36" dur="1" fill="hold">
                                          <p:stCondLst>
                                            <p:cond delay="0"/>
                                          </p:stCondLst>
                                        </p:cTn>
                                        <p:tgtEl>
                                          <p:spTgt spid="151562"/>
                                        </p:tgtEl>
                                        <p:attrNameLst>
                                          <p:attrName>style.visibility</p:attrName>
                                        </p:attrNameLst>
                                      </p:cBhvr>
                                      <p:to>
                                        <p:strVal val="visible"/>
                                      </p:to>
                                    </p:set>
                                    <p:animEffect transition="in" filter="box(out)">
                                      <p:cBhvr>
                                        <p:cTn id="37" dur="500"/>
                                        <p:tgtEl>
                                          <p:spTgt spid="151562"/>
                                        </p:tgtEl>
                                      </p:cBhvr>
                                    </p:animEffect>
                                  </p:childTnLst>
                                  <p:subTnLst>
                                    <p:audio>
                                      <p:cMediaNode>
                                        <p:cTn display="0" masterRel="sameClick">
                                          <p:stCondLst>
                                            <p:cond evt="begin" delay="0">
                                              <p:tn val="35"/>
                                            </p:cond>
                                          </p:stCondLst>
                                          <p:endCondLst>
                                            <p:cond evt="onStopAudio" delay="0">
                                              <p:tgtEl>
                                                <p:sldTgt/>
                                              </p:tgtEl>
                                            </p:cond>
                                          </p:endCondLst>
                                        </p:cTn>
                                        <p:tgtEl>
                                          <p:sndTgt r:embed="rId2" name="Camera"/>
                                        </p:tgtEl>
                                      </p:cMediaNode>
                                    </p:audio>
                                  </p:sub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nodeType="clickEffect">
                                  <p:stCondLst>
                                    <p:cond delay="0"/>
                                  </p:stCondLst>
                                  <p:childTnLst>
                                    <p:set>
                                      <p:cBhvr>
                                        <p:cTn id="41" dur="1" fill="hold">
                                          <p:stCondLst>
                                            <p:cond delay="0"/>
                                          </p:stCondLst>
                                        </p:cTn>
                                        <p:tgtEl>
                                          <p:spTgt spid="151563"/>
                                        </p:tgtEl>
                                        <p:attrNameLst>
                                          <p:attrName>style.visibility</p:attrName>
                                        </p:attrNameLst>
                                      </p:cBhvr>
                                      <p:to>
                                        <p:strVal val="visible"/>
                                      </p:to>
                                    </p:set>
                                    <p:animEffect transition="in" filter="box(out)">
                                      <p:cBhvr>
                                        <p:cTn id="42" dur="500"/>
                                        <p:tgtEl>
                                          <p:spTgt spid="151563"/>
                                        </p:tgtEl>
                                      </p:cBhvr>
                                    </p:animEffect>
                                  </p:childTnLst>
                                  <p:subTnLst>
                                    <p:audio>
                                      <p:cMediaNode>
                                        <p:cTn display="0" masterRel="sameClick">
                                          <p:stCondLst>
                                            <p:cond evt="begin" delay="0">
                                              <p:tn val="40"/>
                                            </p:cond>
                                          </p:stCondLst>
                                          <p:endCondLst>
                                            <p:cond evt="onStopAudio" delay="0">
                                              <p:tgtEl>
                                                <p:sldTgt/>
                                              </p:tgtEl>
                                            </p:cond>
                                          </p:endCondLst>
                                        </p:cTn>
                                        <p:tgtEl>
                                          <p:sndTgt r:embed="rId2" name="Camera"/>
                                        </p:tgtEl>
                                      </p:cMediaNode>
                                    </p:audio>
                                  </p:sub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32" fill="hold" nodeType="clickEffect">
                                  <p:stCondLst>
                                    <p:cond delay="0"/>
                                  </p:stCondLst>
                                  <p:childTnLst>
                                    <p:set>
                                      <p:cBhvr>
                                        <p:cTn id="46" dur="1" fill="hold">
                                          <p:stCondLst>
                                            <p:cond delay="0"/>
                                          </p:stCondLst>
                                        </p:cTn>
                                        <p:tgtEl>
                                          <p:spTgt spid="151564"/>
                                        </p:tgtEl>
                                        <p:attrNameLst>
                                          <p:attrName>style.visibility</p:attrName>
                                        </p:attrNameLst>
                                      </p:cBhvr>
                                      <p:to>
                                        <p:strVal val="visible"/>
                                      </p:to>
                                    </p:set>
                                    <p:animEffect transition="in" filter="box(out)">
                                      <p:cBhvr>
                                        <p:cTn id="47" dur="500"/>
                                        <p:tgtEl>
                                          <p:spTgt spid="151564"/>
                                        </p:tgtEl>
                                      </p:cBhvr>
                                    </p:animEffect>
                                  </p:childTnLst>
                                  <p:subTnLst>
                                    <p:audio>
                                      <p:cMediaNode>
                                        <p:cTn display="0" masterRel="sameClick">
                                          <p:stCondLst>
                                            <p:cond evt="begin" delay="0">
                                              <p:tn val="45"/>
                                            </p:cond>
                                          </p:stCondLst>
                                          <p:endCondLst>
                                            <p:cond evt="onStopAudio" delay="0">
                                              <p:tgtEl>
                                                <p:sldTgt/>
                                              </p:tgtEl>
                                            </p:cond>
                                          </p:endCondLst>
                                        </p:cTn>
                                        <p:tgtEl>
                                          <p:sndTgt r:embed="rId2" name="Camera"/>
                                        </p:tgtEl>
                                      </p:cMediaNode>
                                    </p:audio>
                                  </p:sub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32" fill="hold" nodeType="clickEffect">
                                  <p:stCondLst>
                                    <p:cond delay="0"/>
                                  </p:stCondLst>
                                  <p:childTnLst>
                                    <p:set>
                                      <p:cBhvr>
                                        <p:cTn id="51" dur="1" fill="hold">
                                          <p:stCondLst>
                                            <p:cond delay="0"/>
                                          </p:stCondLst>
                                        </p:cTn>
                                        <p:tgtEl>
                                          <p:spTgt spid="151565"/>
                                        </p:tgtEl>
                                        <p:attrNameLst>
                                          <p:attrName>style.visibility</p:attrName>
                                        </p:attrNameLst>
                                      </p:cBhvr>
                                      <p:to>
                                        <p:strVal val="visible"/>
                                      </p:to>
                                    </p:set>
                                    <p:animEffect transition="in" filter="box(out)">
                                      <p:cBhvr>
                                        <p:cTn id="52" dur="500"/>
                                        <p:tgtEl>
                                          <p:spTgt spid="151565"/>
                                        </p:tgtEl>
                                      </p:cBhvr>
                                    </p:animEffect>
                                  </p:childTnLst>
                                  <p:subTnLst>
                                    <p:audio>
                                      <p:cMediaNode>
                                        <p:cTn display="0" masterRel="sameClick">
                                          <p:stCondLst>
                                            <p:cond evt="begin" delay="0">
                                              <p:tn val="50"/>
                                            </p:cond>
                                          </p:stCondLst>
                                          <p:endCondLst>
                                            <p:cond evt="onStopAudio" delay="0">
                                              <p:tgtEl>
                                                <p:sldTgt/>
                                              </p:tgtEl>
                                            </p:cond>
                                          </p:endCondLst>
                                        </p:cTn>
                                        <p:tgtEl>
                                          <p:sndTgt r:embed="rId2" name="Camera"/>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ntr" presetSubtype="32" fill="hold" nodeType="clickEffect">
                                  <p:stCondLst>
                                    <p:cond delay="0"/>
                                  </p:stCondLst>
                                  <p:childTnLst>
                                    <p:set>
                                      <p:cBhvr>
                                        <p:cTn id="56" dur="1" fill="hold">
                                          <p:stCondLst>
                                            <p:cond delay="0"/>
                                          </p:stCondLst>
                                        </p:cTn>
                                        <p:tgtEl>
                                          <p:spTgt spid="151566"/>
                                        </p:tgtEl>
                                        <p:attrNameLst>
                                          <p:attrName>style.visibility</p:attrName>
                                        </p:attrNameLst>
                                      </p:cBhvr>
                                      <p:to>
                                        <p:strVal val="visible"/>
                                      </p:to>
                                    </p:set>
                                    <p:animEffect transition="in" filter="box(out)">
                                      <p:cBhvr>
                                        <p:cTn id="57" dur="500"/>
                                        <p:tgtEl>
                                          <p:spTgt spid="151566"/>
                                        </p:tgtEl>
                                      </p:cBhvr>
                                    </p:animEffect>
                                  </p:childTnLst>
                                  <p:subTnLst>
                                    <p:audio>
                                      <p:cMediaNode>
                                        <p:cTn display="0" masterRel="sameClick">
                                          <p:stCondLst>
                                            <p:cond evt="begin" delay="0">
                                              <p:tn val="55"/>
                                            </p:cond>
                                          </p:stCondLst>
                                          <p:endCondLst>
                                            <p:cond evt="onStopAudio" delay="0">
                                              <p:tgtEl>
                                                <p:sldTgt/>
                                              </p:tgtEl>
                                            </p:cond>
                                          </p:endCondLst>
                                        </p:cTn>
                                        <p:tgtEl>
                                          <p:sndTgt r:embed="rId2" name="Camera"/>
                                        </p:tgtEl>
                                      </p:cMediaNode>
                                    </p:audio>
                                  </p:subTnLst>
                                </p:cTn>
                              </p:par>
                            </p:childTnLst>
                          </p:cTn>
                        </p:par>
                      </p:childTnLst>
                    </p:cTn>
                  </p:par>
                  <p:par>
                    <p:cTn id="58" fill="hold" nodeType="clickPar">
                      <p:stCondLst>
                        <p:cond delay="indefinite"/>
                      </p:stCondLst>
                      <p:childTnLst>
                        <p:par>
                          <p:cTn id="59" fill="hold" nodeType="withGroup">
                            <p:stCondLst>
                              <p:cond delay="0"/>
                            </p:stCondLst>
                            <p:childTnLst>
                              <p:par>
                                <p:cTn id="60" presetID="4" presetClass="entr" presetSubtype="32" fill="hold" nodeType="clickEffect">
                                  <p:stCondLst>
                                    <p:cond delay="0"/>
                                  </p:stCondLst>
                                  <p:childTnLst>
                                    <p:set>
                                      <p:cBhvr>
                                        <p:cTn id="61" dur="1" fill="hold">
                                          <p:stCondLst>
                                            <p:cond delay="0"/>
                                          </p:stCondLst>
                                        </p:cTn>
                                        <p:tgtEl>
                                          <p:spTgt spid="151567"/>
                                        </p:tgtEl>
                                        <p:attrNameLst>
                                          <p:attrName>style.visibility</p:attrName>
                                        </p:attrNameLst>
                                      </p:cBhvr>
                                      <p:to>
                                        <p:strVal val="visible"/>
                                      </p:to>
                                    </p:set>
                                    <p:animEffect transition="in" filter="box(out)">
                                      <p:cBhvr>
                                        <p:cTn id="62" dur="500"/>
                                        <p:tgtEl>
                                          <p:spTgt spid="151567"/>
                                        </p:tgtEl>
                                      </p:cBhvr>
                                    </p:animEffect>
                                  </p:childTnLst>
                                  <p:subTnLst>
                                    <p:audio>
                                      <p:cMediaNode>
                                        <p:cTn display="0" masterRel="sameClick">
                                          <p:stCondLst>
                                            <p:cond evt="begin" delay="0">
                                              <p:tn val="60"/>
                                            </p:cond>
                                          </p:stCondLst>
                                          <p:endCondLst>
                                            <p:cond evt="onStopAudio" delay="0">
                                              <p:tgtEl>
                                                <p:sldTgt/>
                                              </p:tgtEl>
                                            </p:cond>
                                          </p:endCondLst>
                                        </p:cTn>
                                        <p:tgtEl>
                                          <p:sndTgt r:embed="rId2" name="Camera"/>
                                        </p:tgtEl>
                                      </p:cMediaNode>
                                    </p:audio>
                                  </p:subTnLst>
                                </p:cTn>
                              </p:par>
                            </p:childTnLst>
                          </p:cTn>
                        </p:par>
                      </p:childTnLst>
                    </p:cTn>
                  </p:par>
                  <p:par>
                    <p:cTn id="63" fill="hold" nodeType="clickPar">
                      <p:stCondLst>
                        <p:cond delay="indefinite"/>
                      </p:stCondLst>
                      <p:childTnLst>
                        <p:par>
                          <p:cTn id="64" fill="hold" nodeType="withGroup">
                            <p:stCondLst>
                              <p:cond delay="0"/>
                            </p:stCondLst>
                            <p:childTnLst>
                              <p:par>
                                <p:cTn id="65" presetID="4" presetClass="entr" presetSubtype="32" fill="hold" nodeType="clickEffect">
                                  <p:stCondLst>
                                    <p:cond delay="0"/>
                                  </p:stCondLst>
                                  <p:childTnLst>
                                    <p:set>
                                      <p:cBhvr>
                                        <p:cTn id="66" dur="1" fill="hold">
                                          <p:stCondLst>
                                            <p:cond delay="0"/>
                                          </p:stCondLst>
                                        </p:cTn>
                                        <p:tgtEl>
                                          <p:spTgt spid="151569"/>
                                        </p:tgtEl>
                                        <p:attrNameLst>
                                          <p:attrName>style.visibility</p:attrName>
                                        </p:attrNameLst>
                                      </p:cBhvr>
                                      <p:to>
                                        <p:strVal val="visible"/>
                                      </p:to>
                                    </p:set>
                                    <p:animEffect transition="in" filter="box(out)">
                                      <p:cBhvr>
                                        <p:cTn id="67" dur="500"/>
                                        <p:tgtEl>
                                          <p:spTgt spid="151569"/>
                                        </p:tgtEl>
                                      </p:cBhvr>
                                    </p:animEffect>
                                  </p:childTnLst>
                                  <p:subTnLst>
                                    <p:audio>
                                      <p:cMediaNode>
                                        <p:cTn display="0" masterRel="sameClick">
                                          <p:stCondLst>
                                            <p:cond evt="begin" delay="0">
                                              <p:tn val="65"/>
                                            </p:cond>
                                          </p:stCondLst>
                                          <p:endCondLst>
                                            <p:cond evt="onStopAudio" delay="0">
                                              <p:tgtEl>
                                                <p:sldTgt/>
                                              </p:tgtEl>
                                            </p:cond>
                                          </p:endCondLst>
                                        </p:cTn>
                                        <p:tgtEl>
                                          <p:sndTgt r:embed="rId2" name="Camera"/>
                                        </p:tgtEl>
                                      </p:cMediaNode>
                                    </p:audio>
                                  </p:sub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nodeType="clickEffect">
                                  <p:stCondLst>
                                    <p:cond delay="0"/>
                                  </p:stCondLst>
                                  <p:childTnLst>
                                    <p:set>
                                      <p:cBhvr>
                                        <p:cTn id="71"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2" name="Camera"/>
                                        </p:tgtEl>
                                      </p:cMediaNode>
                                    </p:audio>
                                  </p:subTnLst>
                                </p:cTn>
                              </p:par>
                            </p:childTnLst>
                          </p:cTn>
                        </p:par>
                      </p:childTnLst>
                    </p:cTn>
                  </p:par>
                  <p:par>
                    <p:cTn id="72" fill="hold" nodeType="clickPar">
                      <p:stCondLst>
                        <p:cond delay="indefinite"/>
                      </p:stCondLst>
                      <p:childTnLst>
                        <p:par>
                          <p:cTn id="73" fill="hold" nodeType="withGroup">
                            <p:stCondLst>
                              <p:cond delay="0"/>
                            </p:stCondLst>
                            <p:childTnLst>
                              <p:par>
                                <p:cTn id="74" presetID="1" presetClass="entr" presetSubtype="0" fill="hold" nodeType="clickEffect">
                                  <p:stCondLst>
                                    <p:cond delay="0"/>
                                  </p:stCondLst>
                                  <p:childTnLst>
                                    <p:set>
                                      <p:cBhvr>
                                        <p:cTn id="75"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2" name="Camera"/>
                                        </p:tgtEl>
                                      </p:cMediaNode>
                                    </p:audio>
                                  </p:sub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BAD70571-05E4-644F-A091-94CF90B7F7A7}"/>
              </a:ext>
            </a:extLst>
          </p:cNvPr>
          <p:cNvSpPr>
            <a:spLocks noGrp="1" noChangeArrowheads="1"/>
          </p:cNvSpPr>
          <p:nvPr>
            <p:ph type="title"/>
          </p:nvPr>
        </p:nvSpPr>
        <p:spPr>
          <a:xfrm>
            <a:off x="228600" y="347663"/>
            <a:ext cx="8763000" cy="871537"/>
          </a:xfrm>
        </p:spPr>
        <p:txBody>
          <a:bodyPr>
            <a:normAutofit fontScale="90000"/>
          </a:bodyPr>
          <a:lstStyle/>
          <a:p>
            <a:pPr marL="54864" indent="0" algn="ctr" fontAlgn="auto">
              <a:spcAft>
                <a:spcPts val="0"/>
              </a:spcAft>
              <a:defRPr/>
            </a:pPr>
            <a:r>
              <a:rPr lang="en-US" sz="3200" dirty="0">
                <a:solidFill>
                  <a:schemeClr val="tx2">
                    <a:tint val="100000"/>
                    <a:shade val="90000"/>
                    <a:satMod val="250000"/>
                    <a:alpha val="100000"/>
                  </a:schemeClr>
                </a:solidFill>
                <a:latin typeface="Arial Black" charset="0"/>
                <a:ea typeface="ＭＳ Ｐゴシック" charset="0"/>
                <a:cs typeface="ＭＳ Ｐゴシック" charset="0"/>
              </a:rPr>
              <a:t>Introduction to Strategic Communication</a:t>
            </a:r>
          </a:p>
        </p:txBody>
      </p:sp>
      <p:sp>
        <p:nvSpPr>
          <p:cNvPr id="4098" name="Rectangle 3">
            <a:extLst>
              <a:ext uri="{FF2B5EF4-FFF2-40B4-BE49-F238E27FC236}">
                <a16:creationId xmlns:a16="http://schemas.microsoft.com/office/drawing/2014/main" id="{A6301E13-ACDB-9746-A1AA-0E5993D326C2}"/>
              </a:ext>
            </a:extLst>
          </p:cNvPr>
          <p:cNvSpPr>
            <a:spLocks noGrp="1" noChangeArrowheads="1"/>
          </p:cNvSpPr>
          <p:nvPr>
            <p:ph idx="1"/>
          </p:nvPr>
        </p:nvSpPr>
        <p:spPr>
          <a:xfrm>
            <a:off x="685800" y="1752600"/>
            <a:ext cx="7772400" cy="3962400"/>
          </a:xfrm>
        </p:spPr>
        <p:txBody>
          <a:bodyPr/>
          <a:lstStyle/>
          <a:p>
            <a:pPr>
              <a:lnSpc>
                <a:spcPct val="90000"/>
              </a:lnSpc>
            </a:pPr>
            <a:r>
              <a:rPr lang="en-US" altLang="en-US" dirty="0">
                <a:latin typeface="Arial" panose="020B0604020202020204" pitchFamily="34" charset="0"/>
              </a:rPr>
              <a:t>Strategic concepts</a:t>
            </a:r>
          </a:p>
          <a:p>
            <a:pPr lvl="1">
              <a:lnSpc>
                <a:spcPct val="90000"/>
              </a:lnSpc>
            </a:pPr>
            <a:r>
              <a:rPr lang="en-US" altLang="en-US" dirty="0">
                <a:latin typeface="Arial" panose="020B0604020202020204" pitchFamily="34" charset="0"/>
              </a:rPr>
              <a:t>Theory meets practice</a:t>
            </a:r>
          </a:p>
          <a:p>
            <a:pPr>
              <a:lnSpc>
                <a:spcPct val="90000"/>
              </a:lnSpc>
            </a:pPr>
            <a:r>
              <a:rPr lang="en-US" altLang="en-US" dirty="0">
                <a:latin typeface="Arial" panose="020B0604020202020204" pitchFamily="34" charset="0"/>
              </a:rPr>
              <a:t>Covering:</a:t>
            </a:r>
          </a:p>
          <a:p>
            <a:pPr lvl="1">
              <a:lnSpc>
                <a:spcPct val="90000"/>
              </a:lnSpc>
            </a:pPr>
            <a:r>
              <a:rPr lang="en-US" altLang="en-US" dirty="0">
                <a:latin typeface="Arial" panose="020B0604020202020204" pitchFamily="34" charset="0"/>
              </a:rPr>
              <a:t>Strategic communication processes</a:t>
            </a:r>
          </a:p>
          <a:p>
            <a:pPr lvl="1">
              <a:lnSpc>
                <a:spcPct val="90000"/>
              </a:lnSpc>
            </a:pPr>
            <a:r>
              <a:rPr lang="en-US" altLang="en-US" dirty="0">
                <a:latin typeface="Arial" panose="020B0604020202020204" pitchFamily="34" charset="0"/>
              </a:rPr>
              <a:t>Integrated marketing communications</a:t>
            </a:r>
          </a:p>
          <a:p>
            <a:pPr lvl="1">
              <a:lnSpc>
                <a:spcPct val="90000"/>
              </a:lnSpc>
            </a:pPr>
            <a:r>
              <a:rPr lang="en-US" altLang="en-US" dirty="0">
                <a:latin typeface="Arial" panose="020B0604020202020204" pitchFamily="34" charset="0"/>
              </a:rPr>
              <a:t>Communication ethics and regulation</a:t>
            </a:r>
          </a:p>
          <a:p>
            <a:pPr lvl="1">
              <a:lnSpc>
                <a:spcPct val="90000"/>
              </a:lnSpc>
            </a:pPr>
            <a:r>
              <a:rPr lang="en-US" altLang="en-US" dirty="0">
                <a:latin typeface="Arial" panose="020B0604020202020204" pitchFamily="34" charset="0"/>
              </a:rPr>
              <a:t>Advertising and PR campaign elements</a:t>
            </a:r>
          </a:p>
          <a:p>
            <a:pPr lvl="1">
              <a:lnSpc>
                <a:spcPct val="90000"/>
              </a:lnSpc>
            </a:pPr>
            <a:r>
              <a:rPr lang="en-US" altLang="en-US" dirty="0">
                <a:latin typeface="Arial" panose="020B0604020202020204" pitchFamily="34" charset="0"/>
              </a:rPr>
              <a:t>Political and health communication efforts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18n8a7tm9h0lxjpg-1.jpg">
            <a:extLst>
              <a:ext uri="{FF2B5EF4-FFF2-40B4-BE49-F238E27FC236}">
                <a16:creationId xmlns:a16="http://schemas.microsoft.com/office/drawing/2014/main" id="{77E06940-4592-B44F-A5DC-A968A62A54E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38200"/>
            <a:ext cx="6818313" cy="589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ext Box 16">
            <a:extLst>
              <a:ext uri="{FF2B5EF4-FFF2-40B4-BE49-F238E27FC236}">
                <a16:creationId xmlns:a16="http://schemas.microsoft.com/office/drawing/2014/main" id="{67AC3EC3-FD4B-B444-9086-177F29257471}"/>
              </a:ext>
            </a:extLst>
          </p:cNvPr>
          <p:cNvSpPr txBox="1">
            <a:spLocks noChangeArrowheads="1"/>
          </p:cNvSpPr>
          <p:nvPr/>
        </p:nvSpPr>
        <p:spPr bwMode="auto">
          <a:xfrm>
            <a:off x="2362200" y="228600"/>
            <a:ext cx="45116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en-US" sz="3200" dirty="0">
                <a:solidFill>
                  <a:schemeClr val="tx2"/>
                </a:solidFill>
                <a:latin typeface="Arial Black" panose="020B0604020202020204" pitchFamily="34" charset="0"/>
              </a:rPr>
              <a:t>Today</a:t>
            </a:r>
            <a:endParaRPr lang="en-US" altLang="en-US" dirty="0">
              <a:solidFill>
                <a:schemeClr val="tx2"/>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1F109244-B72A-922D-1D49-960A1B6B69D7}"/>
              </a:ext>
            </a:extLst>
          </p:cNvPr>
          <p:cNvSpPr>
            <a:spLocks noGrp="1"/>
          </p:cNvSpPr>
          <p:nvPr>
            <p:ph type="title"/>
          </p:nvPr>
        </p:nvSpPr>
        <p:spPr>
          <a:xfrm>
            <a:off x="671945" y="609600"/>
            <a:ext cx="7772400" cy="854075"/>
          </a:xfrm>
        </p:spPr>
        <p:txBody>
          <a:bodyPr>
            <a:normAutofit/>
          </a:bodyPr>
          <a:lstStyle/>
          <a:p>
            <a:pPr algn="ctr" eaLnBrk="1" hangingPunct="1"/>
            <a:r>
              <a:rPr lang="en-US" altLang="en-US" sz="4400" dirty="0">
                <a:latin typeface="Arial Black" panose="020B0604020202020204" pitchFamily="34" charset="0"/>
                <a:ea typeface="ＭＳ Ｐゴシック" panose="020B0600070205080204" pitchFamily="34" charset="-128"/>
              </a:rPr>
              <a:t>The Era of Choice</a:t>
            </a:r>
          </a:p>
        </p:txBody>
      </p:sp>
      <p:sp>
        <p:nvSpPr>
          <p:cNvPr id="24578" name="Rectangle 3">
            <a:extLst>
              <a:ext uri="{FF2B5EF4-FFF2-40B4-BE49-F238E27FC236}">
                <a16:creationId xmlns:a16="http://schemas.microsoft.com/office/drawing/2014/main" id="{97B005CD-C33B-6952-4894-4C1AF3CCA4B9}"/>
              </a:ext>
            </a:extLst>
          </p:cNvPr>
          <p:cNvSpPr>
            <a:spLocks noGrp="1"/>
          </p:cNvSpPr>
          <p:nvPr>
            <p:ph idx="1"/>
          </p:nvPr>
        </p:nvSpPr>
        <p:spPr>
          <a:xfrm>
            <a:off x="685800" y="1981200"/>
            <a:ext cx="8001000" cy="4114800"/>
          </a:xfrm>
        </p:spPr>
        <p:txBody>
          <a:bodyPr/>
          <a:lstStyle/>
          <a:p>
            <a:pPr eaLnBrk="1" hangingPunct="1"/>
            <a:r>
              <a:rPr lang="en-US" altLang="en-US" sz="2800">
                <a:solidFill>
                  <a:schemeClr val="tx1"/>
                </a:solidFill>
                <a:latin typeface="Arial Black" panose="020B0604020202020204" pitchFamily="34" charset="0"/>
                <a:ea typeface="ＭＳ Ｐゴシック" panose="020B0600070205080204" pitchFamily="34" charset="-128"/>
              </a:rPr>
              <a:t>Dominant factor affecting strategic communicators: </a:t>
            </a:r>
            <a:r>
              <a:rPr lang="en-US" altLang="ja-JP" sz="2600">
                <a:solidFill>
                  <a:schemeClr val="tx1"/>
                </a:solidFill>
                <a:latin typeface="Arial Black" panose="020B0604020202020204" pitchFamily="34" charset="0"/>
                <a:ea typeface="ＭＳ Ｐゴシック" panose="020B0600070205080204" pitchFamily="34" charset="-128"/>
              </a:rPr>
              <a:t>Choice</a:t>
            </a:r>
          </a:p>
          <a:p>
            <a:pPr lvl="1" eaLnBrk="1" hangingPunct="1"/>
            <a:r>
              <a:rPr lang="en-US" altLang="ja-JP" sz="2400">
                <a:solidFill>
                  <a:schemeClr val="tx1"/>
                </a:solidFill>
                <a:latin typeface="Arial Black" panose="020B0604020202020204" pitchFamily="34" charset="0"/>
                <a:ea typeface="ＭＳ Ｐゴシック" panose="020B0600070205080204" pitchFamily="34" charset="-128"/>
              </a:rPr>
              <a:t>More consumer options</a:t>
            </a:r>
          </a:p>
          <a:p>
            <a:pPr lvl="1" eaLnBrk="1" hangingPunct="1"/>
            <a:r>
              <a:rPr lang="en-US" altLang="ja-JP" sz="2400">
                <a:solidFill>
                  <a:schemeClr val="tx1"/>
                </a:solidFill>
                <a:latin typeface="Arial Black" panose="020B0604020202020204" pitchFamily="34" charset="0"/>
                <a:ea typeface="ＭＳ Ｐゴシック" panose="020B0600070205080204" pitchFamily="34" charset="-128"/>
              </a:rPr>
              <a:t>More media options</a:t>
            </a:r>
            <a:endParaRPr lang="en-US" altLang="en-US" sz="1400">
              <a:solidFill>
                <a:schemeClr val="tx1"/>
              </a:solidFill>
              <a:latin typeface="Arial Black" panose="020B0604020202020204" pitchFamily="34" charset="0"/>
              <a:ea typeface="ＭＳ Ｐゴシック" panose="020B0600070205080204" pitchFamily="34" charset="-128"/>
            </a:endParaRPr>
          </a:p>
          <a:p>
            <a:pPr eaLnBrk="1" hangingPunct="1"/>
            <a:r>
              <a:rPr lang="en-US" altLang="en-US" sz="2800">
                <a:solidFill>
                  <a:schemeClr val="tx1"/>
                </a:solidFill>
                <a:latin typeface="Arial Black" panose="020B0604020202020204" pitchFamily="34" charset="0"/>
                <a:ea typeface="ＭＳ Ｐゴシック" panose="020B0600070205080204" pitchFamily="34" charset="-128"/>
              </a:rPr>
              <a:t>Different forces drive this trend</a:t>
            </a:r>
          </a:p>
          <a:p>
            <a:pPr lvl="1" eaLnBrk="1" hangingPunct="1"/>
            <a:r>
              <a:rPr lang="en-US" altLang="en-US" sz="2400">
                <a:solidFill>
                  <a:schemeClr val="tx1"/>
                </a:solidFill>
                <a:latin typeface="Arial Black" panose="020B0604020202020204" pitchFamily="34" charset="0"/>
                <a:ea typeface="ＭＳ Ｐゴシック" panose="020B0600070205080204" pitchFamily="34" charset="-128"/>
              </a:rPr>
              <a:t>Changes in Demographics and Lifestyles</a:t>
            </a:r>
          </a:p>
          <a:p>
            <a:pPr lvl="1" eaLnBrk="1" hangingPunct="1"/>
            <a:r>
              <a:rPr lang="en-US" altLang="en-US" sz="2400">
                <a:solidFill>
                  <a:schemeClr val="tx1"/>
                </a:solidFill>
                <a:latin typeface="Arial Black" panose="020B0604020202020204" pitchFamily="34" charset="0"/>
                <a:ea typeface="ＭＳ Ｐゴシック" panose="020B0600070205080204" pitchFamily="34" charset="-128"/>
              </a:rPr>
              <a:t>Technological Development</a:t>
            </a:r>
          </a:p>
          <a:p>
            <a:pPr lvl="1" eaLnBrk="1" hangingPunct="1"/>
            <a:r>
              <a:rPr lang="en-US" altLang="en-US" sz="2400">
                <a:solidFill>
                  <a:schemeClr val="tx1"/>
                </a:solidFill>
                <a:latin typeface="Arial Black" panose="020B0604020202020204" pitchFamily="34" charset="0"/>
                <a:ea typeface="ＭＳ Ｐゴシック" panose="020B0600070205080204" pitchFamily="34" charset="-128"/>
              </a:rPr>
              <a:t>Economic Shifts and Consolidation </a:t>
            </a:r>
          </a:p>
          <a:p>
            <a:pPr lvl="1" eaLnBrk="1" hangingPunct="1"/>
            <a:endParaRPr lang="en-US" altLang="en-US" sz="2400">
              <a:solidFill>
                <a:schemeClr val="tx1"/>
              </a:solidFill>
              <a:latin typeface="Arial Black" panose="020B0604020202020204" pitchFamily="34" charset="0"/>
              <a:ea typeface="ＭＳ Ｐゴシック" panose="020B0600070205080204" pitchFamily="34" charset="-128"/>
            </a:endParaRPr>
          </a:p>
          <a:p>
            <a:pPr lvl="1" eaLnBrk="1" hangingPunct="1"/>
            <a:endParaRPr lang="en-US" altLang="en-US" sz="2400">
              <a:solidFill>
                <a:schemeClr val="tx1"/>
              </a:solidFill>
              <a:latin typeface="Arial Black" panose="020B0604020202020204" pitchFamily="34" charset="0"/>
              <a:ea typeface="ＭＳ Ｐゴシック" panose="020B0600070205080204" pitchFamily="34" charset="-128"/>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95AF2029-A9D0-8EB1-AD56-5EB7074972C8}"/>
              </a:ext>
            </a:extLst>
          </p:cNvPr>
          <p:cNvSpPr>
            <a:spLocks noGrp="1"/>
          </p:cNvSpPr>
          <p:nvPr>
            <p:ph type="title"/>
          </p:nvPr>
        </p:nvSpPr>
        <p:spPr>
          <a:xfrm>
            <a:off x="685800" y="609600"/>
            <a:ext cx="7772400" cy="701675"/>
          </a:xfrm>
        </p:spPr>
        <p:txBody>
          <a:bodyPr>
            <a:noAutofit/>
          </a:bodyPr>
          <a:lstStyle/>
          <a:p>
            <a:pPr algn="ctr" eaLnBrk="1" hangingPunct="1"/>
            <a:r>
              <a:rPr lang="en-US" altLang="en-US" sz="4000" dirty="0">
                <a:latin typeface="Arial Black" panose="020B0604020202020204" pitchFamily="34" charset="0"/>
                <a:ea typeface="ＭＳ Ｐゴシック" panose="020B0600070205080204" pitchFamily="34" charset="-128"/>
              </a:rPr>
              <a:t>Social Shifts Drive Choice </a:t>
            </a:r>
          </a:p>
        </p:txBody>
      </p:sp>
      <p:sp>
        <p:nvSpPr>
          <p:cNvPr id="25602" name="Rectangle 3">
            <a:extLst>
              <a:ext uri="{FF2B5EF4-FFF2-40B4-BE49-F238E27FC236}">
                <a16:creationId xmlns:a16="http://schemas.microsoft.com/office/drawing/2014/main" id="{A175B28B-81C9-F116-C8B6-D2C90C3447CA}"/>
              </a:ext>
            </a:extLst>
          </p:cNvPr>
          <p:cNvSpPr>
            <a:spLocks noGrp="1"/>
          </p:cNvSpPr>
          <p:nvPr>
            <p:ph idx="1"/>
          </p:nvPr>
        </p:nvSpPr>
        <p:spPr>
          <a:xfrm>
            <a:off x="533400" y="2209800"/>
            <a:ext cx="7556500" cy="4144963"/>
          </a:xfrm>
        </p:spPr>
        <p:txBody>
          <a:bodyPr/>
          <a:lstStyle/>
          <a:p>
            <a:pPr eaLnBrk="1" hangingPunct="1">
              <a:spcBef>
                <a:spcPts val="1200"/>
              </a:spcBef>
            </a:pPr>
            <a:r>
              <a:rPr lang="en-US" altLang="en-US" sz="2800">
                <a:latin typeface="Arial Black" panose="020B0604020202020204" pitchFamily="34" charset="0"/>
                <a:ea typeface="ＭＳ Ｐゴシック" panose="020B0600070205080204" pitchFamily="34" charset="-128"/>
              </a:rPr>
              <a:t>Changes in Household Composition</a:t>
            </a:r>
          </a:p>
          <a:p>
            <a:pPr eaLnBrk="1" hangingPunct="1">
              <a:spcBef>
                <a:spcPts val="1200"/>
              </a:spcBef>
            </a:pPr>
            <a:r>
              <a:rPr lang="en-US" altLang="en-US" sz="2800">
                <a:latin typeface="Arial Black" panose="020B0604020202020204" pitchFamily="34" charset="0"/>
                <a:ea typeface="ＭＳ Ｐゴシック" panose="020B0600070205080204" pitchFamily="34" charset="-128"/>
              </a:rPr>
              <a:t>Growth of Ethnic Populations</a:t>
            </a:r>
          </a:p>
          <a:p>
            <a:pPr eaLnBrk="1" hangingPunct="1">
              <a:spcBef>
                <a:spcPts val="1200"/>
              </a:spcBef>
            </a:pPr>
            <a:r>
              <a:rPr lang="en-US" altLang="en-US" sz="2800">
                <a:latin typeface="Arial Black" panose="020B0604020202020204" pitchFamily="34" charset="0"/>
                <a:ea typeface="ＭＳ Ｐゴシック" panose="020B0600070205080204" pitchFamily="34" charset="-128"/>
              </a:rPr>
              <a:t>“Graying” of America</a:t>
            </a:r>
          </a:p>
          <a:p>
            <a:pPr eaLnBrk="1" hangingPunct="1">
              <a:spcBef>
                <a:spcPts val="1200"/>
              </a:spcBef>
            </a:pPr>
            <a:r>
              <a:rPr lang="en-US" altLang="en-US" sz="2800">
                <a:latin typeface="Arial Black" panose="020B0604020202020204" pitchFamily="34" charset="0"/>
                <a:ea typeface="ＭＳ Ｐゴシック" panose="020B0600070205080204" pitchFamily="34" charset="-128"/>
              </a:rPr>
              <a:t>Shifts in Women in the Workforce</a:t>
            </a:r>
          </a:p>
          <a:p>
            <a:pPr eaLnBrk="1" hangingPunct="1">
              <a:spcBef>
                <a:spcPts val="1200"/>
              </a:spcBef>
            </a:pPr>
            <a:r>
              <a:rPr lang="en-US" altLang="en-US" sz="2800">
                <a:latin typeface="Arial Black" panose="020B0604020202020204" pitchFamily="34" charset="0"/>
                <a:ea typeface="ＭＳ Ｐゴシック" panose="020B0600070205080204" pitchFamily="34" charset="-128"/>
              </a:rPr>
              <a:t>Polarization into Rich and Poor</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FF8E7670-17C0-B6E6-72D4-FF87A5A11EC0}"/>
              </a:ext>
            </a:extLst>
          </p:cNvPr>
          <p:cNvSpPr txBox="1">
            <a:spLocks noChangeArrowheads="1"/>
          </p:cNvSpPr>
          <p:nvPr/>
        </p:nvSpPr>
        <p:spPr bwMode="auto">
          <a:xfrm>
            <a:off x="685800" y="592138"/>
            <a:ext cx="7772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ts val="2000"/>
              </a:spcBef>
              <a:buClr>
                <a:schemeClr val="accent1"/>
              </a:buClr>
              <a:buSzPct val="75000"/>
              <a:buFont typeface="Wingdings" pitchFamily="2" charset="2"/>
              <a:buChar char="n"/>
              <a:defRPr sz="2000">
                <a:solidFill>
                  <a:srgbClr val="595959"/>
                </a:solidFill>
                <a:latin typeface="Rockwell" panose="02060603020205020403" pitchFamily="18" charset="77"/>
                <a:ea typeface="ＭＳ Ｐゴシック" panose="020B0600070205080204" pitchFamily="34" charset="-128"/>
              </a:defRPr>
            </a:lvl1pPr>
            <a:lvl2pPr marL="742950" indent="-285750">
              <a:spcBef>
                <a:spcPts val="600"/>
              </a:spcBef>
              <a:buClr>
                <a:srgbClr val="B870B8"/>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2pPr>
            <a:lvl3pPr marL="1143000" indent="-228600">
              <a:spcBef>
                <a:spcPts val="600"/>
              </a:spcBef>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3pPr>
            <a:lvl4pPr marL="1600200" indent="-228600">
              <a:spcBef>
                <a:spcPts val="600"/>
              </a:spcBef>
              <a:buClr>
                <a:srgbClr val="B870B8"/>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4pPr>
            <a:lvl5pPr marL="2057400" indent="-228600">
              <a:spcBef>
                <a:spcPts val="600"/>
              </a:spcBef>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5pPr>
            <a:lvl6pPr marL="25146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6pPr>
            <a:lvl7pPr marL="29718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7pPr>
            <a:lvl8pPr marL="34290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8pPr>
            <a:lvl9pPr marL="38862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9pPr>
          </a:lstStyle>
          <a:p>
            <a:pPr algn="ctr" eaLnBrk="1" hangingPunct="1">
              <a:spcBef>
                <a:spcPct val="0"/>
              </a:spcBef>
              <a:buClrTx/>
              <a:buSzTx/>
              <a:buFontTx/>
              <a:buNone/>
            </a:pPr>
            <a:r>
              <a:rPr lang="en-US" altLang="en-US" sz="3200">
                <a:solidFill>
                  <a:schemeClr val="tx2"/>
                </a:solidFill>
                <a:latin typeface="Arial Black" panose="020B0604020202020204" pitchFamily="34" charset="0"/>
              </a:rPr>
              <a:t>Changing Household Composition</a:t>
            </a:r>
          </a:p>
        </p:txBody>
      </p:sp>
      <p:pic>
        <p:nvPicPr>
          <p:cNvPr id="26626" name="Picture 1" descr="Screen shot 2012-01-30 at 12.18.31 PM.png">
            <a:hlinkClick r:id="rId2"/>
            <a:extLst>
              <a:ext uri="{FF2B5EF4-FFF2-40B4-BE49-F238E27FC236}">
                <a16:creationId xmlns:a16="http://schemas.microsoft.com/office/drawing/2014/main" id="{C433A2E9-0137-5062-7EC9-B37D17E8FED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31900"/>
            <a:ext cx="912177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4" descr="Chart&#10;&#10;Description automatically generated">
            <a:extLst>
              <a:ext uri="{FF2B5EF4-FFF2-40B4-BE49-F238E27FC236}">
                <a16:creationId xmlns:a16="http://schemas.microsoft.com/office/drawing/2014/main" id="{29FD11E2-D9DE-C3DB-7B21-E0672EF42B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238" y="987425"/>
            <a:ext cx="8137525" cy="570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Title 1">
            <a:extLst>
              <a:ext uri="{FF2B5EF4-FFF2-40B4-BE49-F238E27FC236}">
                <a16:creationId xmlns:a16="http://schemas.microsoft.com/office/drawing/2014/main" id="{257523F2-A18E-235D-500F-C9413D20CDE6}"/>
              </a:ext>
            </a:extLst>
          </p:cNvPr>
          <p:cNvSpPr txBox="1">
            <a:spLocks noChangeArrowheads="1"/>
          </p:cNvSpPr>
          <p:nvPr/>
        </p:nvSpPr>
        <p:spPr bwMode="auto">
          <a:xfrm>
            <a:off x="503238" y="357188"/>
            <a:ext cx="7878762"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2000"/>
              </a:spcBef>
              <a:buClr>
                <a:schemeClr val="accent1"/>
              </a:buClr>
              <a:buSzPct val="75000"/>
              <a:buFont typeface="Wingdings" pitchFamily="2" charset="2"/>
              <a:buChar char="n"/>
              <a:defRPr sz="2000">
                <a:solidFill>
                  <a:srgbClr val="595959"/>
                </a:solidFill>
                <a:latin typeface="Rockwell" panose="02060603020205020403" pitchFamily="18" charset="77"/>
                <a:ea typeface="ＭＳ Ｐゴシック" panose="020B0600070205080204" pitchFamily="34" charset="-128"/>
              </a:defRPr>
            </a:lvl1pPr>
            <a:lvl2pPr indent="-228600">
              <a:spcBef>
                <a:spcPts val="600"/>
              </a:spcBef>
              <a:buClr>
                <a:srgbClr val="B870B8"/>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2pPr>
            <a:lvl3pPr marL="685800" indent="-228600">
              <a:spcBef>
                <a:spcPts val="600"/>
              </a:spcBef>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3pPr>
            <a:lvl4pPr marL="914400" indent="-228600">
              <a:spcBef>
                <a:spcPts val="600"/>
              </a:spcBef>
              <a:buClr>
                <a:srgbClr val="B870B8"/>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4pPr>
            <a:lvl5pPr marL="1143000" indent="-228600">
              <a:spcBef>
                <a:spcPts val="600"/>
              </a:spcBef>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5pPr>
            <a:lvl6pPr marL="16002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6pPr>
            <a:lvl7pPr marL="20574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7pPr>
            <a:lvl8pPr marL="25146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8pPr>
            <a:lvl9pPr marL="2971800" indent="-228600" eaLnBrk="0" fontAlgn="base" hangingPunct="0">
              <a:spcBef>
                <a:spcPts val="600"/>
              </a:spcBef>
              <a:spcAft>
                <a:spcPct val="0"/>
              </a:spcAft>
              <a:buClr>
                <a:schemeClr val="accent1"/>
              </a:buClr>
              <a:buSzPct val="75000"/>
              <a:buFont typeface="Wingdings" pitchFamily="2" charset="2"/>
              <a:buChar char="n"/>
              <a:defRPr>
                <a:solidFill>
                  <a:srgbClr val="595959"/>
                </a:solidFill>
                <a:latin typeface="Rockwell" panose="02060603020205020403" pitchFamily="18" charset="77"/>
                <a:ea typeface="ＭＳ Ｐゴシック" panose="020B0600070205080204" pitchFamily="34" charset="-128"/>
              </a:defRPr>
            </a:lvl9pPr>
          </a:lstStyle>
          <a:p>
            <a:pPr algn="ctr">
              <a:spcBef>
                <a:spcPct val="0"/>
              </a:spcBef>
              <a:buClrTx/>
              <a:buSzTx/>
              <a:buFontTx/>
              <a:buNone/>
            </a:pPr>
            <a:r>
              <a:rPr lang="en-US" altLang="en-US" sz="3200" b="1">
                <a:solidFill>
                  <a:schemeClr val="tx2"/>
                </a:solidFill>
                <a:latin typeface="Arial Black" panose="020B0604020202020204" pitchFamily="34" charset="0"/>
              </a:rPr>
              <a:t>Changing Household Composition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descr="20140320_Haskins_Chart4LARGE.jpg">
            <a:extLst>
              <a:ext uri="{FF2B5EF4-FFF2-40B4-BE49-F238E27FC236}">
                <a16:creationId xmlns:a16="http://schemas.microsoft.com/office/drawing/2014/main" id="{0D743019-EAFF-2F48-8185-7EF0FFE383E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
            <a:ext cx="8116888"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7FCBDCF2-F53C-8B02-335D-9F412952AD5B}"/>
              </a:ext>
            </a:extLst>
          </p:cNvPr>
          <p:cNvSpPr>
            <a:spLocks noGrp="1"/>
          </p:cNvSpPr>
          <p:nvPr>
            <p:ph type="title"/>
          </p:nvPr>
        </p:nvSpPr>
        <p:spPr>
          <a:xfrm>
            <a:off x="685800" y="830263"/>
            <a:ext cx="7772400" cy="701675"/>
          </a:xfrm>
        </p:spPr>
        <p:txBody>
          <a:bodyPr/>
          <a:lstStyle/>
          <a:p>
            <a:pPr eaLnBrk="1" hangingPunct="1"/>
            <a:r>
              <a:rPr lang="en-US" altLang="en-US" sz="4000">
                <a:latin typeface="Arial Black" panose="020B0604020202020204" pitchFamily="34" charset="0"/>
                <a:ea typeface="ＭＳ Ｐゴシック" panose="020B0600070205080204" pitchFamily="34" charset="-128"/>
              </a:rPr>
              <a:t>Ethnic Populations</a:t>
            </a:r>
          </a:p>
        </p:txBody>
      </p:sp>
      <p:sp>
        <p:nvSpPr>
          <p:cNvPr id="28674" name="Rectangle 3">
            <a:extLst>
              <a:ext uri="{FF2B5EF4-FFF2-40B4-BE49-F238E27FC236}">
                <a16:creationId xmlns:a16="http://schemas.microsoft.com/office/drawing/2014/main" id="{0FDA246C-70F0-F196-374B-8F06A5F19220}"/>
              </a:ext>
            </a:extLst>
          </p:cNvPr>
          <p:cNvSpPr>
            <a:spLocks noGrp="1"/>
          </p:cNvSpPr>
          <p:nvPr>
            <p:ph idx="1"/>
          </p:nvPr>
        </p:nvSpPr>
        <p:spPr>
          <a:xfrm>
            <a:off x="685800" y="2057400"/>
            <a:ext cx="8077200" cy="4114800"/>
          </a:xfrm>
        </p:spPr>
        <p:txBody>
          <a:bodyPr/>
          <a:lstStyle/>
          <a:p>
            <a:pPr eaLnBrk="1" hangingPunct="1"/>
            <a:r>
              <a:rPr lang="en-US" altLang="en-US" sz="2800">
                <a:solidFill>
                  <a:schemeClr val="tx1"/>
                </a:solidFill>
                <a:latin typeface="Arial Black" panose="020B0604020202020204" pitchFamily="34" charset="0"/>
                <a:ea typeface="ＭＳ Ｐゴシック" panose="020B0600070205080204" pitchFamily="34" charset="-128"/>
              </a:rPr>
              <a:t>Blacks/Hispanics/Asians+ as % of pop.</a:t>
            </a:r>
          </a:p>
          <a:p>
            <a:pPr lvl="1" eaLnBrk="1" hangingPunct="1"/>
            <a:r>
              <a:rPr lang="en-US" altLang="en-US" sz="2400">
                <a:solidFill>
                  <a:schemeClr val="tx1"/>
                </a:solidFill>
                <a:latin typeface="Arial Black" panose="020B0604020202020204" pitchFamily="34" charset="0"/>
                <a:ea typeface="ＭＳ Ｐゴシック" panose="020B0600070205080204" pitchFamily="34" charset="-128"/>
              </a:rPr>
              <a:t>1980 – 16%</a:t>
            </a:r>
          </a:p>
          <a:p>
            <a:pPr lvl="1" eaLnBrk="1" hangingPunct="1"/>
            <a:r>
              <a:rPr lang="en-US" altLang="en-US" sz="2400">
                <a:solidFill>
                  <a:schemeClr val="tx1"/>
                </a:solidFill>
                <a:latin typeface="Arial Black" panose="020B0604020202020204" pitchFamily="34" charset="0"/>
                <a:ea typeface="ＭＳ Ｐゴシック" panose="020B0600070205080204" pitchFamily="34" charset="-128"/>
              </a:rPr>
              <a:t>2000 – 26%</a:t>
            </a:r>
          </a:p>
          <a:p>
            <a:pPr lvl="1" eaLnBrk="1" hangingPunct="1"/>
            <a:r>
              <a:rPr lang="en-US" altLang="en-US" sz="2400">
                <a:solidFill>
                  <a:schemeClr val="tx1"/>
                </a:solidFill>
                <a:latin typeface="Arial Black" panose="020B0604020202020204" pitchFamily="34" charset="0"/>
                <a:ea typeface="ＭＳ Ｐゴシック" panose="020B0600070205080204" pitchFamily="34" charset="-128"/>
              </a:rPr>
              <a:t>2012 – 37%</a:t>
            </a:r>
          </a:p>
          <a:p>
            <a:pPr lvl="1" eaLnBrk="1" hangingPunct="1"/>
            <a:r>
              <a:rPr lang="en-US" altLang="en-US" sz="2400">
                <a:solidFill>
                  <a:schemeClr val="tx1"/>
                </a:solidFill>
                <a:latin typeface="Arial Black" panose="020B0604020202020204" pitchFamily="34" charset="0"/>
                <a:ea typeface="ＭＳ Ｐゴシック" panose="020B0600070205080204" pitchFamily="34" charset="-128"/>
              </a:rPr>
              <a:t>2020 – 42%</a:t>
            </a:r>
          </a:p>
          <a:p>
            <a:pPr lvl="1" eaLnBrk="1" hangingPunct="1"/>
            <a:r>
              <a:rPr lang="en-US" altLang="en-US" sz="2400">
                <a:solidFill>
                  <a:schemeClr val="tx1"/>
                </a:solidFill>
                <a:latin typeface="Arial Black" panose="020B0604020202020204" pitchFamily="34" charset="0"/>
                <a:ea typeface="ＭＳ Ｐゴシック" panose="020B0600070205080204" pitchFamily="34" charset="-128"/>
              </a:rPr>
              <a:t>Majority in many states and urban centers</a:t>
            </a:r>
          </a:p>
          <a:p>
            <a:pPr lvl="1" eaLnBrk="1" hangingPunct="1"/>
            <a:r>
              <a:rPr lang="en-US" altLang="en-US" sz="2400">
                <a:solidFill>
                  <a:schemeClr val="tx1"/>
                </a:solidFill>
                <a:latin typeface="Arial Black" panose="020B0604020202020204" pitchFamily="34" charset="0"/>
                <a:ea typeface="ＭＳ Ｐゴシック" panose="020B0600070205080204" pitchFamily="34" charset="-128"/>
              </a:rPr>
              <a:t>Will be plurality nation by 2040-2045</a:t>
            </a:r>
            <a:endParaRPr lang="en-US" altLang="en-US" sz="2400">
              <a:solidFill>
                <a:srgbClr val="FFFFFF"/>
              </a:solidFill>
              <a:latin typeface="Arial Black" panose="020B0604020202020204" pitchFamily="34" charset="0"/>
              <a:ea typeface="ＭＳ Ｐゴシック" panose="020B0600070205080204" pitchFamily="34" charset="-128"/>
            </a:endParaRPr>
          </a:p>
        </p:txBody>
      </p:sp>
      <p:pic>
        <p:nvPicPr>
          <p:cNvPr id="28675" name="Picture 4" descr="bd06982_">
            <a:extLst>
              <a:ext uri="{FF2B5EF4-FFF2-40B4-BE49-F238E27FC236}">
                <a16:creationId xmlns:a16="http://schemas.microsoft.com/office/drawing/2014/main" id="{D4A72E94-CF35-0DDA-4784-FBC57E2B67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5287963"/>
            <a:ext cx="22860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11E153D0-B6B9-B832-5D36-28C1EAAEC84B}"/>
              </a:ext>
            </a:extLst>
          </p:cNvPr>
          <p:cNvSpPr>
            <a:spLocks noGrp="1"/>
          </p:cNvSpPr>
          <p:nvPr>
            <p:ph type="title"/>
          </p:nvPr>
        </p:nvSpPr>
        <p:spPr/>
        <p:txBody>
          <a:bodyPr/>
          <a:lstStyle/>
          <a:p>
            <a:r>
              <a:rPr lang="en-US" altLang="en-US" sz="3200" b="1">
                <a:latin typeface="Arial Black" panose="020B0604020202020204" pitchFamily="34" charset="0"/>
                <a:ea typeface="ＭＳ Ｐゴシック" panose="020B0600070205080204" pitchFamily="34" charset="-128"/>
              </a:rPr>
              <a:t>Under age 18, US is a Plurality </a:t>
            </a:r>
          </a:p>
        </p:txBody>
      </p:sp>
      <p:pic>
        <p:nvPicPr>
          <p:cNvPr id="29698" name="Content Placeholder 4" descr="Chart, bar chart&#10;&#10;Description automatically generated">
            <a:extLst>
              <a:ext uri="{FF2B5EF4-FFF2-40B4-BE49-F238E27FC236}">
                <a16:creationId xmlns:a16="http://schemas.microsoft.com/office/drawing/2014/main" id="{CC97468E-2A4A-8C8D-B361-B1A6C2ED5A0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1644650"/>
            <a:ext cx="7369175" cy="4943475"/>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3">
            <a:extLst>
              <a:ext uri="{FF2B5EF4-FFF2-40B4-BE49-F238E27FC236}">
                <a16:creationId xmlns:a16="http://schemas.microsoft.com/office/drawing/2014/main" id="{9AB390C9-F605-036C-2DE8-65872D9CFB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00050"/>
            <a:ext cx="8610600" cy="645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3">
            <a:extLst>
              <a:ext uri="{FF2B5EF4-FFF2-40B4-BE49-F238E27FC236}">
                <a16:creationId xmlns:a16="http://schemas.microsoft.com/office/drawing/2014/main" id="{F23D1A08-ECE3-3D4C-AE43-B8DF4934DA12}"/>
              </a:ext>
            </a:extLst>
          </p:cNvPr>
          <p:cNvSpPr>
            <a:spLocks noGrp="1"/>
          </p:cNvSpPr>
          <p:nvPr>
            <p:ph type="title"/>
          </p:nvPr>
        </p:nvSpPr>
        <p:spPr>
          <a:xfrm>
            <a:off x="685800" y="576263"/>
            <a:ext cx="7772400" cy="584200"/>
          </a:xfrm>
        </p:spPr>
        <p:txBody>
          <a:bodyPr>
            <a:normAutofit/>
          </a:bodyPr>
          <a:lstStyle/>
          <a:p>
            <a:pPr marL="54864" indent="0" fontAlgn="auto">
              <a:spcAft>
                <a:spcPts val="0"/>
              </a:spcAft>
              <a:defRPr/>
            </a:pPr>
            <a:r>
              <a:rPr lang="en-US" sz="3200">
                <a:solidFill>
                  <a:schemeClr val="tx2">
                    <a:tint val="100000"/>
                    <a:shade val="90000"/>
                    <a:satMod val="250000"/>
                    <a:alpha val="100000"/>
                  </a:schemeClr>
                </a:solidFill>
                <a:latin typeface="Arial Black" charset="0"/>
                <a:ea typeface="ＭＳ Ｐゴシック" charset="0"/>
                <a:cs typeface="Arial Black" charset="0"/>
              </a:rPr>
              <a:t>Hispanics Driving Changes in US</a:t>
            </a:r>
          </a:p>
        </p:txBody>
      </p:sp>
      <p:sp>
        <p:nvSpPr>
          <p:cNvPr id="38914" name="Content Placeholder 4">
            <a:extLst>
              <a:ext uri="{FF2B5EF4-FFF2-40B4-BE49-F238E27FC236}">
                <a16:creationId xmlns:a16="http://schemas.microsoft.com/office/drawing/2014/main" id="{265733ED-109B-B446-8197-72963A196E94}"/>
              </a:ext>
            </a:extLst>
          </p:cNvPr>
          <p:cNvSpPr>
            <a:spLocks noGrp="1"/>
          </p:cNvSpPr>
          <p:nvPr>
            <p:ph sz="half" idx="1"/>
          </p:nvPr>
        </p:nvSpPr>
        <p:spPr>
          <a:xfrm>
            <a:off x="609600" y="1447800"/>
            <a:ext cx="8001000" cy="4572000"/>
          </a:xfrm>
        </p:spPr>
        <p:txBody>
          <a:bodyPr>
            <a:normAutofit/>
          </a:bodyPr>
          <a:lstStyle/>
          <a:p>
            <a:pPr fontAlgn="auto">
              <a:spcBef>
                <a:spcPts val="0"/>
              </a:spcBef>
              <a:spcAft>
                <a:spcPts val="0"/>
              </a:spcAft>
              <a:buFont typeface="Wingdings 2"/>
              <a:buChar char=""/>
              <a:defRPr/>
            </a:pPr>
            <a:r>
              <a:rPr lang="en-US" sz="2400">
                <a:latin typeface="Arial"/>
                <a:ea typeface="+mn-ea"/>
                <a:cs typeface="Arial"/>
              </a:rPr>
              <a:t>Largest minority population in the U.S</a:t>
            </a:r>
          </a:p>
          <a:p>
            <a:pPr marL="640080" lvl="1" fontAlgn="auto">
              <a:spcAft>
                <a:spcPts val="0"/>
              </a:spcAft>
              <a:defRPr/>
            </a:pPr>
            <a:r>
              <a:rPr lang="en-US" sz="2000">
                <a:latin typeface="Arial"/>
                <a:ea typeface="+mn-ea"/>
                <a:cs typeface="Arial"/>
              </a:rPr>
              <a:t>Estimated at over 55 million in 2016; 17% of population</a:t>
            </a:r>
          </a:p>
          <a:p>
            <a:pPr marL="457200" lvl="1" indent="0" fontAlgn="auto">
              <a:spcAft>
                <a:spcPts val="0"/>
              </a:spcAft>
              <a:buFont typeface="Wingdings" charset="0"/>
              <a:buNone/>
              <a:defRPr/>
            </a:pPr>
            <a:endParaRPr lang="en-US" sz="1200">
              <a:latin typeface="Arial"/>
              <a:ea typeface="+mn-ea"/>
              <a:cs typeface="Arial"/>
            </a:endParaRPr>
          </a:p>
          <a:p>
            <a:pPr fontAlgn="auto">
              <a:spcBef>
                <a:spcPts val="0"/>
              </a:spcBef>
              <a:spcAft>
                <a:spcPts val="0"/>
              </a:spcAft>
              <a:buFont typeface="Wingdings 2"/>
              <a:buChar char=""/>
              <a:defRPr/>
            </a:pPr>
            <a:r>
              <a:rPr lang="en-US" sz="2400">
                <a:latin typeface="Arial"/>
                <a:ea typeface="+mn-ea"/>
                <a:cs typeface="Arial"/>
              </a:rPr>
              <a:t>57% of U.S. Hispanic population in ten metro areas</a:t>
            </a:r>
          </a:p>
          <a:p>
            <a:pPr marL="640080" lvl="1" fontAlgn="auto">
              <a:spcAft>
                <a:spcPts val="0"/>
              </a:spcAft>
              <a:defRPr/>
            </a:pPr>
            <a:r>
              <a:rPr lang="en-US" sz="2000">
                <a:latin typeface="Arial"/>
                <a:ea typeface="+mn-ea"/>
                <a:cs typeface="Arial"/>
              </a:rPr>
              <a:t>Majority in some states and urban centers already</a:t>
            </a:r>
          </a:p>
        </p:txBody>
      </p:sp>
      <p:pic>
        <p:nvPicPr>
          <p:cNvPr id="29699" name="Picture 3" descr="Screen shot 2012-06-27 at 2.39.50 AM.png">
            <a:extLst>
              <a:ext uri="{FF2B5EF4-FFF2-40B4-BE49-F238E27FC236}">
                <a16:creationId xmlns:a16="http://schemas.microsoft.com/office/drawing/2014/main" id="{17EA604E-1E41-5644-BF38-8A9A614DB4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429000"/>
            <a:ext cx="6019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1058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D1C72D0F-CD46-F449-952D-DBBCA8FE5DBE}"/>
              </a:ext>
            </a:extLst>
          </p:cNvPr>
          <p:cNvSpPr>
            <a:spLocks noGrp="1" noChangeArrowheads="1"/>
          </p:cNvSpPr>
          <p:nvPr>
            <p:ph type="title"/>
          </p:nvPr>
        </p:nvSpPr>
        <p:spPr>
          <a:xfrm>
            <a:off x="609600" y="457200"/>
            <a:ext cx="7772400" cy="879475"/>
          </a:xfrm>
        </p:spPr>
        <p:txBody>
          <a:bodyPr>
            <a:normAutofit/>
          </a:bodyPr>
          <a:lstStyle/>
          <a:p>
            <a:pPr marL="54864" indent="0" algn="ctr" fontAlgn="auto">
              <a:spcAft>
                <a:spcPts val="0"/>
              </a:spcAft>
              <a:defRPr/>
            </a:pPr>
            <a:r>
              <a:rPr lang="en-US" sz="3600" dirty="0">
                <a:solidFill>
                  <a:schemeClr val="tx2">
                    <a:tint val="100000"/>
                    <a:shade val="90000"/>
                    <a:satMod val="250000"/>
                    <a:alpha val="100000"/>
                  </a:schemeClr>
                </a:solidFill>
                <a:latin typeface="Arial Black" charset="0"/>
                <a:ea typeface="ＭＳ Ｐゴシック" charset="0"/>
                <a:cs typeface="ＭＳ Ｐゴシック" charset="0"/>
              </a:rPr>
              <a:t>Course Objectives</a:t>
            </a:r>
          </a:p>
        </p:txBody>
      </p:sp>
      <p:sp>
        <p:nvSpPr>
          <p:cNvPr id="5122" name="Rectangle 3">
            <a:extLst>
              <a:ext uri="{FF2B5EF4-FFF2-40B4-BE49-F238E27FC236}">
                <a16:creationId xmlns:a16="http://schemas.microsoft.com/office/drawing/2014/main" id="{0C756B19-FC71-C24D-8B48-263A8B4BE3B1}"/>
              </a:ext>
            </a:extLst>
          </p:cNvPr>
          <p:cNvSpPr>
            <a:spLocks noGrp="1" noChangeArrowheads="1"/>
          </p:cNvSpPr>
          <p:nvPr>
            <p:ph idx="1"/>
          </p:nvPr>
        </p:nvSpPr>
        <p:spPr>
          <a:xfrm>
            <a:off x="381000" y="1981200"/>
            <a:ext cx="8229600" cy="4114800"/>
          </a:xfrm>
        </p:spPr>
        <p:txBody>
          <a:bodyPr/>
          <a:lstStyle/>
          <a:p>
            <a:r>
              <a:rPr lang="en-US" altLang="en-US" sz="2800" dirty="0">
                <a:latin typeface="Arial" panose="020B0604020202020204" pitchFamily="34" charset="0"/>
              </a:rPr>
              <a:t>Emphasizing breadth over depth</a:t>
            </a:r>
          </a:p>
          <a:p>
            <a:pPr lvl="1"/>
            <a:r>
              <a:rPr lang="en-US" altLang="en-US" sz="2400" dirty="0">
                <a:latin typeface="Arial" panose="020B0604020202020204" pitchFamily="34" charset="0"/>
              </a:rPr>
              <a:t>Survey of central concepts</a:t>
            </a:r>
          </a:p>
          <a:p>
            <a:r>
              <a:rPr lang="en-US" altLang="en-US" sz="2800" dirty="0">
                <a:latin typeface="Arial" panose="020B0604020202020204" pitchFamily="34" charset="0"/>
              </a:rPr>
              <a:t>Foundation for higher level courses:</a:t>
            </a:r>
          </a:p>
          <a:p>
            <a:pPr lvl="1"/>
            <a:r>
              <a:rPr lang="en-US" altLang="en-US" sz="2400" dirty="0">
                <a:latin typeface="Arial" panose="020B0604020202020204" pitchFamily="34" charset="0"/>
              </a:rPr>
              <a:t>Developing creative messages for media (J445)</a:t>
            </a:r>
          </a:p>
          <a:p>
            <a:pPr lvl="1"/>
            <a:r>
              <a:rPr lang="en-US" altLang="en-US" sz="2400" dirty="0">
                <a:latin typeface="Arial" panose="020B0604020202020204" pitchFamily="34" charset="0"/>
              </a:rPr>
              <a:t>Strategic media planning (J447)</a:t>
            </a:r>
          </a:p>
          <a:p>
            <a:pPr lvl="1"/>
            <a:r>
              <a:rPr lang="en-US" altLang="en-US" sz="2400" dirty="0">
                <a:latin typeface="Arial" panose="020B0604020202020204" pitchFamily="34" charset="0"/>
              </a:rPr>
              <a:t>Account planning and strategy (J449)</a:t>
            </a:r>
          </a:p>
          <a:p>
            <a:pPr lvl="1"/>
            <a:r>
              <a:rPr lang="en-US" altLang="en-US" sz="2400" dirty="0">
                <a:latin typeface="Arial" panose="020B0604020202020204" pitchFamily="34" charset="0"/>
              </a:rPr>
              <a:t>Interactive media strategy (J475/J463)</a:t>
            </a:r>
          </a:p>
          <a:p>
            <a:pPr lvl="1"/>
            <a:r>
              <a:rPr lang="en-US" altLang="en-US" sz="2400" dirty="0">
                <a:latin typeface="Arial" panose="020B0604020202020204" pitchFamily="34" charset="0"/>
              </a:rPr>
              <a:t>Strategic public relations (J475/J464)</a:t>
            </a:r>
          </a:p>
          <a:p>
            <a:pPr lvl="1"/>
            <a:r>
              <a:rPr lang="en-US" altLang="en-US" sz="2400" dirty="0">
                <a:latin typeface="Arial" panose="020B0604020202020204" pitchFamily="34" charset="0"/>
              </a:rPr>
              <a:t>Strategic communication campaign (Capstone, J470)</a:t>
            </a:r>
          </a:p>
          <a:p>
            <a:pPr lvl="1"/>
            <a:endParaRPr lang="en-US" altLang="en-US" sz="2400" dirty="0">
              <a:latin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3">
            <a:extLst>
              <a:ext uri="{FF2B5EF4-FFF2-40B4-BE49-F238E27FC236}">
                <a16:creationId xmlns:a16="http://schemas.microsoft.com/office/drawing/2014/main" id="{E5275504-6E24-3640-B5AD-C5C0B4234B2C}"/>
              </a:ext>
            </a:extLst>
          </p:cNvPr>
          <p:cNvSpPr>
            <a:spLocks noGrp="1"/>
          </p:cNvSpPr>
          <p:nvPr>
            <p:ph type="title"/>
          </p:nvPr>
        </p:nvSpPr>
        <p:spPr>
          <a:xfrm>
            <a:off x="685800" y="576263"/>
            <a:ext cx="7772400" cy="584200"/>
          </a:xfrm>
        </p:spPr>
        <p:txBody>
          <a:bodyPr/>
          <a:lstStyle/>
          <a:p>
            <a:pPr marL="54864" indent="0" fontAlgn="auto">
              <a:spcAft>
                <a:spcPts val="0"/>
              </a:spcAft>
              <a:defRPr/>
            </a:pPr>
            <a:r>
              <a:rPr lang="en-US" sz="3200">
                <a:solidFill>
                  <a:schemeClr val="tx2">
                    <a:tint val="100000"/>
                    <a:shade val="90000"/>
                    <a:satMod val="250000"/>
                    <a:alpha val="100000"/>
                  </a:schemeClr>
                </a:solidFill>
                <a:latin typeface="Arial Black" charset="0"/>
                <a:ea typeface="ＭＳ Ｐゴシック" charset="0"/>
                <a:cs typeface="ＭＳ Ｐゴシック" charset="0"/>
              </a:rPr>
              <a:t>Other Racial/Ethnic Populations</a:t>
            </a:r>
          </a:p>
        </p:txBody>
      </p:sp>
      <p:sp>
        <p:nvSpPr>
          <p:cNvPr id="48130" name="Content Placeholder 4">
            <a:extLst>
              <a:ext uri="{FF2B5EF4-FFF2-40B4-BE49-F238E27FC236}">
                <a16:creationId xmlns:a16="http://schemas.microsoft.com/office/drawing/2014/main" id="{A5566B33-468A-0946-9406-E0D9F65A04FC}"/>
              </a:ext>
            </a:extLst>
          </p:cNvPr>
          <p:cNvSpPr>
            <a:spLocks noGrp="1"/>
          </p:cNvSpPr>
          <p:nvPr>
            <p:ph sz="half" idx="1"/>
          </p:nvPr>
        </p:nvSpPr>
        <p:spPr>
          <a:xfrm>
            <a:off x="685800" y="1676400"/>
            <a:ext cx="7772400" cy="4572000"/>
          </a:xfrm>
        </p:spPr>
        <p:txBody>
          <a:bodyPr>
            <a:normAutofit/>
          </a:bodyPr>
          <a:lstStyle/>
          <a:p>
            <a:pPr fontAlgn="auto">
              <a:spcBef>
                <a:spcPts val="0"/>
              </a:spcBef>
              <a:spcAft>
                <a:spcPts val="0"/>
              </a:spcAft>
              <a:buFont typeface="Wingdings 2"/>
              <a:buChar char=""/>
              <a:defRPr/>
            </a:pPr>
            <a:r>
              <a:rPr lang="en-US" sz="2000">
                <a:latin typeface="Arial"/>
                <a:ea typeface="+mn-ea"/>
                <a:cs typeface="Arial"/>
              </a:rPr>
              <a:t>42 million African Americans in U.S., making up about 12% of the total population. Second largest minority group.</a:t>
            </a:r>
          </a:p>
          <a:p>
            <a:pPr marL="0" indent="0" fontAlgn="auto">
              <a:spcBef>
                <a:spcPts val="0"/>
              </a:spcBef>
              <a:spcAft>
                <a:spcPts val="0"/>
              </a:spcAft>
              <a:buFontTx/>
              <a:buNone/>
              <a:defRPr/>
            </a:pPr>
            <a:endParaRPr lang="en-US" sz="1400">
              <a:latin typeface="Arial"/>
              <a:ea typeface="+mn-ea"/>
              <a:cs typeface="Arial"/>
            </a:endParaRPr>
          </a:p>
          <a:p>
            <a:pPr fontAlgn="auto">
              <a:spcBef>
                <a:spcPts val="0"/>
              </a:spcBef>
              <a:spcAft>
                <a:spcPts val="0"/>
              </a:spcAft>
              <a:buFont typeface="Wingdings 2"/>
              <a:buChar char=""/>
              <a:defRPr/>
            </a:pPr>
            <a:r>
              <a:rPr lang="en-US" sz="2000">
                <a:latin typeface="Arial"/>
                <a:ea typeface="+mn-ea"/>
                <a:cs typeface="Arial"/>
              </a:rPr>
              <a:t>Asians number 17.3 million in the U.S., about 5% of the population.  Smaller but fastest growing group</a:t>
            </a:r>
            <a:endParaRPr lang="en-US">
              <a:latin typeface="Arial"/>
              <a:ea typeface="+mn-ea"/>
              <a:cs typeface="Arial"/>
            </a:endParaRPr>
          </a:p>
        </p:txBody>
      </p:sp>
      <p:pic>
        <p:nvPicPr>
          <p:cNvPr id="31747" name="Picture 1" descr="article-2145687-13230A5D000005DC-513_634x442.jpg">
            <a:extLst>
              <a:ext uri="{FF2B5EF4-FFF2-40B4-BE49-F238E27FC236}">
                <a16:creationId xmlns:a16="http://schemas.microsoft.com/office/drawing/2014/main" id="{6F942533-BF65-A54B-9FD1-65F6A2CA13E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352800"/>
            <a:ext cx="579120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22153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D563FB5C-E4FD-4513-CB6A-39498D10D707}"/>
              </a:ext>
            </a:extLst>
          </p:cNvPr>
          <p:cNvSpPr>
            <a:spLocks noGrp="1"/>
          </p:cNvSpPr>
          <p:nvPr>
            <p:ph type="title"/>
          </p:nvPr>
        </p:nvSpPr>
        <p:spPr>
          <a:xfrm>
            <a:off x="495300" y="533400"/>
            <a:ext cx="8115300" cy="676275"/>
          </a:xfrm>
        </p:spPr>
        <p:txBody>
          <a:bodyPr/>
          <a:lstStyle/>
          <a:p>
            <a:pPr eaLnBrk="1" hangingPunct="1"/>
            <a:r>
              <a:rPr lang="en-US" altLang="en-US" sz="3200">
                <a:latin typeface="Arial Black" panose="020B0604020202020204" pitchFamily="34" charset="0"/>
                <a:ea typeface="ＭＳ Ｐゴシック" panose="020B0600070205080204" pitchFamily="34" charset="-128"/>
              </a:rPr>
              <a:t>Age Changes: Graying of America</a:t>
            </a:r>
          </a:p>
        </p:txBody>
      </p:sp>
      <p:sp>
        <p:nvSpPr>
          <p:cNvPr id="46082" name="Rectangle 3">
            <a:extLst>
              <a:ext uri="{FF2B5EF4-FFF2-40B4-BE49-F238E27FC236}">
                <a16:creationId xmlns:a16="http://schemas.microsoft.com/office/drawing/2014/main" id="{38C588C8-6E64-FE1F-6788-339CA9F59A82}"/>
              </a:ext>
            </a:extLst>
          </p:cNvPr>
          <p:cNvSpPr>
            <a:spLocks noGrp="1" noChangeArrowheads="1"/>
          </p:cNvSpPr>
          <p:nvPr>
            <p:ph idx="1"/>
          </p:nvPr>
        </p:nvSpPr>
        <p:spPr>
          <a:xfrm>
            <a:off x="228600" y="1981200"/>
            <a:ext cx="4876800" cy="4572000"/>
          </a:xfrm>
        </p:spPr>
        <p:txBody>
          <a:bodyPr rtlCol="0">
            <a:normAutofit/>
          </a:bodyPr>
          <a:lstStyle/>
          <a:p>
            <a:pPr eaLnBrk="1" fontAlgn="auto" hangingPunct="1">
              <a:spcAft>
                <a:spcPts val="0"/>
              </a:spcAft>
              <a:buFont typeface="Wingdings 2" pitchFamily="18" charset="2"/>
              <a:buChar char="¡"/>
              <a:defRPr/>
            </a:pPr>
            <a:r>
              <a:rPr lang="en-US" sz="2800">
                <a:latin typeface="Arial Black"/>
                <a:cs typeface="Arial Black"/>
              </a:rPr>
              <a:t>Graying of America</a:t>
            </a:r>
          </a:p>
          <a:p>
            <a:pPr marL="0" indent="0" eaLnBrk="1" fontAlgn="auto" hangingPunct="1">
              <a:spcAft>
                <a:spcPts val="0"/>
              </a:spcAft>
              <a:buFont typeface="Wingdings 2" pitchFamily="18" charset="2"/>
              <a:buNone/>
              <a:defRPr/>
            </a:pPr>
            <a:endParaRPr lang="en-US" sz="2800">
              <a:latin typeface="Arial Black"/>
              <a:cs typeface="Arial Black"/>
            </a:endParaRPr>
          </a:p>
          <a:p>
            <a:pPr lvl="1" eaLnBrk="1" fontAlgn="auto" hangingPunct="1">
              <a:spcAft>
                <a:spcPts val="0"/>
              </a:spcAft>
              <a:buClr>
                <a:schemeClr val="accent1">
                  <a:lumMod val="50000"/>
                </a:schemeClr>
              </a:buClr>
              <a:buFont typeface="Wingdings 2" pitchFamily="18" charset="2"/>
              <a:buChar char="¡"/>
              <a:defRPr/>
            </a:pPr>
            <a:r>
              <a:rPr lang="en-US" sz="2500">
                <a:latin typeface="Arial Black"/>
                <a:cs typeface="Arial Black"/>
              </a:rPr>
              <a:t>Today, 16% of Americans are at least 65 years old</a:t>
            </a:r>
          </a:p>
          <a:p>
            <a:pPr marL="228600" lvl="1" indent="0" eaLnBrk="1" fontAlgn="auto" hangingPunct="1">
              <a:spcAft>
                <a:spcPts val="0"/>
              </a:spcAft>
              <a:buClr>
                <a:schemeClr val="accent1">
                  <a:lumMod val="50000"/>
                </a:schemeClr>
              </a:buClr>
              <a:buFont typeface="Wingdings 2" pitchFamily="18" charset="2"/>
              <a:buNone/>
              <a:defRPr/>
            </a:pPr>
            <a:endParaRPr lang="en-US" sz="2500">
              <a:latin typeface="Arial Black"/>
              <a:cs typeface="Arial Black"/>
            </a:endParaRPr>
          </a:p>
          <a:p>
            <a:pPr lvl="1" eaLnBrk="1" fontAlgn="auto" hangingPunct="1">
              <a:spcAft>
                <a:spcPts val="0"/>
              </a:spcAft>
              <a:buClr>
                <a:schemeClr val="accent1">
                  <a:lumMod val="50000"/>
                </a:schemeClr>
              </a:buClr>
              <a:buFont typeface="Wingdings 2" pitchFamily="18" charset="2"/>
              <a:buChar char="¡"/>
              <a:defRPr/>
            </a:pPr>
            <a:r>
              <a:rPr lang="en-US" sz="2500">
                <a:latin typeface="Arial Black"/>
                <a:cs typeface="Arial Black"/>
              </a:rPr>
              <a:t>In 2050, it will reach about </a:t>
            </a:r>
            <a:r>
              <a:rPr lang="en-US" sz="2500" b="1">
                <a:latin typeface="Arial Black"/>
                <a:cs typeface="Arial Black"/>
              </a:rPr>
              <a:t>20 percent</a:t>
            </a:r>
            <a:br>
              <a:rPr lang="en-US" sz="2500" b="1">
                <a:latin typeface="Arial Black"/>
                <a:cs typeface="Arial Black"/>
              </a:rPr>
            </a:br>
            <a:endParaRPr lang="en-US" sz="2500" b="1">
              <a:latin typeface="Arial Black"/>
              <a:cs typeface="Arial Black"/>
            </a:endParaRPr>
          </a:p>
          <a:p>
            <a:pPr lvl="1" eaLnBrk="1" fontAlgn="auto" hangingPunct="1">
              <a:spcAft>
                <a:spcPts val="0"/>
              </a:spcAft>
              <a:buClr>
                <a:schemeClr val="accent1">
                  <a:lumMod val="50000"/>
                </a:schemeClr>
              </a:buClr>
              <a:buFont typeface="Wingdings 2" pitchFamily="18" charset="2"/>
              <a:buChar char="¡"/>
              <a:defRPr/>
            </a:pPr>
            <a:endParaRPr lang="en-US" sz="1700">
              <a:latin typeface="Tw Cen MT" charset="0"/>
            </a:endParaRPr>
          </a:p>
          <a:p>
            <a:pPr lvl="1" eaLnBrk="1" fontAlgn="auto" hangingPunct="1">
              <a:spcAft>
                <a:spcPts val="0"/>
              </a:spcAft>
              <a:buClr>
                <a:schemeClr val="accent1">
                  <a:lumMod val="50000"/>
                </a:schemeClr>
              </a:buClr>
              <a:buFont typeface="Wingdings" charset="0"/>
              <a:buNone/>
              <a:defRPr/>
            </a:pPr>
            <a:endParaRPr lang="en-US" sz="2000">
              <a:latin typeface="Arial Black" charset="0"/>
            </a:endParaRPr>
          </a:p>
          <a:p>
            <a:pPr lvl="1" eaLnBrk="1" fontAlgn="auto" hangingPunct="1">
              <a:spcAft>
                <a:spcPts val="0"/>
              </a:spcAft>
              <a:buClr>
                <a:schemeClr val="accent1">
                  <a:lumMod val="50000"/>
                </a:schemeClr>
              </a:buClr>
              <a:buFont typeface="Wingdings" charset="0"/>
              <a:buNone/>
              <a:defRPr/>
            </a:pPr>
            <a:endParaRPr lang="en-US">
              <a:latin typeface="Arial Black" charset="0"/>
            </a:endParaRPr>
          </a:p>
        </p:txBody>
      </p:sp>
      <p:pic>
        <p:nvPicPr>
          <p:cNvPr id="31748" name="Picture 2">
            <a:extLst>
              <a:ext uri="{FF2B5EF4-FFF2-40B4-BE49-F238E27FC236}">
                <a16:creationId xmlns:a16="http://schemas.microsoft.com/office/drawing/2014/main" id="{37BC82C7-533E-A9D7-95ED-50ACA1B8A1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5908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DF23FAD6-53B3-434F-8312-B5B97DD0BA8B}"/>
              </a:ext>
            </a:extLst>
          </p:cNvPr>
          <p:cNvSpPr>
            <a:spLocks noGrp="1" noChangeArrowheads="1"/>
          </p:cNvSpPr>
          <p:nvPr>
            <p:ph type="title"/>
          </p:nvPr>
        </p:nvSpPr>
        <p:spPr>
          <a:xfrm>
            <a:off x="76200" y="393700"/>
            <a:ext cx="9067800" cy="676275"/>
          </a:xfrm>
        </p:spPr>
        <p:txBody>
          <a:bodyPr/>
          <a:lstStyle/>
          <a:p>
            <a:pPr marL="54864" indent="0" fontAlgn="auto">
              <a:spcAft>
                <a:spcPts val="0"/>
              </a:spcAft>
              <a:defRPr/>
            </a:pPr>
            <a:r>
              <a:rPr lang="en-US" sz="3800">
                <a:solidFill>
                  <a:schemeClr val="tx2">
                    <a:tint val="100000"/>
                    <a:shade val="90000"/>
                    <a:satMod val="250000"/>
                    <a:alpha val="100000"/>
                  </a:schemeClr>
                </a:solidFill>
                <a:latin typeface="Arial Black" charset="0"/>
                <a:ea typeface="ＭＳ Ｐゴシック" charset="0"/>
                <a:cs typeface="ＭＳ Ｐゴシック" charset="0"/>
              </a:rPr>
              <a:t>Graying of America</a:t>
            </a:r>
          </a:p>
        </p:txBody>
      </p:sp>
      <p:sp>
        <p:nvSpPr>
          <p:cNvPr id="33794" name="Rectangle 3">
            <a:extLst>
              <a:ext uri="{FF2B5EF4-FFF2-40B4-BE49-F238E27FC236}">
                <a16:creationId xmlns:a16="http://schemas.microsoft.com/office/drawing/2014/main" id="{91956028-20F3-4F4C-AF12-399D21B65AED}"/>
              </a:ext>
            </a:extLst>
          </p:cNvPr>
          <p:cNvSpPr>
            <a:spLocks noGrp="1" noChangeArrowheads="1"/>
          </p:cNvSpPr>
          <p:nvPr>
            <p:ph idx="1"/>
          </p:nvPr>
        </p:nvSpPr>
        <p:spPr>
          <a:xfrm>
            <a:off x="228600" y="1866900"/>
            <a:ext cx="3962400" cy="4572000"/>
          </a:xfrm>
        </p:spPr>
        <p:txBody>
          <a:bodyPr/>
          <a:lstStyle/>
          <a:p>
            <a:r>
              <a:rPr lang="en-US" altLang="en-US" sz="2400">
                <a:latin typeface="Arial" panose="020B0604020202020204" pitchFamily="34" charset="0"/>
              </a:rPr>
              <a:t>Long effects of the aging of the “Baby Boom”/ “Boomer” generation</a:t>
            </a:r>
          </a:p>
          <a:p>
            <a:endParaRPr lang="en-US" altLang="en-US" sz="2400">
              <a:latin typeface="Arial" panose="020B0604020202020204" pitchFamily="34" charset="0"/>
            </a:endParaRPr>
          </a:p>
          <a:p>
            <a:r>
              <a:rPr lang="en-US" altLang="en-US" sz="2400">
                <a:latin typeface="Arial" panose="020B0604020202020204" pitchFamily="34" charset="0"/>
              </a:rPr>
              <a:t>Children born in the years after WW2 were huge cohort</a:t>
            </a:r>
          </a:p>
          <a:p>
            <a:endParaRPr lang="en-US" altLang="en-US" sz="2400">
              <a:latin typeface="Arial" panose="020B0604020202020204" pitchFamily="34" charset="0"/>
            </a:endParaRPr>
          </a:p>
          <a:p>
            <a:r>
              <a:rPr lang="en-US" altLang="en-US" sz="2400">
                <a:latin typeface="Arial" panose="020B0604020202020204" pitchFamily="34" charset="0"/>
              </a:rPr>
              <a:t>Decline birth rates since have driven trend toward older US population</a:t>
            </a:r>
          </a:p>
          <a:p>
            <a:pPr lvl="1"/>
            <a:endParaRPr lang="en-US" altLang="en-US" sz="1700">
              <a:solidFill>
                <a:schemeClr val="tx2"/>
              </a:solidFill>
              <a:latin typeface="Tw Cen MT" panose="020B0602020104020603" pitchFamily="34" charset="77"/>
            </a:endParaRPr>
          </a:p>
          <a:p>
            <a:pPr lvl="1">
              <a:buFont typeface="Wingdings" pitchFamily="2" charset="2"/>
              <a:buNone/>
            </a:pPr>
            <a:endParaRPr lang="en-US" altLang="en-US" sz="2000">
              <a:solidFill>
                <a:schemeClr val="tx2"/>
              </a:solidFill>
              <a:latin typeface="Arial Black" panose="020B0604020202020204" pitchFamily="34" charset="0"/>
            </a:endParaRPr>
          </a:p>
          <a:p>
            <a:pPr lvl="1">
              <a:buFont typeface="Wingdings" pitchFamily="2" charset="2"/>
              <a:buNone/>
            </a:pPr>
            <a:endParaRPr lang="en-US" altLang="en-US" sz="1800">
              <a:solidFill>
                <a:schemeClr val="tx2"/>
              </a:solidFill>
              <a:latin typeface="Arial Black" panose="020B0604020202020204" pitchFamily="34" charset="0"/>
            </a:endParaRPr>
          </a:p>
        </p:txBody>
      </p:sp>
      <p:sp>
        <p:nvSpPr>
          <p:cNvPr id="33795" name="TextBox 1">
            <a:extLst>
              <a:ext uri="{FF2B5EF4-FFF2-40B4-BE49-F238E27FC236}">
                <a16:creationId xmlns:a16="http://schemas.microsoft.com/office/drawing/2014/main" id="{B497AFA2-B051-924C-B367-B2755E5629BB}"/>
              </a:ext>
            </a:extLst>
          </p:cNvPr>
          <p:cNvSpPr txBox="1">
            <a:spLocks noChangeArrowheads="1"/>
          </p:cNvSpPr>
          <p:nvPr/>
        </p:nvSpPr>
        <p:spPr bwMode="auto">
          <a:xfrm>
            <a:off x="381000" y="5257800"/>
            <a:ext cx="4953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sz="1400"/>
          </a:p>
        </p:txBody>
      </p:sp>
      <p:sp>
        <p:nvSpPr>
          <p:cNvPr id="33796" name="Rectangle 1">
            <a:extLst>
              <a:ext uri="{FF2B5EF4-FFF2-40B4-BE49-F238E27FC236}">
                <a16:creationId xmlns:a16="http://schemas.microsoft.com/office/drawing/2014/main" id="{CEF596C0-945B-4D46-9647-8314C583CABE}"/>
              </a:ext>
            </a:extLst>
          </p:cNvPr>
          <p:cNvSpPr>
            <a:spLocks noChangeArrowheads="1"/>
          </p:cNvSpPr>
          <p:nvPr/>
        </p:nvSpPr>
        <p:spPr bwMode="auto">
          <a:xfrm>
            <a:off x="4419600" y="1981200"/>
            <a:ext cx="4495800" cy="4343400"/>
          </a:xfrm>
          <a:prstGeom prst="rect">
            <a:avLst/>
          </a:prstGeom>
          <a:solidFill>
            <a:schemeClr val="tx1"/>
          </a:solidFill>
          <a:ln w="12700">
            <a:solidFill>
              <a:schemeClr val="tx1"/>
            </a:solidFill>
            <a:round/>
            <a:headEnd type="none" w="sm" len="sm"/>
            <a:tailEnd type="none" w="sm" len="sm"/>
          </a:ln>
        </p:spPr>
        <p:txBody>
          <a:bodyPr wrap="none"/>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pic>
        <p:nvPicPr>
          <p:cNvPr id="33797" name="Picture 7" descr="aag_aging2004_01.gif">
            <a:extLst>
              <a:ext uri="{FF2B5EF4-FFF2-40B4-BE49-F238E27FC236}">
                <a16:creationId xmlns:a16="http://schemas.microsoft.com/office/drawing/2014/main" id="{14FBDB9F-2FA8-864E-875F-F6570B60B2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057400"/>
            <a:ext cx="437515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BAC7F413-4AB4-3348-81DD-FC3EE510CD59}"/>
              </a:ext>
            </a:extLst>
          </p:cNvPr>
          <p:cNvSpPr>
            <a:spLocks noGrp="1"/>
          </p:cNvSpPr>
          <p:nvPr>
            <p:ph type="title"/>
          </p:nvPr>
        </p:nvSpPr>
        <p:spPr>
          <a:xfrm>
            <a:off x="612775" y="339725"/>
            <a:ext cx="8153400" cy="768350"/>
          </a:xfrm>
        </p:spPr>
        <p:txBody>
          <a:bodyPr>
            <a:normAutofit fontScale="90000"/>
          </a:bodyPr>
          <a:lstStyle/>
          <a:p>
            <a:pPr marL="54864" indent="0" fontAlgn="auto">
              <a:spcAft>
                <a:spcPts val="0"/>
              </a:spcAft>
              <a:defRPr/>
            </a:pPr>
            <a:r>
              <a:rPr lang="en-US">
                <a:solidFill>
                  <a:schemeClr val="tx2">
                    <a:tint val="100000"/>
                    <a:shade val="90000"/>
                    <a:satMod val="250000"/>
                    <a:alpha val="100000"/>
                  </a:schemeClr>
                </a:solidFill>
                <a:latin typeface="Arial Black" charset="0"/>
                <a:ea typeface="ＭＳ Ｐゴシック" charset="0"/>
                <a:cs typeface="ＭＳ Ｐゴシック" charset="0"/>
              </a:rPr>
              <a:t>Shifts in Working Women</a:t>
            </a:r>
          </a:p>
        </p:txBody>
      </p:sp>
      <p:sp>
        <p:nvSpPr>
          <p:cNvPr id="35842" name="Content Placeholder 2">
            <a:extLst>
              <a:ext uri="{FF2B5EF4-FFF2-40B4-BE49-F238E27FC236}">
                <a16:creationId xmlns:a16="http://schemas.microsoft.com/office/drawing/2014/main" id="{0E870221-B122-824D-835D-4D972ADA2A71}"/>
              </a:ext>
            </a:extLst>
          </p:cNvPr>
          <p:cNvSpPr>
            <a:spLocks noGrp="1"/>
          </p:cNvSpPr>
          <p:nvPr>
            <p:ph idx="1"/>
          </p:nvPr>
        </p:nvSpPr>
        <p:spPr>
          <a:xfrm>
            <a:off x="612775" y="1600200"/>
            <a:ext cx="8153400" cy="4495800"/>
          </a:xfrm>
        </p:spPr>
        <p:txBody>
          <a:bodyPr/>
          <a:lstStyle/>
          <a:p>
            <a:r>
              <a:rPr lang="en-US" altLang="en-US" sz="2400">
                <a:latin typeface="Arial" panose="020B0604020202020204" pitchFamily="34" charset="0"/>
              </a:rPr>
              <a:t>In 1999, about 60% of women are employed outside the home….many more today than in the 70’s</a:t>
            </a:r>
            <a:br>
              <a:rPr lang="en-US" altLang="en-US" sz="2400">
                <a:latin typeface="Arial" panose="020B0604020202020204" pitchFamily="34" charset="0"/>
              </a:rPr>
            </a:br>
            <a:endParaRPr lang="en-US" altLang="en-US" sz="1600">
              <a:latin typeface="Arial" panose="020B0604020202020204" pitchFamily="34" charset="0"/>
            </a:endParaRPr>
          </a:p>
          <a:p>
            <a:r>
              <a:rPr lang="en-US" altLang="en-US" sz="2400">
                <a:latin typeface="Arial" panose="020B0604020202020204" pitchFamily="34" charset="0"/>
              </a:rPr>
              <a:t>But large numbers of women have opted out of the paid workforce ~ and this number is rising</a:t>
            </a:r>
          </a:p>
          <a:p>
            <a:pPr lvl="1"/>
            <a:r>
              <a:rPr lang="en-US" altLang="en-US" sz="2000">
                <a:latin typeface="Arial" panose="020B0604020202020204" pitchFamily="34" charset="0"/>
              </a:rPr>
              <a:t>From 44 Mil in 2000, to 51 Mil in 2010, 59 Mil in 2020</a:t>
            </a:r>
            <a:br>
              <a:rPr lang="en-US" altLang="en-US" sz="2400">
                <a:latin typeface="Arial" panose="020B0604020202020204" pitchFamily="34" charset="0"/>
              </a:rPr>
            </a:br>
            <a:endParaRPr lang="en-US" altLang="en-US" sz="2400">
              <a:latin typeface="Arial" panose="020B0604020202020204" pitchFamily="34" charset="0"/>
            </a:endParaRPr>
          </a:p>
        </p:txBody>
      </p:sp>
      <p:pic>
        <p:nvPicPr>
          <p:cNvPr id="3" name="Picture 2" descr="Chart&#10;&#10;Description automatically generated">
            <a:extLst>
              <a:ext uri="{FF2B5EF4-FFF2-40B4-BE49-F238E27FC236}">
                <a16:creationId xmlns:a16="http://schemas.microsoft.com/office/drawing/2014/main" id="{682ED04F-F050-FA14-9D25-DA04112B4D1A}"/>
              </a:ext>
            </a:extLst>
          </p:cNvPr>
          <p:cNvPicPr>
            <a:picLocks noChangeAspect="1"/>
          </p:cNvPicPr>
          <p:nvPr/>
        </p:nvPicPr>
        <p:blipFill>
          <a:blip r:embed="rId3"/>
          <a:stretch>
            <a:fillRect/>
          </a:stretch>
        </p:blipFill>
        <p:spPr>
          <a:xfrm>
            <a:off x="2471160" y="3954694"/>
            <a:ext cx="4201680" cy="2668067"/>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986657F6-BA62-8E0A-DC85-DD504CA2828A}"/>
              </a:ext>
            </a:extLst>
          </p:cNvPr>
          <p:cNvSpPr>
            <a:spLocks noGrp="1"/>
          </p:cNvSpPr>
          <p:nvPr>
            <p:ph type="title"/>
          </p:nvPr>
        </p:nvSpPr>
        <p:spPr>
          <a:xfrm>
            <a:off x="457200" y="533400"/>
            <a:ext cx="8153400" cy="768350"/>
          </a:xfrm>
        </p:spPr>
        <p:txBody>
          <a:bodyPr/>
          <a:lstStyle/>
          <a:p>
            <a:pPr algn="ctr" eaLnBrk="1" hangingPunct="1"/>
            <a:r>
              <a:rPr lang="en-US" altLang="en-US" sz="4000">
                <a:latin typeface="Arial Black" panose="020B0604020202020204" pitchFamily="34" charset="0"/>
                <a:ea typeface="ＭＳ Ｐゴシック" panose="020B0600070205080204" pitchFamily="34" charset="-128"/>
              </a:rPr>
              <a:t>Working Women</a:t>
            </a:r>
          </a:p>
        </p:txBody>
      </p:sp>
      <p:pic>
        <p:nvPicPr>
          <p:cNvPr id="34818" name="Picture 1" descr="A_working-woman-photo2.jpg">
            <a:extLst>
              <a:ext uri="{FF2B5EF4-FFF2-40B4-BE49-F238E27FC236}">
                <a16:creationId xmlns:a16="http://schemas.microsoft.com/office/drawing/2014/main" id="{C42DD6DB-3D71-9B3B-9630-550CE88F0ED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53545" y="2708275"/>
            <a:ext cx="29718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Content Placeholder 2">
            <a:extLst>
              <a:ext uri="{FF2B5EF4-FFF2-40B4-BE49-F238E27FC236}">
                <a16:creationId xmlns:a16="http://schemas.microsoft.com/office/drawing/2014/main" id="{702B8C85-5D29-374E-2562-27955E382165}"/>
              </a:ext>
            </a:extLst>
          </p:cNvPr>
          <p:cNvSpPr>
            <a:spLocks noGrp="1"/>
          </p:cNvSpPr>
          <p:nvPr>
            <p:ph idx="1"/>
          </p:nvPr>
        </p:nvSpPr>
        <p:spPr>
          <a:xfrm>
            <a:off x="457199" y="1447800"/>
            <a:ext cx="8368145" cy="4495800"/>
          </a:xfrm>
        </p:spPr>
        <p:txBody>
          <a:bodyPr/>
          <a:lstStyle/>
          <a:p>
            <a:pPr marL="411163" lvl="1" indent="0" eaLnBrk="1" hangingPunct="1">
              <a:buNone/>
            </a:pPr>
            <a:r>
              <a:rPr lang="en-US" altLang="en-US" sz="2800">
                <a:latin typeface="Arial Black" panose="020B0604020202020204" pitchFamily="34" charset="0"/>
                <a:ea typeface="ＭＳ Ｐゴシック" panose="020B0600070205080204" pitchFamily="34" charset="-128"/>
              </a:rPr>
              <a:t>Gaining ground in corporate world </a:t>
            </a:r>
          </a:p>
          <a:p>
            <a:pPr lvl="1" eaLnBrk="1" hangingPunct="1"/>
            <a:r>
              <a:rPr lang="en-US" altLang="en-US" sz="2000">
                <a:latin typeface="Arial Black" panose="020B0604020202020204" pitchFamily="34" charset="0"/>
                <a:ea typeface="ＭＳ Ｐゴシック" panose="020B0600070205080204" pitchFamily="34" charset="-128"/>
              </a:rPr>
              <a:t>But still underrepresented up the corporate ladder </a:t>
            </a:r>
            <a:br>
              <a:rPr lang="en-US" altLang="en-US" sz="2000">
                <a:latin typeface="Arial Black" panose="020B0604020202020204" pitchFamily="34" charset="0"/>
                <a:ea typeface="ＭＳ Ｐゴシック" panose="020B0600070205080204" pitchFamily="34" charset="-128"/>
              </a:rPr>
            </a:br>
            <a:endParaRPr lang="en-US" altLang="en-US" sz="2000">
              <a:latin typeface="Arial Black" panose="020B0604020202020204" pitchFamily="34" charset="0"/>
              <a:ea typeface="ＭＳ Ｐゴシック" panose="020B0600070205080204" pitchFamily="34" charset="-128"/>
            </a:endParaRPr>
          </a:p>
        </p:txBody>
      </p:sp>
      <p:pic>
        <p:nvPicPr>
          <p:cNvPr id="34820" name="Picture 2" descr="Chart, bar chart&#10;&#10;Description automatically generated">
            <a:extLst>
              <a:ext uri="{FF2B5EF4-FFF2-40B4-BE49-F238E27FC236}">
                <a16:creationId xmlns:a16="http://schemas.microsoft.com/office/drawing/2014/main" id="{4C251FD6-FF74-D407-DB56-9F1F177C93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901950"/>
            <a:ext cx="5118100"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FB01A3B7-F4E8-8F74-1614-025250EDB3AF}"/>
              </a:ext>
            </a:extLst>
          </p:cNvPr>
          <p:cNvSpPr>
            <a:spLocks noGrp="1"/>
          </p:cNvSpPr>
          <p:nvPr>
            <p:ph type="title"/>
          </p:nvPr>
        </p:nvSpPr>
        <p:spPr/>
        <p:txBody>
          <a:bodyPr/>
          <a:lstStyle/>
          <a:p>
            <a:r>
              <a:rPr lang="en-US" altLang="en-US" sz="3200" b="1">
                <a:latin typeface="Arial Black" panose="020B0604020202020204" pitchFamily="34" charset="0"/>
                <a:ea typeface="ＭＳ Ｐゴシック" panose="020B0600070205080204" pitchFamily="34" charset="-128"/>
              </a:rPr>
              <a:t>Leadership is gaining some diversity but not is all respects</a:t>
            </a:r>
          </a:p>
        </p:txBody>
      </p:sp>
      <p:pic>
        <p:nvPicPr>
          <p:cNvPr id="36866" name="Content Placeholder 4" descr="Chart&#10;&#10;Description automatically generated with medium confidence">
            <a:extLst>
              <a:ext uri="{FF2B5EF4-FFF2-40B4-BE49-F238E27FC236}">
                <a16:creationId xmlns:a16="http://schemas.microsoft.com/office/drawing/2014/main" id="{BC66F988-2C1B-A33E-F2AD-60098E1AC5F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68413" y="1773238"/>
            <a:ext cx="6275387" cy="4762500"/>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E837293D-72D3-3208-AF89-61C325153F3F}"/>
              </a:ext>
            </a:extLst>
          </p:cNvPr>
          <p:cNvSpPr>
            <a:spLocks noGrp="1"/>
          </p:cNvSpPr>
          <p:nvPr>
            <p:ph type="title"/>
          </p:nvPr>
        </p:nvSpPr>
        <p:spPr>
          <a:xfrm>
            <a:off x="685800" y="228600"/>
            <a:ext cx="7772400" cy="701675"/>
          </a:xfrm>
        </p:spPr>
        <p:txBody>
          <a:bodyPr/>
          <a:lstStyle/>
          <a:p>
            <a:pPr eaLnBrk="1" hangingPunct="1"/>
            <a:r>
              <a:rPr lang="en-US" altLang="en-US" sz="4000">
                <a:latin typeface="Arial Black" panose="020B0604020202020204" pitchFamily="34" charset="0"/>
                <a:ea typeface="ＭＳ Ｐゴシック" panose="020B0600070205080204" pitchFamily="34" charset="-128"/>
              </a:rPr>
              <a:t>Income Polarization</a:t>
            </a:r>
          </a:p>
        </p:txBody>
      </p:sp>
      <p:sp>
        <p:nvSpPr>
          <p:cNvPr id="37890" name="Rectangle 3">
            <a:extLst>
              <a:ext uri="{FF2B5EF4-FFF2-40B4-BE49-F238E27FC236}">
                <a16:creationId xmlns:a16="http://schemas.microsoft.com/office/drawing/2014/main" id="{46B00553-7575-1D59-F9D4-F0AC88C8F8BF}"/>
              </a:ext>
            </a:extLst>
          </p:cNvPr>
          <p:cNvSpPr>
            <a:spLocks noGrp="1"/>
          </p:cNvSpPr>
          <p:nvPr>
            <p:ph idx="1"/>
          </p:nvPr>
        </p:nvSpPr>
        <p:spPr>
          <a:xfrm>
            <a:off x="381000" y="1295400"/>
            <a:ext cx="8305800" cy="4114800"/>
          </a:xfrm>
        </p:spPr>
        <p:txBody>
          <a:bodyPr/>
          <a:lstStyle/>
          <a:p>
            <a:pPr eaLnBrk="1" hangingPunct="1"/>
            <a:r>
              <a:rPr lang="en-US" altLang="en-US" sz="2400">
                <a:latin typeface="Arial" panose="020B0604020202020204" pitchFamily="34" charset="0"/>
                <a:ea typeface="ＭＳ Ｐゴシック" panose="020B0600070205080204" pitchFamily="34" charset="-128"/>
              </a:rPr>
              <a:t>Wealth among top 20% is increasing</a:t>
            </a:r>
          </a:p>
          <a:p>
            <a:pPr lvl="1" eaLnBrk="1" hangingPunct="1"/>
            <a:r>
              <a:rPr lang="en-US" altLang="en-US" sz="2200">
                <a:latin typeface="Arial" panose="020B0604020202020204" pitchFamily="34" charset="0"/>
                <a:ea typeface="ＭＳ Ｐゴシック" panose="020B0600070205080204" pitchFamily="34" charset="-128"/>
              </a:rPr>
              <a:t>Wealth concentrated among top 20%, especially top 5%</a:t>
            </a:r>
            <a:endParaRPr lang="en-US" altLang="en-US" sz="1100">
              <a:latin typeface="Arial" panose="020B0604020202020204" pitchFamily="34" charset="0"/>
              <a:ea typeface="ＭＳ Ｐゴシック" panose="020B0600070205080204" pitchFamily="34" charset="-128"/>
            </a:endParaRPr>
          </a:p>
          <a:p>
            <a:pPr eaLnBrk="1" hangingPunct="1">
              <a:spcBef>
                <a:spcPts val="800"/>
              </a:spcBef>
            </a:pPr>
            <a:r>
              <a:rPr lang="en-US" altLang="en-US" sz="2400">
                <a:latin typeface="Arial" panose="020B0604020202020204" pitchFamily="34" charset="0"/>
                <a:ea typeface="ＭＳ Ｐゴシック" panose="020B0600070205080204" pitchFamily="34" charset="-128"/>
              </a:rPr>
              <a:t>Middle class in decline with remaining 80% getting less</a:t>
            </a:r>
          </a:p>
          <a:p>
            <a:pPr eaLnBrk="1" hangingPunct="1">
              <a:spcBef>
                <a:spcPts val="800"/>
              </a:spcBef>
            </a:pPr>
            <a:r>
              <a:rPr lang="en-US" altLang="en-US" sz="2400">
                <a:latin typeface="Arial" panose="020B0604020202020204" pitchFamily="34" charset="0"/>
              </a:rPr>
              <a:t>Inflation eroding wage gains among most Americans</a:t>
            </a:r>
            <a:endParaRPr lang="en-US" altLang="en-US" sz="2400">
              <a:latin typeface="Arial" panose="020B0604020202020204" pitchFamily="34" charset="0"/>
              <a:ea typeface="ＭＳ Ｐゴシック" panose="020B0600070205080204" pitchFamily="34" charset="-128"/>
            </a:endParaRPr>
          </a:p>
          <a:p>
            <a:pPr lvl="1" eaLnBrk="1" hangingPunct="1"/>
            <a:endParaRPr lang="en-US" altLang="en-US" sz="2400">
              <a:solidFill>
                <a:srgbClr val="000000"/>
              </a:solidFill>
              <a:latin typeface="Arial Black" panose="020B0604020202020204" pitchFamily="34" charset="0"/>
              <a:ea typeface="ＭＳ Ｐゴシック" panose="020B0600070205080204" pitchFamily="34" charset="-128"/>
            </a:endParaRPr>
          </a:p>
        </p:txBody>
      </p:sp>
      <p:pic>
        <p:nvPicPr>
          <p:cNvPr id="37891" name="Picture 6" descr="Chart, line chart&#10;&#10;Description automatically generated">
            <a:extLst>
              <a:ext uri="{FF2B5EF4-FFF2-40B4-BE49-F238E27FC236}">
                <a16:creationId xmlns:a16="http://schemas.microsoft.com/office/drawing/2014/main" id="{FA369C0B-C2D5-CE52-748B-A9E3B7CA4A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32" y="3581400"/>
            <a:ext cx="445135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8" descr="Chart, line chart&#10;&#10;Description automatically generated">
            <a:extLst>
              <a:ext uri="{FF2B5EF4-FFF2-40B4-BE49-F238E27FC236}">
                <a16:creationId xmlns:a16="http://schemas.microsoft.com/office/drawing/2014/main" id="{F3945B3E-1C70-C07A-AFBE-993F2D6296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4941" y="3581400"/>
            <a:ext cx="445135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Content Placeholder 4">
            <a:extLst>
              <a:ext uri="{FF2B5EF4-FFF2-40B4-BE49-F238E27FC236}">
                <a16:creationId xmlns:a16="http://schemas.microsoft.com/office/drawing/2014/main" id="{F2E9FCFE-98D3-7B5B-2AC1-3D0FC334709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381000"/>
            <a:ext cx="7315200" cy="6003925"/>
          </a:xfr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A57B2A46-346F-5F41-A605-3474AA3031E0}"/>
              </a:ext>
            </a:extLst>
          </p:cNvPr>
          <p:cNvSpPr>
            <a:spLocks noGrp="1" noChangeArrowheads="1"/>
          </p:cNvSpPr>
          <p:nvPr>
            <p:ph type="title"/>
          </p:nvPr>
        </p:nvSpPr>
        <p:spPr>
          <a:xfrm>
            <a:off x="685800" y="830263"/>
            <a:ext cx="7772400" cy="701675"/>
          </a:xfrm>
        </p:spPr>
        <p:txBody>
          <a:bodyPr/>
          <a:lstStyle/>
          <a:p>
            <a:pPr marL="54864" indent="0" fontAlgn="auto">
              <a:spcAft>
                <a:spcPts val="0"/>
              </a:spcAft>
              <a:defRPr/>
            </a:pPr>
            <a:r>
              <a:rPr lang="en-US" sz="4000">
                <a:solidFill>
                  <a:schemeClr val="tx2">
                    <a:tint val="100000"/>
                    <a:shade val="90000"/>
                    <a:satMod val="250000"/>
                    <a:alpha val="100000"/>
                  </a:schemeClr>
                </a:solidFill>
                <a:latin typeface="Arial Black" charset="0"/>
                <a:ea typeface="ＭＳ Ｐゴシック" charset="0"/>
                <a:cs typeface="ＭＳ Ｐゴシック" charset="0"/>
              </a:rPr>
              <a:t>Lifestyle Changes</a:t>
            </a:r>
          </a:p>
        </p:txBody>
      </p:sp>
      <p:sp>
        <p:nvSpPr>
          <p:cNvPr id="51202" name="Rectangle 3">
            <a:extLst>
              <a:ext uri="{FF2B5EF4-FFF2-40B4-BE49-F238E27FC236}">
                <a16:creationId xmlns:a16="http://schemas.microsoft.com/office/drawing/2014/main" id="{E9082A8D-077E-5C41-961D-465B9EE916BE}"/>
              </a:ext>
            </a:extLst>
          </p:cNvPr>
          <p:cNvSpPr>
            <a:spLocks noGrp="1" noChangeArrowheads="1"/>
          </p:cNvSpPr>
          <p:nvPr>
            <p:ph idx="1"/>
          </p:nvPr>
        </p:nvSpPr>
        <p:spPr>
          <a:xfrm>
            <a:off x="685800" y="1752600"/>
            <a:ext cx="8077200" cy="4572000"/>
          </a:xfrm>
        </p:spPr>
        <p:txBody>
          <a:bodyPr>
            <a:normAutofit/>
          </a:bodyPr>
          <a:lstStyle/>
          <a:p>
            <a:r>
              <a:rPr lang="en-US" altLang="en-US" sz="2800" b="1" dirty="0">
                <a:solidFill>
                  <a:srgbClr val="FFFFFF"/>
                </a:solidFill>
                <a:latin typeface="Arial" panose="020B0604020202020204" pitchFamily="34" charset="0"/>
                <a:cs typeface="Arial" panose="020B0604020202020204" pitchFamily="34" charset="0"/>
              </a:rPr>
              <a:t>Americans Lead Busier Lives</a:t>
            </a:r>
          </a:p>
          <a:p>
            <a:endParaRPr lang="en-US" altLang="en-US" sz="1000" b="1" dirty="0">
              <a:solidFill>
                <a:srgbClr val="FFFFFF"/>
              </a:solidFill>
              <a:latin typeface="Arial" panose="020B0604020202020204" pitchFamily="34" charset="0"/>
              <a:cs typeface="Arial" panose="020B0604020202020204" pitchFamily="34" charset="0"/>
            </a:endParaRPr>
          </a:p>
          <a:p>
            <a:r>
              <a:rPr lang="ja-JP" altLang="en-US" sz="2400" b="1">
                <a:solidFill>
                  <a:srgbClr val="FFFFFF"/>
                </a:solidFill>
                <a:latin typeface="Arial" panose="020B0604020202020204" pitchFamily="34" charset="0"/>
                <a:cs typeface="Arial" panose="020B0604020202020204" pitchFamily="34" charset="0"/>
              </a:rPr>
              <a:t>“</a:t>
            </a:r>
            <a:r>
              <a:rPr lang="en-US" altLang="ja-JP" sz="2400" b="1" dirty="0">
                <a:solidFill>
                  <a:srgbClr val="FFFFFF"/>
                </a:solidFill>
                <a:latin typeface="Arial" panose="020B0604020202020204" pitchFamily="34" charset="0"/>
                <a:cs typeface="Arial" panose="020B0604020202020204" pitchFamily="34" charset="0"/>
              </a:rPr>
              <a:t>Our Whole Family Eats Dinner Together</a:t>
            </a:r>
            <a:r>
              <a:rPr lang="ja-JP" altLang="en-US" sz="2400" b="1">
                <a:solidFill>
                  <a:srgbClr val="FFFFFF"/>
                </a:solidFill>
                <a:latin typeface="Arial" panose="020B0604020202020204" pitchFamily="34" charset="0"/>
                <a:cs typeface="Arial" panose="020B0604020202020204" pitchFamily="34" charset="0"/>
              </a:rPr>
              <a:t>”</a:t>
            </a:r>
            <a:endParaRPr lang="en-US" altLang="ja-JP" sz="2400" b="1" dirty="0">
              <a:solidFill>
                <a:srgbClr val="FFFFFF"/>
              </a:solidFill>
              <a:latin typeface="Arial" panose="020B0604020202020204" pitchFamily="34" charset="0"/>
              <a:cs typeface="Arial" panose="020B0604020202020204" pitchFamily="34" charset="0"/>
            </a:endParaRPr>
          </a:p>
          <a:p>
            <a:pPr lvl="1">
              <a:buFont typeface="Wingdings" pitchFamily="2" charset="2"/>
              <a:buNone/>
            </a:pPr>
            <a:r>
              <a:rPr lang="en-US" altLang="en-US" sz="2000" b="1" dirty="0">
                <a:solidFill>
                  <a:srgbClr val="FFFFFF"/>
                </a:solidFill>
                <a:latin typeface="Arial" panose="020B0604020202020204" pitchFamily="34" charset="0"/>
                <a:cs typeface="Arial" panose="020B0604020202020204" pitchFamily="34" charset="0"/>
              </a:rPr>
              <a:t>		1975 - 84%</a:t>
            </a:r>
          </a:p>
          <a:p>
            <a:pPr lvl="1">
              <a:buFont typeface="Wingdings" pitchFamily="2" charset="2"/>
              <a:buNone/>
            </a:pPr>
            <a:r>
              <a:rPr lang="en-US" altLang="en-US" sz="2000" b="1" dirty="0">
                <a:solidFill>
                  <a:srgbClr val="FFFFFF"/>
                </a:solidFill>
                <a:latin typeface="Arial" panose="020B0604020202020204" pitchFamily="34" charset="0"/>
                <a:cs typeface="Arial" panose="020B0604020202020204" pitchFamily="34" charset="0"/>
              </a:rPr>
              <a:t>		1991 - 78%</a:t>
            </a:r>
          </a:p>
          <a:p>
            <a:pPr lvl="1">
              <a:buFont typeface="Wingdings" pitchFamily="2" charset="2"/>
              <a:buNone/>
            </a:pPr>
            <a:r>
              <a:rPr lang="en-US" altLang="en-US" sz="2000" b="1" dirty="0">
                <a:solidFill>
                  <a:srgbClr val="FFFFFF"/>
                </a:solidFill>
                <a:latin typeface="Arial" panose="020B0604020202020204" pitchFamily="34" charset="0"/>
                <a:cs typeface="Arial" panose="020B0604020202020204" pitchFamily="34" charset="0"/>
              </a:rPr>
              <a:t>		2001 -  70%</a:t>
            </a:r>
          </a:p>
          <a:p>
            <a:pPr lvl="1">
              <a:buFont typeface="Wingdings" pitchFamily="2" charset="2"/>
              <a:buNone/>
            </a:pPr>
            <a:r>
              <a:rPr lang="en-US" altLang="en-US" sz="2000" b="1" dirty="0">
                <a:solidFill>
                  <a:srgbClr val="FFFFFF"/>
                </a:solidFill>
                <a:latin typeface="Arial" panose="020B0604020202020204" pitchFamily="34" charset="0"/>
                <a:cs typeface="Arial" panose="020B0604020202020204" pitchFamily="34" charset="0"/>
              </a:rPr>
              <a:t>		2008 -  63%</a:t>
            </a:r>
          </a:p>
          <a:p>
            <a:pPr lvl="1">
              <a:buFont typeface="Wingdings" pitchFamily="2" charset="2"/>
              <a:buNone/>
            </a:pPr>
            <a:endParaRPr lang="en-US" altLang="en-US" sz="1000" b="1" dirty="0">
              <a:solidFill>
                <a:srgbClr val="FFFFFF"/>
              </a:solidFill>
              <a:latin typeface="Arial" panose="020B0604020202020204" pitchFamily="34" charset="0"/>
              <a:cs typeface="Arial" panose="020B0604020202020204" pitchFamily="34" charset="0"/>
            </a:endParaRPr>
          </a:p>
          <a:p>
            <a:r>
              <a:rPr lang="ja-JP" altLang="en-US" sz="2400" b="1">
                <a:solidFill>
                  <a:srgbClr val="FFFFFF"/>
                </a:solidFill>
                <a:latin typeface="Arial" panose="020B0604020202020204" pitchFamily="34" charset="0"/>
                <a:cs typeface="Arial" panose="020B0604020202020204" pitchFamily="34" charset="0"/>
              </a:rPr>
              <a:t>“</a:t>
            </a:r>
            <a:r>
              <a:rPr lang="en-US" altLang="ja-JP" sz="2400" b="1" dirty="0">
                <a:solidFill>
                  <a:srgbClr val="FFFFFF"/>
                </a:solidFill>
                <a:latin typeface="Arial" panose="020B0604020202020204" pitchFamily="34" charset="0"/>
                <a:cs typeface="Arial" panose="020B0604020202020204" pitchFamily="34" charset="0"/>
              </a:rPr>
              <a:t>I Work Very Hard Most of the Time</a:t>
            </a:r>
            <a:r>
              <a:rPr lang="ja-JP" altLang="en-US" sz="2400" b="1">
                <a:solidFill>
                  <a:srgbClr val="FFFFFF"/>
                </a:solidFill>
                <a:latin typeface="Arial" panose="020B0604020202020204" pitchFamily="34" charset="0"/>
                <a:cs typeface="Arial" panose="020B0604020202020204" pitchFamily="34" charset="0"/>
              </a:rPr>
              <a:t>”</a:t>
            </a:r>
            <a:endParaRPr lang="en-US" altLang="ja-JP" sz="1800" b="1" dirty="0">
              <a:solidFill>
                <a:srgbClr val="FFFFFF"/>
              </a:solidFill>
              <a:latin typeface="Arial" panose="020B0604020202020204" pitchFamily="34" charset="0"/>
              <a:cs typeface="Arial" panose="020B0604020202020204" pitchFamily="34" charset="0"/>
            </a:endParaRPr>
          </a:p>
          <a:p>
            <a:pPr lvl="1">
              <a:buFont typeface="Wingdings" pitchFamily="2" charset="2"/>
              <a:buNone/>
            </a:pPr>
            <a:r>
              <a:rPr lang="en-US" altLang="en-US" sz="2000" b="1" dirty="0">
                <a:solidFill>
                  <a:srgbClr val="FFFFFF"/>
                </a:solidFill>
                <a:latin typeface="Arial" panose="020B0604020202020204" pitchFamily="34" charset="0"/>
                <a:cs typeface="Arial" panose="020B0604020202020204" pitchFamily="34" charset="0"/>
              </a:rPr>
              <a:t>		1975 - 79%</a:t>
            </a:r>
          </a:p>
          <a:p>
            <a:pPr lvl="1">
              <a:buFont typeface="Wingdings" pitchFamily="2" charset="2"/>
              <a:buNone/>
            </a:pPr>
            <a:r>
              <a:rPr lang="en-US" altLang="en-US" sz="2000" b="1" dirty="0">
                <a:solidFill>
                  <a:srgbClr val="FFFFFF"/>
                </a:solidFill>
                <a:latin typeface="Arial" panose="020B0604020202020204" pitchFamily="34" charset="0"/>
                <a:cs typeface="Arial" panose="020B0604020202020204" pitchFamily="34" charset="0"/>
              </a:rPr>
              <a:t>		1991 - 87%</a:t>
            </a:r>
          </a:p>
          <a:p>
            <a:pPr lvl="1">
              <a:buFont typeface="Wingdings" pitchFamily="2" charset="2"/>
              <a:buNone/>
            </a:pPr>
            <a:r>
              <a:rPr lang="en-US" altLang="en-US" sz="2000" b="1" dirty="0">
                <a:solidFill>
                  <a:srgbClr val="FFFFFF"/>
                </a:solidFill>
                <a:latin typeface="Arial" panose="020B0604020202020204" pitchFamily="34" charset="0"/>
                <a:cs typeface="Arial" panose="020B0604020202020204" pitchFamily="34" charset="0"/>
              </a:rPr>
              <a:t>		2001 - 92%</a:t>
            </a:r>
          </a:p>
          <a:p>
            <a:pPr lvl="1">
              <a:buFont typeface="Wingdings" pitchFamily="2" charset="2"/>
              <a:buNone/>
            </a:pPr>
            <a:r>
              <a:rPr lang="en-US" altLang="en-US" sz="2000" b="1" dirty="0">
                <a:solidFill>
                  <a:srgbClr val="FFFFFF"/>
                </a:solidFill>
                <a:latin typeface="Arial" panose="020B0604020202020204" pitchFamily="34" charset="0"/>
                <a:cs typeface="Arial" panose="020B0604020202020204" pitchFamily="34" charset="0"/>
              </a:rPr>
              <a:t>		2008 - 94%</a:t>
            </a:r>
          </a:p>
          <a:p>
            <a:pPr lvl="1">
              <a:buFont typeface="Wingdings" pitchFamily="2" charset="2"/>
              <a:buNone/>
            </a:pPr>
            <a:endParaRPr lang="en-US" altLang="en-US" sz="2000" dirty="0">
              <a:solidFill>
                <a:schemeClr val="tx2"/>
              </a:solidFill>
              <a:latin typeface="Arial Black" panose="020B0604020202020204" pitchFamily="34" charset="0"/>
            </a:endParaRPr>
          </a:p>
          <a:p>
            <a:pPr lvl="1">
              <a:buFont typeface="Wingdings" pitchFamily="2" charset="2"/>
              <a:buNone/>
            </a:pPr>
            <a:endParaRPr lang="en-US" altLang="en-US" sz="1800" dirty="0">
              <a:solidFill>
                <a:schemeClr val="tx2"/>
              </a:solidFill>
              <a:latin typeface="Arial Black"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9EF49674-78AB-7699-0A6E-C367AB866BDF}"/>
              </a:ext>
            </a:extLst>
          </p:cNvPr>
          <p:cNvSpPr>
            <a:spLocks noGrp="1"/>
          </p:cNvSpPr>
          <p:nvPr>
            <p:ph type="title"/>
          </p:nvPr>
        </p:nvSpPr>
        <p:spPr>
          <a:xfrm>
            <a:off x="457200" y="517525"/>
            <a:ext cx="7772400" cy="701675"/>
          </a:xfrm>
        </p:spPr>
        <p:txBody>
          <a:bodyPr/>
          <a:lstStyle/>
          <a:p>
            <a:pPr algn="ctr" eaLnBrk="1" hangingPunct="1"/>
            <a:r>
              <a:rPr lang="en-US" altLang="en-US" sz="4000" dirty="0">
                <a:latin typeface="Arial Black" panose="020B0604020202020204" pitchFamily="34" charset="0"/>
                <a:ea typeface="ＭＳ Ｐゴシック" panose="020B0600070205080204" pitchFamily="34" charset="-128"/>
              </a:rPr>
              <a:t>The Take Away</a:t>
            </a:r>
          </a:p>
        </p:txBody>
      </p:sp>
      <p:sp>
        <p:nvSpPr>
          <p:cNvPr id="39938" name="Rectangle 3">
            <a:extLst>
              <a:ext uri="{FF2B5EF4-FFF2-40B4-BE49-F238E27FC236}">
                <a16:creationId xmlns:a16="http://schemas.microsoft.com/office/drawing/2014/main" id="{6ED7B750-BAB1-1891-AB93-2A4CE50AE77B}"/>
              </a:ext>
            </a:extLst>
          </p:cNvPr>
          <p:cNvSpPr>
            <a:spLocks noGrp="1"/>
          </p:cNvSpPr>
          <p:nvPr>
            <p:ph idx="1"/>
          </p:nvPr>
        </p:nvSpPr>
        <p:spPr>
          <a:xfrm>
            <a:off x="457200" y="1676400"/>
            <a:ext cx="8305800" cy="5410200"/>
          </a:xfrm>
        </p:spPr>
        <p:txBody>
          <a:bodyPr/>
          <a:lstStyle/>
          <a:p>
            <a:pPr eaLnBrk="1" hangingPunct="1"/>
            <a:r>
              <a:rPr lang="en-US" altLang="en-US" sz="3200" b="1" dirty="0">
                <a:latin typeface="Arial" panose="020B0604020202020204" pitchFamily="34" charset="0"/>
                <a:cs typeface="Arial" panose="020B0604020202020204" pitchFamily="34" charset="0"/>
              </a:rPr>
              <a:t>Americans are…</a:t>
            </a:r>
          </a:p>
          <a:p>
            <a:pPr lvl="1" eaLnBrk="1" hangingPunct="1"/>
            <a:r>
              <a:rPr lang="en-US" altLang="en-US" sz="2400" b="1" dirty="0">
                <a:latin typeface="Arial" panose="020B0604020202020204" pitchFamily="34" charset="0"/>
                <a:cs typeface="Arial" panose="020B0604020202020204" pitchFamily="34" charset="0"/>
              </a:rPr>
              <a:t>More Varied</a:t>
            </a:r>
          </a:p>
          <a:p>
            <a:pPr lvl="2" eaLnBrk="1" hangingPunct="1"/>
            <a:r>
              <a:rPr lang="en-US" altLang="en-US" sz="2400" b="1" dirty="0">
                <a:latin typeface="Arial" panose="020B0604020202020204" pitchFamily="34" charset="0"/>
                <a:cs typeface="Arial" panose="020B0604020202020204" pitchFamily="34" charset="0"/>
              </a:rPr>
              <a:t>… in their family structure</a:t>
            </a:r>
          </a:p>
          <a:p>
            <a:pPr lvl="2" eaLnBrk="1" hangingPunct="1"/>
            <a:r>
              <a:rPr lang="en-US" altLang="en-US" sz="2400" b="1" dirty="0">
                <a:latin typeface="Arial" panose="020B0604020202020204" pitchFamily="34" charset="0"/>
                <a:cs typeface="Arial" panose="020B0604020202020204" pitchFamily="34" charset="0"/>
              </a:rPr>
              <a:t>… ethnically and racially </a:t>
            </a:r>
          </a:p>
          <a:p>
            <a:pPr lvl="2" eaLnBrk="1" hangingPunct="1"/>
            <a:r>
              <a:rPr lang="en-US" altLang="en-US" sz="2400" b="1" dirty="0">
                <a:latin typeface="Arial" panose="020B0604020202020204" pitchFamily="34" charset="0"/>
                <a:cs typeface="Arial" panose="020B0604020202020204" pitchFamily="34" charset="0"/>
              </a:rPr>
              <a:t>… in terms of age</a:t>
            </a:r>
          </a:p>
          <a:p>
            <a:pPr lvl="2" eaLnBrk="1" hangingPunct="1"/>
            <a:r>
              <a:rPr lang="en-US" altLang="en-US" sz="2400" b="1" dirty="0">
                <a:latin typeface="Arial" panose="020B0604020202020204" pitchFamily="34" charset="0"/>
                <a:cs typeface="Arial" panose="020B0604020202020204" pitchFamily="34" charset="0"/>
              </a:rPr>
              <a:t>… with more working women</a:t>
            </a:r>
          </a:p>
          <a:p>
            <a:pPr lvl="2" eaLnBrk="1" hangingPunct="1"/>
            <a:r>
              <a:rPr lang="en-US" altLang="en-US" sz="2400" b="1" dirty="0">
                <a:latin typeface="Arial" panose="020B0604020202020204" pitchFamily="34" charset="0"/>
                <a:cs typeface="Arial" panose="020B0604020202020204" pitchFamily="34" charset="0"/>
              </a:rPr>
              <a:t>… and increasing workplace diversity</a:t>
            </a:r>
          </a:p>
          <a:p>
            <a:pPr lvl="2" eaLnBrk="1" hangingPunct="1"/>
            <a:r>
              <a:rPr lang="en-US" altLang="en-US" sz="2400" b="1" dirty="0">
                <a:latin typeface="Arial" panose="020B0604020202020204" pitchFamily="34" charset="0"/>
                <a:cs typeface="Arial" panose="020B0604020202020204" pitchFamily="34" charset="0"/>
              </a:rPr>
              <a:t>… yet continued income polarization</a:t>
            </a:r>
          </a:p>
          <a:p>
            <a:pPr lvl="1" eaLnBrk="1" hangingPunct="1"/>
            <a:endParaRPr lang="en-US" altLang="en-US" sz="2800" b="1" dirty="0">
              <a:latin typeface="Arial" panose="020B0604020202020204" pitchFamily="34" charset="0"/>
              <a:cs typeface="Arial" panose="020B0604020202020204" pitchFamily="34" charset="0"/>
            </a:endParaRPr>
          </a:p>
          <a:p>
            <a:pPr lvl="1" eaLnBrk="1" hangingPunct="1"/>
            <a:r>
              <a:rPr lang="en-US" altLang="en-US" sz="2800" b="1" dirty="0">
                <a:latin typeface="Arial" panose="020B0604020202020204" pitchFamily="34" charset="0"/>
                <a:cs typeface="Arial" panose="020B0604020202020204" pitchFamily="34" charset="0"/>
              </a:rPr>
              <a:t>There is no </a:t>
            </a:r>
            <a:r>
              <a:rPr lang="ja-JP" altLang="en-US" sz="2800" b="1">
                <a:latin typeface="Arial" panose="020B0604020202020204" pitchFamily="34" charset="0"/>
                <a:cs typeface="Arial" panose="020B0604020202020204" pitchFamily="34" charset="0"/>
              </a:rPr>
              <a:t>“</a:t>
            </a:r>
            <a:r>
              <a:rPr lang="en-US" altLang="ja-JP" sz="2800" b="1" dirty="0">
                <a:latin typeface="Arial" panose="020B0604020202020204" pitchFamily="34" charset="0"/>
                <a:cs typeface="Arial" panose="020B0604020202020204" pitchFamily="34" charset="0"/>
              </a:rPr>
              <a:t>mass market</a:t>
            </a:r>
            <a:r>
              <a:rPr lang="ja-JP" altLang="en-US" sz="2800" b="1">
                <a:latin typeface="Arial" panose="020B0604020202020204" pitchFamily="34" charset="0"/>
                <a:cs typeface="Arial" panose="020B0604020202020204" pitchFamily="34" charset="0"/>
              </a:rPr>
              <a:t>”</a:t>
            </a:r>
            <a:r>
              <a:rPr lang="en-US" altLang="ja-JP" sz="2800" b="1" dirty="0">
                <a:latin typeface="Arial" panose="020B0604020202020204" pitchFamily="34" charset="0"/>
                <a:cs typeface="Arial" panose="020B0604020202020204" pitchFamily="34" charset="0"/>
              </a:rPr>
              <a:t> anymore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3D07EAB4-405D-7A43-A303-66150C796B5A}"/>
              </a:ext>
            </a:extLst>
          </p:cNvPr>
          <p:cNvSpPr>
            <a:spLocks noGrp="1" noChangeArrowheads="1"/>
          </p:cNvSpPr>
          <p:nvPr>
            <p:ph type="title"/>
          </p:nvPr>
        </p:nvSpPr>
        <p:spPr>
          <a:xfrm>
            <a:off x="533400" y="609600"/>
            <a:ext cx="7772400" cy="762000"/>
          </a:xfrm>
        </p:spPr>
        <p:txBody>
          <a:bodyPr>
            <a:normAutofit fontScale="90000"/>
          </a:bodyPr>
          <a:lstStyle/>
          <a:p>
            <a:pPr marL="54864" indent="0" algn="ctr" fontAlgn="auto">
              <a:spcAft>
                <a:spcPts val="0"/>
              </a:spcAft>
              <a:defRPr/>
            </a:pPr>
            <a:r>
              <a:rPr lang="en-US" dirty="0">
                <a:solidFill>
                  <a:schemeClr val="tx2">
                    <a:tint val="100000"/>
                    <a:shade val="90000"/>
                    <a:satMod val="250000"/>
                    <a:alpha val="100000"/>
                  </a:schemeClr>
                </a:solidFill>
                <a:latin typeface="Arial Black" charset="0"/>
                <a:ea typeface="ＭＳ Ｐゴシック" charset="0"/>
                <a:cs typeface="ＭＳ Ｐゴシック" charset="0"/>
              </a:rPr>
              <a:t>Class Resources</a:t>
            </a:r>
          </a:p>
        </p:txBody>
      </p:sp>
      <p:sp>
        <p:nvSpPr>
          <p:cNvPr id="6146" name="Rectangle 3">
            <a:extLst>
              <a:ext uri="{FF2B5EF4-FFF2-40B4-BE49-F238E27FC236}">
                <a16:creationId xmlns:a16="http://schemas.microsoft.com/office/drawing/2014/main" id="{77A68424-575B-9C4D-9B7B-2C9B78BF5B8C}"/>
              </a:ext>
            </a:extLst>
          </p:cNvPr>
          <p:cNvSpPr>
            <a:spLocks noGrp="1" noChangeArrowheads="1"/>
          </p:cNvSpPr>
          <p:nvPr>
            <p:ph idx="1"/>
          </p:nvPr>
        </p:nvSpPr>
        <p:spPr>
          <a:xfrm>
            <a:off x="457200" y="1646238"/>
            <a:ext cx="8382000" cy="4525962"/>
          </a:xfrm>
        </p:spPr>
        <p:txBody>
          <a:bodyPr/>
          <a:lstStyle/>
          <a:p>
            <a:r>
              <a:rPr lang="en-US" altLang="en-US" sz="2400" dirty="0">
                <a:latin typeface="Arial" panose="020B0604020202020204" pitchFamily="34" charset="0"/>
              </a:rPr>
              <a:t>Text:  </a:t>
            </a:r>
            <a:r>
              <a:rPr lang="en-US" altLang="en-US" sz="2400" u="sng" dirty="0">
                <a:latin typeface="Arial" panose="020B0604020202020204" pitchFamily="34" charset="0"/>
              </a:rPr>
              <a:t>NO PURCHASED TEXTBOOK</a:t>
            </a:r>
          </a:p>
          <a:p>
            <a:pPr lvl="1"/>
            <a:r>
              <a:rPr lang="en-US" altLang="en-US" sz="2000" dirty="0">
                <a:latin typeface="Arial" panose="020B0604020202020204" pitchFamily="34" charset="0"/>
              </a:rPr>
              <a:t>Download Course Syllabus </a:t>
            </a:r>
          </a:p>
          <a:p>
            <a:pPr lvl="2"/>
            <a:r>
              <a:rPr lang="en-US" altLang="en-US" sz="1800" dirty="0">
                <a:latin typeface="Arial" panose="020B0604020202020204" pitchFamily="34" charset="0"/>
              </a:rPr>
              <a:t>Refer to for major questions about the class</a:t>
            </a:r>
          </a:p>
          <a:p>
            <a:pPr lvl="1"/>
            <a:r>
              <a:rPr lang="en-US" altLang="en-US" sz="2000" dirty="0">
                <a:latin typeface="Arial" panose="020B0604020202020204" pitchFamily="34" charset="0"/>
              </a:rPr>
              <a:t>Download Course Reading Package</a:t>
            </a:r>
          </a:p>
          <a:p>
            <a:pPr lvl="2"/>
            <a:r>
              <a:rPr lang="en-US" altLang="en-US" sz="1800" dirty="0">
                <a:latin typeface="Arial" panose="020B0604020202020204" pitchFamily="34" charset="0"/>
              </a:rPr>
              <a:t>For deeper coverage of topics</a:t>
            </a:r>
          </a:p>
          <a:p>
            <a:pPr lvl="1"/>
            <a:r>
              <a:rPr lang="en-US" altLang="en-US" sz="2000" dirty="0">
                <a:latin typeface="Arial" panose="020B0604020202020204" pitchFamily="34" charset="0"/>
              </a:rPr>
              <a:t>Download All Lecture Slides</a:t>
            </a:r>
          </a:p>
          <a:p>
            <a:pPr lvl="2"/>
            <a:r>
              <a:rPr lang="en-US" altLang="en-US" sz="2000" dirty="0">
                <a:latin typeface="Arial" panose="020B0604020202020204" pitchFamily="34" charset="0"/>
              </a:rPr>
              <a:t>Available before class to allow interaction</a:t>
            </a:r>
          </a:p>
          <a:p>
            <a:pPr marL="631825" lvl="2" indent="0">
              <a:buNone/>
            </a:pPr>
            <a:endParaRPr lang="en-US" altLang="en-US" sz="2000" dirty="0">
              <a:latin typeface="Arial" panose="020B0604020202020204" pitchFamily="34" charset="0"/>
            </a:endParaRPr>
          </a:p>
          <a:p>
            <a:r>
              <a:rPr lang="en-US" altLang="en-US" sz="1800" dirty="0">
                <a:latin typeface="Arial" panose="020B0604020202020204" pitchFamily="34" charset="0"/>
              </a:rPr>
              <a:t>Class Page: </a:t>
            </a:r>
            <a:r>
              <a:rPr lang="en-US" altLang="en-US" sz="1800" dirty="0">
                <a:latin typeface="Arial" panose="020B0604020202020204" pitchFamily="34" charset="0"/>
                <a:hlinkClick r:id="rId2"/>
              </a:rPr>
              <a:t>https://dshah.journalism.wisc.edu/teaching/#j345</a:t>
            </a:r>
            <a:endParaRPr lang="en-US" altLang="en-US" sz="1800" dirty="0">
              <a:latin typeface="Arial" panose="020B0604020202020204" pitchFamily="34" charset="0"/>
            </a:endParaRPr>
          </a:p>
          <a:p>
            <a:r>
              <a:rPr lang="en-US" altLang="en-US" sz="2000" dirty="0">
                <a:latin typeface="Arial" panose="020B0604020202020204" pitchFamily="34" charset="0"/>
              </a:rPr>
              <a:t>Canvas: </a:t>
            </a:r>
            <a:r>
              <a:rPr lang="en-US" altLang="en-US" sz="1800" dirty="0">
                <a:latin typeface="Arial" panose="020B0604020202020204" pitchFamily="34" charset="0"/>
                <a:hlinkClick r:id="rId3"/>
              </a:rPr>
              <a:t>https://canvas.wisc.edu/courses/374033</a:t>
            </a:r>
            <a:endParaRPr lang="en-US" altLang="en-US" sz="1800" dirty="0">
              <a:latin typeface="Arial" panose="020B0604020202020204" pitchFamily="34" charset="0"/>
            </a:endParaRPr>
          </a:p>
          <a:p>
            <a:r>
              <a:rPr lang="en-US" altLang="en-US" sz="2000" dirty="0">
                <a:latin typeface="Arial" panose="020B0604020202020204" pitchFamily="34" charset="0"/>
              </a:rPr>
              <a:t>Bookmark Campaign Project Manual</a:t>
            </a:r>
          </a:p>
          <a:p>
            <a:pPr lvl="2"/>
            <a:r>
              <a:rPr lang="en-US" altLang="en-US" sz="2000" dirty="0">
                <a:latin typeface="Arial" panose="020B0604020202020204" pitchFamily="34" charset="0"/>
              </a:rPr>
              <a:t>Required resources for class project</a:t>
            </a:r>
          </a:p>
          <a:p>
            <a:r>
              <a:rPr lang="en-US" altLang="en-US" sz="2000" dirty="0">
                <a:latin typeface="Arial" panose="020B0604020202020204" pitchFamily="34" charset="0"/>
              </a:rPr>
              <a:t>Project Manual: </a:t>
            </a:r>
            <a:r>
              <a:rPr lang="en-US" altLang="en-US" sz="2000" dirty="0">
                <a:latin typeface="Arial" panose="020B0604020202020204" pitchFamily="34" charset="0"/>
                <a:hlinkClick r:id="rId4"/>
              </a:rPr>
              <a:t>https://j345manual.journalism.wisc.edu/</a:t>
            </a:r>
            <a:endParaRPr lang="en-US" altLang="en-US" sz="2000" dirty="0">
              <a:latin typeface="Arial" panose="020B0604020202020204" pitchFamily="34" charset="0"/>
            </a:endParaRPr>
          </a:p>
          <a:p>
            <a:endParaRPr lang="en-US" altLang="en-US" sz="2000" dirty="0">
              <a:latin typeface="Arial" panose="020B0604020202020204" pitchFamily="34" charset="0"/>
            </a:endParaRPr>
          </a:p>
          <a:p>
            <a:pPr lvl="2"/>
            <a:endParaRPr lang="en-US" altLang="en-US" sz="2000" dirty="0">
              <a:latin typeface="Arial" panose="020B0604020202020204" pitchFamily="34" charset="0"/>
            </a:endParaRPr>
          </a:p>
          <a:p>
            <a:pPr lvl="2"/>
            <a:endParaRPr lang="en-US" altLang="en-US" sz="2000" dirty="0">
              <a:latin typeface="Arial" panose="020B0604020202020204" pitchFamily="34" charset="0"/>
            </a:endParaRPr>
          </a:p>
          <a:p>
            <a:pPr lvl="2"/>
            <a:endParaRPr lang="en-US" altLang="en-US" sz="2000" dirty="0">
              <a:latin typeface="Arial" panose="020B0604020202020204" pitchFamily="34" charset="0"/>
            </a:endParaRPr>
          </a:p>
          <a:p>
            <a:pPr lvl="1"/>
            <a:r>
              <a:rPr lang="en-US" altLang="en-US" sz="2000" dirty="0">
                <a:latin typeface="Arial" panose="020B0604020202020204" pitchFamily="34" charset="0"/>
                <a:hlinkClick r:id="rId2"/>
              </a:rPr>
              <a:t>https://dshah.journalism.wisc.edu/teaching/#j345</a:t>
            </a:r>
            <a:endParaRPr lang="en-US" altLang="en-US" sz="2000" dirty="0">
              <a:latin typeface="Arial" panose="020B0604020202020204" pitchFamily="34" charset="0"/>
            </a:endParaRPr>
          </a:p>
          <a:p>
            <a:pPr lvl="1"/>
            <a:endParaRPr lang="en-US" altLang="en-US" sz="2000" dirty="0">
              <a:latin typeface="Arial" panose="020B0604020202020204" pitchFamily="34" charset="0"/>
            </a:endParaRPr>
          </a:p>
          <a:p>
            <a:pPr lvl="2"/>
            <a:endParaRPr lang="en-US" altLang="en-US" sz="2100" dirty="0">
              <a:latin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87C36377-5507-6940-94F7-C235D3E243C5}"/>
              </a:ext>
            </a:extLst>
          </p:cNvPr>
          <p:cNvSpPr>
            <a:spLocks noGrp="1" noChangeArrowheads="1"/>
          </p:cNvSpPr>
          <p:nvPr>
            <p:ph type="title"/>
          </p:nvPr>
        </p:nvSpPr>
        <p:spPr>
          <a:xfrm>
            <a:off x="685800" y="830263"/>
            <a:ext cx="7772400" cy="701675"/>
          </a:xfrm>
        </p:spPr>
        <p:txBody>
          <a:bodyPr/>
          <a:lstStyle/>
          <a:p>
            <a:pPr marL="54864" indent="0" algn="ctr" fontAlgn="auto">
              <a:spcAft>
                <a:spcPts val="0"/>
              </a:spcAft>
              <a:defRPr/>
            </a:pPr>
            <a:r>
              <a:rPr lang="en-US" sz="4000" dirty="0">
                <a:solidFill>
                  <a:schemeClr val="tx2">
                    <a:tint val="100000"/>
                    <a:shade val="90000"/>
                    <a:satMod val="250000"/>
                    <a:alpha val="100000"/>
                  </a:schemeClr>
                </a:solidFill>
                <a:latin typeface="Arial Black" charset="0"/>
                <a:ea typeface="ＭＳ Ｐゴシック" charset="0"/>
                <a:cs typeface="ＭＳ Ｐゴシック" charset="0"/>
              </a:rPr>
              <a:t>Makes Your Job Harder </a:t>
            </a:r>
          </a:p>
        </p:txBody>
      </p:sp>
      <p:sp>
        <p:nvSpPr>
          <p:cNvPr id="40962" name="Rectangle 3">
            <a:extLst>
              <a:ext uri="{FF2B5EF4-FFF2-40B4-BE49-F238E27FC236}">
                <a16:creationId xmlns:a16="http://schemas.microsoft.com/office/drawing/2014/main" id="{AE53AD70-AE5E-3242-8A85-AAD5AA7CA18F}"/>
              </a:ext>
            </a:extLst>
          </p:cNvPr>
          <p:cNvSpPr>
            <a:spLocks noGrp="1" noChangeArrowheads="1"/>
          </p:cNvSpPr>
          <p:nvPr>
            <p:ph idx="1"/>
          </p:nvPr>
        </p:nvSpPr>
        <p:spPr>
          <a:xfrm>
            <a:off x="609600" y="1981200"/>
            <a:ext cx="7848600" cy="4114800"/>
          </a:xfrm>
        </p:spPr>
        <p:txBody>
          <a:bodyPr/>
          <a:lstStyle/>
          <a:p>
            <a:pPr algn="ctr">
              <a:lnSpc>
                <a:spcPct val="90000"/>
              </a:lnSpc>
              <a:buFontTx/>
              <a:buNone/>
            </a:pPr>
            <a:endParaRPr lang="en-US" altLang="en-US" sz="4800" dirty="0">
              <a:latin typeface="Arial" panose="020B0604020202020204" pitchFamily="34" charset="0"/>
              <a:cs typeface="Arial" panose="020B0604020202020204" pitchFamily="34" charset="0"/>
            </a:endParaRPr>
          </a:p>
          <a:p>
            <a:pPr algn="ctr">
              <a:lnSpc>
                <a:spcPct val="90000"/>
              </a:lnSpc>
              <a:buFontTx/>
              <a:buNone/>
            </a:pPr>
            <a:r>
              <a:rPr lang="en-US" altLang="en-US" b="1" dirty="0">
                <a:latin typeface="Arial" panose="020B0604020202020204" pitchFamily="34" charset="0"/>
                <a:cs typeface="Arial" panose="020B0604020202020204" pitchFamily="34" charset="0"/>
              </a:rPr>
              <a:t>Fragmentation of the audience poses challenges </a:t>
            </a:r>
            <a:r>
              <a:rPr lang="en-US" altLang="en-US" b="1" u="sng" dirty="0">
                <a:latin typeface="Arial" panose="020B0604020202020204" pitchFamily="34" charset="0"/>
                <a:cs typeface="Arial" panose="020B0604020202020204" pitchFamily="34" charset="0"/>
              </a:rPr>
              <a:t>and</a:t>
            </a:r>
            <a:r>
              <a:rPr lang="en-US" altLang="en-US" b="1" dirty="0">
                <a:latin typeface="Arial" panose="020B0604020202020204" pitchFamily="34" charset="0"/>
                <a:cs typeface="Arial" panose="020B0604020202020204" pitchFamily="34" charset="0"/>
              </a:rPr>
              <a:t> opportunities</a:t>
            </a:r>
          </a:p>
          <a:p>
            <a:pPr algn="ctr">
              <a:lnSpc>
                <a:spcPct val="90000"/>
              </a:lnSpc>
              <a:buFontTx/>
              <a:buNone/>
            </a:pPr>
            <a:endParaRPr lang="en-US" altLang="en-US" b="1" dirty="0">
              <a:latin typeface="Arial" panose="020B0604020202020204" pitchFamily="34" charset="0"/>
              <a:cs typeface="Arial" panose="020B0604020202020204" pitchFamily="34" charset="0"/>
            </a:endParaRPr>
          </a:p>
          <a:p>
            <a:pPr algn="ctr">
              <a:lnSpc>
                <a:spcPct val="90000"/>
              </a:lnSpc>
              <a:buFontTx/>
              <a:buNone/>
            </a:pPr>
            <a:r>
              <a:rPr lang="en-US" altLang="en-US" b="1" dirty="0">
                <a:latin typeface="Arial" panose="020B0604020202020204" pitchFamily="34" charset="0"/>
                <a:cs typeface="Arial" panose="020B0604020202020204" pitchFamily="34" charset="0"/>
              </a:rPr>
              <a:t>Technology also allows for precision in messaging and targeting</a:t>
            </a:r>
          </a:p>
          <a:p>
            <a:pPr algn="ctr">
              <a:lnSpc>
                <a:spcPct val="90000"/>
              </a:lnSpc>
              <a:buFontTx/>
              <a:buNone/>
            </a:pPr>
            <a:endParaRPr lang="en-US" altLang="en-US" b="1" dirty="0">
              <a:latin typeface="Arial" panose="020B0604020202020204" pitchFamily="34" charset="0"/>
              <a:cs typeface="Arial" panose="020B0604020202020204" pitchFamily="34" charset="0"/>
            </a:endParaRPr>
          </a:p>
          <a:p>
            <a:pPr algn="ctr">
              <a:lnSpc>
                <a:spcPct val="90000"/>
              </a:lnSpc>
              <a:buFontTx/>
              <a:buNone/>
            </a:pPr>
            <a:r>
              <a:rPr lang="en-US" altLang="en-US" b="1" dirty="0">
                <a:latin typeface="Arial" panose="020B0604020202020204" pitchFamily="34" charset="0"/>
                <a:cs typeface="Arial" panose="020B0604020202020204" pitchFamily="34" charset="0"/>
              </a:rPr>
              <a:t>But must find your market!</a:t>
            </a:r>
          </a:p>
          <a:p>
            <a:pPr algn="ctr">
              <a:lnSpc>
                <a:spcPct val="90000"/>
              </a:lnSpc>
              <a:buFontTx/>
              <a:buNone/>
            </a:pPr>
            <a:endParaRPr lang="en-US" altLang="en-US" sz="2400" dirty="0">
              <a:solidFill>
                <a:schemeClr val="tx2"/>
              </a:solidFill>
              <a:latin typeface="Arial Black"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a:extLst>
              <a:ext uri="{FF2B5EF4-FFF2-40B4-BE49-F238E27FC236}">
                <a16:creationId xmlns:a16="http://schemas.microsoft.com/office/drawing/2014/main" id="{483246A6-168E-B99D-6FF3-B38B2B6D7A62}"/>
              </a:ext>
            </a:extLst>
          </p:cNvPr>
          <p:cNvSpPr>
            <a:spLocks noGrp="1"/>
          </p:cNvSpPr>
          <p:nvPr>
            <p:ph type="title"/>
          </p:nvPr>
        </p:nvSpPr>
        <p:spPr>
          <a:xfrm>
            <a:off x="612775" y="339725"/>
            <a:ext cx="8153400" cy="768350"/>
          </a:xfrm>
        </p:spPr>
        <p:txBody>
          <a:bodyPr/>
          <a:lstStyle/>
          <a:p>
            <a:pPr eaLnBrk="1" hangingPunct="1"/>
            <a:r>
              <a:rPr lang="en-US" altLang="en-US" sz="2800" dirty="0">
                <a:latin typeface="Arial Black" panose="020B0604020202020204" pitchFamily="34" charset="0"/>
                <a:ea typeface="ＭＳ Ｐゴシック" panose="020B0600070205080204" pitchFamily="34" charset="-128"/>
              </a:rPr>
              <a:t>Options for Demassified Audience</a:t>
            </a:r>
          </a:p>
        </p:txBody>
      </p:sp>
      <p:sp>
        <p:nvSpPr>
          <p:cNvPr id="40962" name="Rectangle 3">
            <a:extLst>
              <a:ext uri="{FF2B5EF4-FFF2-40B4-BE49-F238E27FC236}">
                <a16:creationId xmlns:a16="http://schemas.microsoft.com/office/drawing/2014/main" id="{DE13FA16-47F9-4D56-C380-A6F6D17476E5}"/>
              </a:ext>
            </a:extLst>
          </p:cNvPr>
          <p:cNvSpPr>
            <a:spLocks noGrp="1"/>
          </p:cNvSpPr>
          <p:nvPr>
            <p:ph idx="1"/>
          </p:nvPr>
        </p:nvSpPr>
        <p:spPr>
          <a:xfrm>
            <a:off x="304800" y="1447800"/>
            <a:ext cx="7848600" cy="4495800"/>
          </a:xfrm>
        </p:spPr>
        <p:txBody>
          <a:bodyPr/>
          <a:lstStyle/>
          <a:p>
            <a:pPr eaLnBrk="1" hangingPunct="1"/>
            <a:r>
              <a:rPr lang="en-US" altLang="en-US" sz="2400" dirty="0">
                <a:latin typeface="Arial Black" panose="020B0604020202020204" pitchFamily="34" charset="0"/>
                <a:ea typeface="ＭＳ Ｐゴシック" panose="020B0600070205080204" pitchFamily="34" charset="-128"/>
              </a:rPr>
              <a:t>More options are giving Viewers/listeners more control over what/when/where they watch/listen to</a:t>
            </a:r>
          </a:p>
          <a:p>
            <a:pPr lvl="1" eaLnBrk="1" hangingPunct="1"/>
            <a:r>
              <a:rPr lang="en-US" altLang="en-US" sz="2000" dirty="0">
                <a:latin typeface="Arial Black" panose="020B0604020202020204" pitchFamily="34" charset="0"/>
                <a:ea typeface="ＭＳ Ｐゴシック" panose="020B0600070205080204" pitchFamily="34" charset="-128"/>
              </a:rPr>
              <a:t>Podcasts</a:t>
            </a:r>
          </a:p>
          <a:p>
            <a:pPr lvl="1" eaLnBrk="1" hangingPunct="1"/>
            <a:r>
              <a:rPr lang="en-US" altLang="en-US" sz="2000" dirty="0">
                <a:latin typeface="Arial Black" panose="020B0604020202020204" pitchFamily="34" charset="0"/>
                <a:ea typeface="ＭＳ Ｐゴシック" panose="020B0600070205080204" pitchFamily="34" charset="-128"/>
              </a:rPr>
              <a:t>DVR</a:t>
            </a:r>
          </a:p>
          <a:p>
            <a:pPr lvl="1" eaLnBrk="1" hangingPunct="1"/>
            <a:r>
              <a:rPr lang="en-US" altLang="en-US" sz="2000" dirty="0">
                <a:latin typeface="Arial Black" panose="020B0604020202020204" pitchFamily="34" charset="0"/>
                <a:ea typeface="ＭＳ Ｐゴシック" panose="020B0600070205080204" pitchFamily="34" charset="-128"/>
              </a:rPr>
              <a:t>VOD</a:t>
            </a:r>
          </a:p>
          <a:p>
            <a:pPr lvl="1" eaLnBrk="1" hangingPunct="1"/>
            <a:r>
              <a:rPr lang="en-US" altLang="en-US" sz="2000" dirty="0">
                <a:latin typeface="Arial Black" panose="020B0604020202020204" pitchFamily="34" charset="0"/>
                <a:ea typeface="ＭＳ Ｐゴシック" panose="020B0600070205080204" pitchFamily="34" charset="-128"/>
              </a:rPr>
              <a:t>Laptops</a:t>
            </a:r>
          </a:p>
          <a:p>
            <a:pPr lvl="1" eaLnBrk="1" hangingPunct="1"/>
            <a:r>
              <a:rPr lang="en-US" altLang="en-US" sz="2000" dirty="0">
                <a:latin typeface="Arial Black" panose="020B0604020202020204" pitchFamily="34" charset="0"/>
              </a:rPr>
              <a:t>Tablets</a:t>
            </a:r>
            <a:endParaRPr lang="en-US" altLang="en-US" sz="2000" dirty="0">
              <a:latin typeface="Arial Black" panose="020B0604020202020204" pitchFamily="34" charset="0"/>
              <a:ea typeface="ＭＳ Ｐゴシック" panose="020B0600070205080204" pitchFamily="34" charset="-128"/>
            </a:endParaRPr>
          </a:p>
          <a:p>
            <a:pPr lvl="1" eaLnBrk="1" hangingPunct="1"/>
            <a:r>
              <a:rPr lang="en-US" altLang="en-US" sz="2000" dirty="0">
                <a:latin typeface="Arial Black" panose="020B0604020202020204" pitchFamily="34" charset="0"/>
                <a:ea typeface="ＭＳ Ｐゴシック" panose="020B0600070205080204" pitchFamily="34" charset="-128"/>
              </a:rPr>
              <a:t>Smartphones</a:t>
            </a:r>
          </a:p>
        </p:txBody>
      </p:sp>
      <p:pic>
        <p:nvPicPr>
          <p:cNvPr id="40963" name="Picture 4">
            <a:extLst>
              <a:ext uri="{FF2B5EF4-FFF2-40B4-BE49-F238E27FC236}">
                <a16:creationId xmlns:a16="http://schemas.microsoft.com/office/drawing/2014/main" id="{D11EB6E5-6F43-EBB4-73BC-758A775825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4927889"/>
            <a:ext cx="20034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5">
            <a:extLst>
              <a:ext uri="{FF2B5EF4-FFF2-40B4-BE49-F238E27FC236}">
                <a16:creationId xmlns:a16="http://schemas.microsoft.com/office/drawing/2014/main" id="{38330843-D86E-707C-ED63-E0235740B7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548" y="5435889"/>
            <a:ext cx="38100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1">
            <a:extLst>
              <a:ext uri="{FF2B5EF4-FFF2-40B4-BE49-F238E27FC236}">
                <a16:creationId xmlns:a16="http://schemas.microsoft.com/office/drawing/2014/main" id="{88AB1826-3E8B-2288-ED0A-28AF2E84F43C}"/>
              </a:ext>
            </a:extLst>
          </p:cNvPr>
          <p:cNvPicPr>
            <a:picLocks noChangeAspect="1"/>
          </p:cNvPicPr>
          <p:nvPr/>
        </p:nvPicPr>
        <p:blipFill>
          <a:blip r:embed="rId5">
            <a:extLst>
              <a:ext uri="{28A0092B-C50C-407E-A947-70E740481C1C}">
                <a14:useLocalDpi xmlns:a14="http://schemas.microsoft.com/office/drawing/2010/main" val="0"/>
              </a:ext>
            </a:extLst>
          </a:blip>
          <a:srcRect b="24008"/>
          <a:stretch>
            <a:fillRect/>
          </a:stretch>
        </p:blipFill>
        <p:spPr bwMode="auto">
          <a:xfrm>
            <a:off x="3579957" y="2641023"/>
            <a:ext cx="2997200" cy="206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2">
            <a:extLst>
              <a:ext uri="{FF2B5EF4-FFF2-40B4-BE49-F238E27FC236}">
                <a16:creationId xmlns:a16="http://schemas.microsoft.com/office/drawing/2014/main" id="{E942467B-E6AB-C3F1-4EA7-2FC7C121820E}"/>
              </a:ext>
            </a:extLst>
          </p:cNvPr>
          <p:cNvPicPr>
            <a:picLocks noChangeAspect="1"/>
          </p:cNvPicPr>
          <p:nvPr/>
        </p:nvPicPr>
        <p:blipFill>
          <a:blip r:embed="rId6">
            <a:extLst>
              <a:ext uri="{28A0092B-C50C-407E-A947-70E740481C1C}">
                <a14:useLocalDpi xmlns:a14="http://schemas.microsoft.com/office/drawing/2010/main" val="0"/>
              </a:ext>
            </a:extLst>
          </a:blip>
          <a:srcRect t="2451" r="59558"/>
          <a:stretch>
            <a:fillRect/>
          </a:stretch>
        </p:blipFill>
        <p:spPr bwMode="auto">
          <a:xfrm>
            <a:off x="7224712" y="2606243"/>
            <a:ext cx="1597025"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C476F9E8-BD2C-D94A-AD2E-4E9E679FAEBD}"/>
              </a:ext>
            </a:extLst>
          </p:cNvPr>
          <p:cNvSpPr>
            <a:spLocks noGrp="1" noChangeArrowheads="1"/>
          </p:cNvSpPr>
          <p:nvPr>
            <p:ph type="title"/>
          </p:nvPr>
        </p:nvSpPr>
        <p:spPr>
          <a:xfrm>
            <a:off x="685800" y="609600"/>
            <a:ext cx="7772400" cy="701675"/>
          </a:xfrm>
        </p:spPr>
        <p:txBody>
          <a:bodyPr/>
          <a:lstStyle/>
          <a:p>
            <a:pPr marL="54864" indent="0" algn="ctr" fontAlgn="auto">
              <a:spcAft>
                <a:spcPts val="0"/>
              </a:spcAft>
              <a:defRPr/>
            </a:pPr>
            <a:r>
              <a:rPr lang="en-US" sz="4000" dirty="0">
                <a:solidFill>
                  <a:schemeClr val="tx2">
                    <a:tint val="100000"/>
                    <a:shade val="90000"/>
                    <a:satMod val="250000"/>
                    <a:alpha val="100000"/>
                  </a:schemeClr>
                </a:solidFill>
                <a:latin typeface="Arial Black" charset="0"/>
                <a:ea typeface="ＭＳ Ｐゴシック" charset="0"/>
                <a:cs typeface="ＭＳ Ｐゴシック" charset="0"/>
              </a:rPr>
              <a:t>Technology</a:t>
            </a:r>
          </a:p>
        </p:txBody>
      </p:sp>
      <p:sp>
        <p:nvSpPr>
          <p:cNvPr id="41986" name="Rectangle 3">
            <a:extLst>
              <a:ext uri="{FF2B5EF4-FFF2-40B4-BE49-F238E27FC236}">
                <a16:creationId xmlns:a16="http://schemas.microsoft.com/office/drawing/2014/main" id="{7B9BCCB2-E9BD-3249-AD7E-84414B957841}"/>
              </a:ext>
            </a:extLst>
          </p:cNvPr>
          <p:cNvSpPr>
            <a:spLocks noGrp="1" noChangeArrowheads="1"/>
          </p:cNvSpPr>
          <p:nvPr>
            <p:ph idx="1"/>
          </p:nvPr>
        </p:nvSpPr>
        <p:spPr/>
        <p:txBody>
          <a:bodyPr/>
          <a:lstStyle/>
          <a:p>
            <a:pPr>
              <a:lnSpc>
                <a:spcPct val="140000"/>
              </a:lnSpc>
            </a:pPr>
            <a:r>
              <a:rPr lang="en-US" altLang="en-US" sz="2800" b="1" dirty="0">
                <a:latin typeface="Arial" panose="020B0604020202020204" pitchFamily="34" charset="0"/>
                <a:cs typeface="Arial" panose="020B0604020202020204" pitchFamily="34" charset="0"/>
              </a:rPr>
              <a:t>Second Driving Force of Change</a:t>
            </a:r>
          </a:p>
          <a:p>
            <a:pPr>
              <a:lnSpc>
                <a:spcPct val="140000"/>
              </a:lnSpc>
            </a:pPr>
            <a:r>
              <a:rPr lang="en-US" altLang="en-US" sz="2800" b="1" dirty="0">
                <a:latin typeface="Arial" panose="020B0604020202020204" pitchFamily="34" charset="0"/>
                <a:cs typeface="Arial" panose="020B0604020202020204" pitchFamily="34" charset="0"/>
              </a:rPr>
              <a:t>Brings more Choice into Media World</a:t>
            </a:r>
          </a:p>
          <a:p>
            <a:pPr lvl="1">
              <a:lnSpc>
                <a:spcPct val="140000"/>
              </a:lnSpc>
            </a:pPr>
            <a:r>
              <a:rPr lang="en-US" altLang="en-US" sz="2400" b="1" dirty="0">
                <a:latin typeface="Arial" panose="020B0604020202020204" pitchFamily="34" charset="0"/>
                <a:cs typeface="Arial" panose="020B0604020202020204" pitchFamily="34" charset="0"/>
              </a:rPr>
              <a:t>Control over viewing patterns</a:t>
            </a:r>
          </a:p>
          <a:p>
            <a:pPr lvl="1">
              <a:lnSpc>
                <a:spcPct val="140000"/>
              </a:lnSpc>
            </a:pPr>
            <a:r>
              <a:rPr lang="en-US" altLang="en-US" sz="2400" b="1" dirty="0">
                <a:latin typeface="Arial" panose="020B0604020202020204" pitchFamily="34" charset="0"/>
                <a:cs typeface="Arial" panose="020B0604020202020204" pitchFamily="34" charset="0"/>
              </a:rPr>
              <a:t>More programming options</a:t>
            </a:r>
          </a:p>
          <a:p>
            <a:pPr lvl="1">
              <a:lnSpc>
                <a:spcPct val="140000"/>
              </a:lnSpc>
            </a:pPr>
            <a:r>
              <a:rPr lang="en-US" altLang="en-US" sz="2400" b="1" dirty="0">
                <a:latin typeface="Arial" panose="020B0604020202020204" pitchFamily="34" charset="0"/>
                <a:cs typeface="Arial" panose="020B0604020202020204" pitchFamily="34" charset="0"/>
              </a:rPr>
              <a:t>Multi-media and Internet</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a:extLst>
              <a:ext uri="{FF2B5EF4-FFF2-40B4-BE49-F238E27FC236}">
                <a16:creationId xmlns:a16="http://schemas.microsoft.com/office/drawing/2014/main" id="{19D19555-96FD-114D-A08B-7145674F51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81000"/>
            <a:ext cx="7620000" cy="541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3A1A9563-2E05-6B49-BB4B-53D4120C86AE}"/>
              </a:ext>
            </a:extLst>
          </p:cNvPr>
          <p:cNvSpPr txBox="1"/>
          <p:nvPr/>
        </p:nvSpPr>
        <p:spPr>
          <a:xfrm>
            <a:off x="0" y="5943600"/>
            <a:ext cx="9144000" cy="430887"/>
          </a:xfrm>
          <a:prstGeom prst="rect">
            <a:avLst/>
          </a:prstGeom>
          <a:noFill/>
        </p:spPr>
        <p:txBody>
          <a:bodyPr>
            <a:spAutoFit/>
          </a:bodyPr>
          <a:lstStyle/>
          <a:p>
            <a:pPr algn="ctr">
              <a:defRPr/>
            </a:pPr>
            <a:r>
              <a:rPr lang="en-US" sz="2200" dirty="0">
                <a:solidFill>
                  <a:srgbClr val="FFCC00"/>
                </a:solidFill>
                <a:latin typeface="+mn-lt"/>
                <a:ea typeface="+mn-ea"/>
              </a:rPr>
              <a:t>By 2009, 88% of homes had cable or DBS with 190+ channels</a:t>
            </a:r>
          </a:p>
        </p:txBody>
      </p:sp>
      <p:pic>
        <p:nvPicPr>
          <p:cNvPr id="5" name="Picture 4" descr="cable-v-sat.jpg">
            <a:extLst>
              <a:ext uri="{FF2B5EF4-FFF2-40B4-BE49-F238E27FC236}">
                <a16:creationId xmlns:a16="http://schemas.microsoft.com/office/drawing/2014/main" id="{58C27A10-0E93-0D43-8F01-CFC8DAB5FCE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2087" y="914400"/>
            <a:ext cx="8759825"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43010"/>
                                        </p:tgtEl>
                                      </p:cBhvr>
                                    </p:animEffect>
                                    <p:set>
                                      <p:cBhvr>
                                        <p:cTn id="7" dur="1" fill="hold">
                                          <p:stCondLst>
                                            <p:cond delay="1999"/>
                                          </p:stCondLst>
                                        </p:cTn>
                                        <p:tgtEl>
                                          <p:spTgt spid="43010"/>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824EFBF3-835A-A54F-BB9C-B1C7015DB843}"/>
              </a:ext>
            </a:extLst>
          </p:cNvPr>
          <p:cNvSpPr>
            <a:spLocks noGrp="1" noChangeArrowheads="1"/>
          </p:cNvSpPr>
          <p:nvPr>
            <p:ph type="title"/>
          </p:nvPr>
        </p:nvSpPr>
        <p:spPr>
          <a:xfrm>
            <a:off x="685800" y="715962"/>
            <a:ext cx="7772400" cy="701675"/>
          </a:xfrm>
        </p:spPr>
        <p:txBody>
          <a:bodyPr/>
          <a:lstStyle/>
          <a:p>
            <a:pPr marL="54864" indent="0" algn="ctr" fontAlgn="auto">
              <a:spcAft>
                <a:spcPts val="0"/>
              </a:spcAft>
              <a:defRPr/>
            </a:pPr>
            <a:r>
              <a:rPr lang="en-US" sz="4000" dirty="0">
                <a:solidFill>
                  <a:schemeClr val="tx2">
                    <a:tint val="100000"/>
                    <a:shade val="90000"/>
                    <a:satMod val="250000"/>
                    <a:alpha val="100000"/>
                  </a:schemeClr>
                </a:solidFill>
                <a:latin typeface="Arial Black" charset="0"/>
                <a:ea typeface="ＭＳ Ｐゴシック" charset="0"/>
                <a:cs typeface="ＭＳ Ｐゴシック" charset="0"/>
              </a:rPr>
              <a:t>Internet</a:t>
            </a:r>
          </a:p>
        </p:txBody>
      </p:sp>
      <p:sp>
        <p:nvSpPr>
          <p:cNvPr id="46082" name="Rectangle 3">
            <a:extLst>
              <a:ext uri="{FF2B5EF4-FFF2-40B4-BE49-F238E27FC236}">
                <a16:creationId xmlns:a16="http://schemas.microsoft.com/office/drawing/2014/main" id="{7058033F-86FF-CE40-8EF5-A582CF39EB11}"/>
              </a:ext>
            </a:extLst>
          </p:cNvPr>
          <p:cNvSpPr>
            <a:spLocks noGrp="1" noChangeArrowheads="1"/>
          </p:cNvSpPr>
          <p:nvPr>
            <p:ph idx="1"/>
          </p:nvPr>
        </p:nvSpPr>
        <p:spPr>
          <a:xfrm>
            <a:off x="228600" y="1676400"/>
            <a:ext cx="8610600" cy="4114800"/>
          </a:xfrm>
        </p:spPr>
        <p:txBody>
          <a:bodyPr/>
          <a:lstStyle/>
          <a:p>
            <a:pPr>
              <a:lnSpc>
                <a:spcPct val="120000"/>
              </a:lnSpc>
            </a:pPr>
            <a:r>
              <a:rPr lang="en-US" altLang="en-US" sz="2800" dirty="0">
                <a:solidFill>
                  <a:srgbClr val="FFFFFF"/>
                </a:solidFill>
                <a:latin typeface="Arial" panose="020B0604020202020204" pitchFamily="34" charset="0"/>
                <a:cs typeface="Arial" panose="020B0604020202020204" pitchFamily="34" charset="0"/>
              </a:rPr>
              <a:t>Takes fragmentation to a new level</a:t>
            </a:r>
          </a:p>
          <a:p>
            <a:pPr lvl="1">
              <a:lnSpc>
                <a:spcPct val="120000"/>
              </a:lnSpc>
            </a:pPr>
            <a:r>
              <a:rPr lang="en-US" altLang="en-US" sz="2400" dirty="0">
                <a:solidFill>
                  <a:srgbClr val="FFFFFF"/>
                </a:solidFill>
                <a:latin typeface="Arial" panose="020B0604020202020204" pitchFamily="34" charset="0"/>
                <a:cs typeface="Arial" panose="020B0604020202020204" pitchFamily="34" charset="0"/>
              </a:rPr>
              <a:t>Becoming the dominant medium with growth of streaming video, social networking, and digital media</a:t>
            </a:r>
          </a:p>
          <a:p>
            <a:pPr lvl="1">
              <a:lnSpc>
                <a:spcPct val="120000"/>
              </a:lnSpc>
            </a:pPr>
            <a:r>
              <a:rPr lang="en-US" altLang="en-US" sz="2400" dirty="0">
                <a:solidFill>
                  <a:srgbClr val="FFFFFF"/>
                </a:solidFill>
                <a:latin typeface="Arial" panose="020B0604020202020204" pitchFamily="34" charset="0"/>
                <a:cs typeface="Arial" panose="020B0604020202020204" pitchFamily="34" charset="0"/>
              </a:rPr>
              <a:t>Also ”cord cutting” </a:t>
            </a:r>
          </a:p>
          <a:p>
            <a:pPr lvl="2">
              <a:lnSpc>
                <a:spcPct val="120000"/>
              </a:lnSpc>
            </a:pPr>
            <a:r>
              <a:rPr lang="en-US" altLang="en-US" sz="2000" dirty="0">
                <a:solidFill>
                  <a:srgbClr val="FFFFFF"/>
                </a:solidFill>
                <a:latin typeface="Arial" panose="020B0604020202020204" pitchFamily="34" charset="0"/>
                <a:cs typeface="Arial" panose="020B0604020202020204" pitchFamily="34" charset="0"/>
              </a:rPr>
              <a:t>In 2008, 0.9 million US households watched television exclusively through the internet; by 2017, 22.2 million. </a:t>
            </a:r>
          </a:p>
          <a:p>
            <a:pPr lvl="2">
              <a:lnSpc>
                <a:spcPct val="120000"/>
              </a:lnSpc>
            </a:pPr>
            <a:r>
              <a:rPr lang="en-US" altLang="en-US" sz="2000" dirty="0">
                <a:solidFill>
                  <a:srgbClr val="FFFFFF"/>
                </a:solidFill>
                <a:latin typeface="Arial" panose="020B0604020202020204" pitchFamily="34" charset="0"/>
                <a:cs typeface="Arial" panose="020B0604020202020204" pitchFamily="34" charset="0"/>
              </a:rPr>
              <a:t>In 2023, 47.6 million US households are cord cutters; 54.4% of all Americans will no longer pay for a traditional cable TV service</a:t>
            </a:r>
          </a:p>
          <a:p>
            <a:pPr>
              <a:lnSpc>
                <a:spcPct val="120000"/>
              </a:lnSpc>
            </a:pPr>
            <a:r>
              <a:rPr lang="en-US" altLang="en-US" sz="2800" dirty="0">
                <a:solidFill>
                  <a:srgbClr val="FFFFFF"/>
                </a:solidFill>
                <a:latin typeface="Arial" panose="020B0604020202020204" pitchFamily="34" charset="0"/>
                <a:cs typeface="Arial" panose="020B0604020202020204" pitchFamily="34" charset="0"/>
              </a:rPr>
              <a:t>Great for tailoring, tracking, and buzz building</a:t>
            </a:r>
          </a:p>
          <a:p>
            <a:pPr lvl="1">
              <a:lnSpc>
                <a:spcPct val="120000"/>
              </a:lnSpc>
            </a:pPr>
            <a:r>
              <a:rPr lang="en-US" altLang="en-US" sz="2400" dirty="0">
                <a:solidFill>
                  <a:srgbClr val="FFFFFF"/>
                </a:solidFill>
                <a:latin typeface="Arial" panose="020B0604020202020204" pitchFamily="34" charset="0"/>
                <a:cs typeface="Arial" panose="020B0604020202020204" pitchFamily="34" charset="0"/>
              </a:rPr>
              <a:t>Demands technological and strategic competency</a:t>
            </a:r>
            <a:endParaRPr lang="en-US" altLang="en-US" sz="2000"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54F6F4B7-038A-1237-003A-FE49477D8F3B}"/>
              </a:ext>
            </a:extLst>
          </p:cNvPr>
          <p:cNvSpPr>
            <a:spLocks noGrp="1"/>
          </p:cNvSpPr>
          <p:nvPr>
            <p:ph type="title"/>
          </p:nvPr>
        </p:nvSpPr>
        <p:spPr>
          <a:xfrm>
            <a:off x="612775" y="431800"/>
            <a:ext cx="8153400" cy="863600"/>
          </a:xfrm>
        </p:spPr>
        <p:txBody>
          <a:bodyPr>
            <a:normAutofit/>
          </a:bodyPr>
          <a:lstStyle/>
          <a:p>
            <a:pPr algn="ctr" eaLnBrk="1" hangingPunct="1"/>
            <a:r>
              <a:rPr lang="en-US" altLang="en-US" sz="3600">
                <a:latin typeface="Arial Black" panose="020B0604020202020204" pitchFamily="34" charset="0"/>
                <a:ea typeface="ＭＳ Ｐゴシック" panose="020B0600070205080204" pitchFamily="34" charset="-128"/>
              </a:rPr>
              <a:t>Driven by Broadband Internet</a:t>
            </a:r>
            <a:endParaRPr lang="en-US" altLang="en-US" sz="3600" dirty="0">
              <a:latin typeface="Arial Black" panose="020B0604020202020204" pitchFamily="34" charset="0"/>
              <a:ea typeface="ＭＳ Ｐゴシック" panose="020B0600070205080204" pitchFamily="34" charset="-128"/>
            </a:endParaRPr>
          </a:p>
        </p:txBody>
      </p:sp>
      <p:pic>
        <p:nvPicPr>
          <p:cNvPr id="43010" name="Content Placeholder 3" descr="home broadband.png">
            <a:extLst>
              <a:ext uri="{FF2B5EF4-FFF2-40B4-BE49-F238E27FC236}">
                <a16:creationId xmlns:a16="http://schemas.microsoft.com/office/drawing/2014/main" id="{B22C4CF9-E06D-A366-9C32-21E48E3FCC7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3234" b="13234"/>
          <a:stretch>
            <a:fillRect/>
          </a:stretch>
        </p:blipFill>
        <p:spPr>
          <a:xfrm>
            <a:off x="793750" y="1752600"/>
            <a:ext cx="7556500" cy="4144963"/>
          </a:xfrm>
        </p:spPr>
      </p:pic>
      <p:sp>
        <p:nvSpPr>
          <p:cNvPr id="3" name="TextBox 2">
            <a:extLst>
              <a:ext uri="{FF2B5EF4-FFF2-40B4-BE49-F238E27FC236}">
                <a16:creationId xmlns:a16="http://schemas.microsoft.com/office/drawing/2014/main" id="{B57B5332-5198-BF7B-33F8-D80560B267DA}"/>
              </a:ext>
            </a:extLst>
          </p:cNvPr>
          <p:cNvSpPr txBox="1"/>
          <p:nvPr/>
        </p:nvSpPr>
        <p:spPr>
          <a:xfrm>
            <a:off x="2286000" y="3013502"/>
            <a:ext cx="4572000" cy="830997"/>
          </a:xfrm>
          <a:prstGeom prst="rect">
            <a:avLst/>
          </a:prstGeom>
          <a:noFill/>
        </p:spPr>
        <p:txBody>
          <a:bodyPr wrap="square">
            <a:spAutoFit/>
          </a:bodyPr>
          <a:lstStyle/>
          <a:p>
            <a:pPr algn="ctr" eaLnBrk="1" hangingPunct="1"/>
            <a:r>
              <a:rPr lang="en-US" altLang="en-US" sz="2400" dirty="0">
                <a:latin typeface="Arial Black" panose="020B0604020202020204" pitchFamily="34" charset="0"/>
                <a:ea typeface="ＭＳ Ｐゴシック" panose="020B0600070205080204" pitchFamily="34" charset="-128"/>
              </a:rPr>
              <a:t>Driven by Broadband Internet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3B4AA583-F9AD-8116-3CE2-455BFC9A49E1}"/>
              </a:ext>
            </a:extLst>
          </p:cNvPr>
          <p:cNvSpPr>
            <a:spLocks noGrp="1"/>
          </p:cNvSpPr>
          <p:nvPr>
            <p:ph type="title"/>
          </p:nvPr>
        </p:nvSpPr>
        <p:spPr/>
        <p:txBody>
          <a:bodyPr/>
          <a:lstStyle/>
          <a:p>
            <a:pPr algn="ctr"/>
            <a:r>
              <a:rPr lang="en-US" altLang="en-US" sz="3200" b="1" dirty="0">
                <a:latin typeface="Arial Black" panose="020B0604020202020204" pitchFamily="34" charset="0"/>
                <a:ea typeface="ＭＳ Ｐゴシック" panose="020B0600070205080204" pitchFamily="34" charset="-128"/>
              </a:rPr>
              <a:t>Now over 80% have broadband</a:t>
            </a:r>
          </a:p>
        </p:txBody>
      </p:sp>
      <p:pic>
        <p:nvPicPr>
          <p:cNvPr id="44034" name="Content Placeholder 4" descr="Chart, bar chart&#10;&#10;Description automatically generated">
            <a:extLst>
              <a:ext uri="{FF2B5EF4-FFF2-40B4-BE49-F238E27FC236}">
                <a16:creationId xmlns:a16="http://schemas.microsoft.com/office/drawing/2014/main" id="{67B99CE8-E88D-B219-E596-6A9C49B954F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66800" y="1905000"/>
            <a:ext cx="7331075" cy="4144963"/>
          </a:xfr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3B4AA583-F9AD-8116-3CE2-455BFC9A49E1}"/>
              </a:ext>
            </a:extLst>
          </p:cNvPr>
          <p:cNvSpPr>
            <a:spLocks noGrp="1"/>
          </p:cNvSpPr>
          <p:nvPr>
            <p:ph type="title"/>
          </p:nvPr>
        </p:nvSpPr>
        <p:spPr>
          <a:xfrm>
            <a:off x="457200" y="254000"/>
            <a:ext cx="8229600" cy="1041400"/>
          </a:xfrm>
        </p:spPr>
        <p:txBody>
          <a:bodyPr/>
          <a:lstStyle/>
          <a:p>
            <a:pPr algn="ctr"/>
            <a:r>
              <a:rPr lang="en-US" altLang="en-US" sz="3200" b="1" dirty="0">
                <a:latin typeface="Arial Black" panose="020B0604020202020204" pitchFamily="34" charset="0"/>
                <a:ea typeface="ＭＳ Ｐゴシック" panose="020B0600070205080204" pitchFamily="34" charset="-128"/>
              </a:rPr>
              <a:t>The Shift to Streaming Services</a:t>
            </a:r>
          </a:p>
        </p:txBody>
      </p:sp>
      <p:pic>
        <p:nvPicPr>
          <p:cNvPr id="7" name="Content Placeholder 6">
            <a:extLst>
              <a:ext uri="{FF2B5EF4-FFF2-40B4-BE49-F238E27FC236}">
                <a16:creationId xmlns:a16="http://schemas.microsoft.com/office/drawing/2014/main" id="{AC3E0EFA-CA2F-5BE2-5660-FD02784AC509}"/>
              </a:ext>
            </a:extLst>
          </p:cNvPr>
          <p:cNvPicPr>
            <a:picLocks noGrp="1" noChangeAspect="1"/>
          </p:cNvPicPr>
          <p:nvPr>
            <p:ph idx="1"/>
          </p:nvPr>
        </p:nvPicPr>
        <p:blipFill>
          <a:blip r:embed="rId2"/>
          <a:stretch>
            <a:fillRect/>
          </a:stretch>
        </p:blipFill>
        <p:spPr>
          <a:xfrm>
            <a:off x="814351" y="1424709"/>
            <a:ext cx="7515298" cy="5002371"/>
          </a:xfrm>
        </p:spPr>
      </p:pic>
      <p:pic>
        <p:nvPicPr>
          <p:cNvPr id="9" name="Picture 8" descr="A pie chart with different colored circles&#10;&#10;Description automatically generated">
            <a:extLst>
              <a:ext uri="{FF2B5EF4-FFF2-40B4-BE49-F238E27FC236}">
                <a16:creationId xmlns:a16="http://schemas.microsoft.com/office/drawing/2014/main" id="{B96E14D8-09D2-9907-6E84-0F12FBD90C16}"/>
              </a:ext>
            </a:extLst>
          </p:cNvPr>
          <p:cNvPicPr>
            <a:picLocks noChangeAspect="1"/>
          </p:cNvPicPr>
          <p:nvPr/>
        </p:nvPicPr>
        <p:blipFill>
          <a:blip r:embed="rId3"/>
          <a:stretch>
            <a:fillRect/>
          </a:stretch>
        </p:blipFill>
        <p:spPr>
          <a:xfrm>
            <a:off x="814351" y="1452418"/>
            <a:ext cx="7510891" cy="5002371"/>
          </a:xfrm>
          <a:prstGeom prst="rect">
            <a:avLst/>
          </a:prstGeom>
        </p:spPr>
      </p:pic>
    </p:spTree>
    <p:extLst>
      <p:ext uri="{BB962C8B-B14F-4D97-AF65-F5344CB8AC3E}">
        <p14:creationId xmlns:p14="http://schemas.microsoft.com/office/powerpoint/2010/main" val="181511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3BF8979A-86E9-1441-66E6-0F47DB3C6CE7}"/>
              </a:ext>
            </a:extLst>
          </p:cNvPr>
          <p:cNvSpPr>
            <a:spLocks noGrp="1"/>
          </p:cNvSpPr>
          <p:nvPr>
            <p:ph type="title"/>
          </p:nvPr>
        </p:nvSpPr>
        <p:spPr/>
        <p:txBody>
          <a:bodyPr/>
          <a:lstStyle/>
          <a:p>
            <a:pPr eaLnBrk="1" hangingPunct="1"/>
            <a:endParaRPr lang="en-US" altLang="en-US">
              <a:latin typeface="Arial Black" panose="020B0604020202020204" pitchFamily="34" charset="0"/>
              <a:ea typeface="ＭＳ Ｐゴシック" panose="020B0600070205080204" pitchFamily="34" charset="-128"/>
            </a:endParaRPr>
          </a:p>
        </p:txBody>
      </p:sp>
      <p:pic>
        <p:nvPicPr>
          <p:cNvPr id="45058" name="Picture 7" descr="image 5.tiff">
            <a:extLst>
              <a:ext uri="{FF2B5EF4-FFF2-40B4-BE49-F238E27FC236}">
                <a16:creationId xmlns:a16="http://schemas.microsoft.com/office/drawing/2014/main" id="{47B6E6F9-9446-06C7-5229-4724960ABAA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3E9D610F-7A31-00D2-6D30-0BE51DC83262}"/>
              </a:ext>
            </a:extLst>
          </p:cNvPr>
          <p:cNvSpPr>
            <a:spLocks noGrp="1"/>
          </p:cNvSpPr>
          <p:nvPr>
            <p:ph type="title"/>
          </p:nvPr>
        </p:nvSpPr>
        <p:spPr/>
        <p:txBody>
          <a:bodyPr>
            <a:normAutofit fontScale="90000"/>
          </a:bodyPr>
          <a:lstStyle/>
          <a:p>
            <a:r>
              <a:rPr lang="en-US" altLang="en-US" b="1">
                <a:latin typeface="Arial Black" panose="020B0604020202020204" pitchFamily="34" charset="0"/>
                <a:ea typeface="ＭＳ Ｐゴシック" panose="020B0600070205080204" pitchFamily="34" charset="-128"/>
              </a:rPr>
              <a:t>Screen time growing, even more during the pandemic</a:t>
            </a:r>
          </a:p>
        </p:txBody>
      </p:sp>
      <p:pic>
        <p:nvPicPr>
          <p:cNvPr id="46082" name="Picture 3" descr="Chart&#10;&#10;Description automatically generated with medium confidence">
            <a:extLst>
              <a:ext uri="{FF2B5EF4-FFF2-40B4-BE49-F238E27FC236}">
                <a16:creationId xmlns:a16="http://schemas.microsoft.com/office/drawing/2014/main" id="{8728A02F-12E7-84BB-9C7E-ABE2365358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828800"/>
            <a:ext cx="491331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5" descr="Chart, treemap chart&#10;&#10;Description automatically generated">
            <a:extLst>
              <a:ext uri="{FF2B5EF4-FFF2-40B4-BE49-F238E27FC236}">
                <a16:creationId xmlns:a16="http://schemas.microsoft.com/office/drawing/2014/main" id="{BF635017-9357-6A6E-27BE-65BFD66522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286000"/>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BC076AF4-E2CD-D048-969B-41919DCFE0C4}"/>
              </a:ext>
            </a:extLst>
          </p:cNvPr>
          <p:cNvSpPr>
            <a:spLocks noGrp="1" noChangeArrowheads="1"/>
          </p:cNvSpPr>
          <p:nvPr>
            <p:ph type="title"/>
          </p:nvPr>
        </p:nvSpPr>
        <p:spPr>
          <a:xfrm>
            <a:off x="685800" y="533400"/>
            <a:ext cx="7772400" cy="879475"/>
          </a:xfrm>
        </p:spPr>
        <p:txBody>
          <a:bodyPr/>
          <a:lstStyle/>
          <a:p>
            <a:pPr marL="54864" indent="0" algn="ctr" fontAlgn="auto">
              <a:spcAft>
                <a:spcPts val="0"/>
              </a:spcAft>
              <a:defRPr/>
            </a:pPr>
            <a:r>
              <a:rPr lang="en-US" dirty="0">
                <a:solidFill>
                  <a:schemeClr val="tx2">
                    <a:tint val="100000"/>
                    <a:shade val="90000"/>
                    <a:satMod val="250000"/>
                    <a:alpha val="100000"/>
                  </a:schemeClr>
                </a:solidFill>
                <a:latin typeface="Arial Black" charset="0"/>
                <a:ea typeface="ＭＳ Ｐゴシック" charset="0"/>
                <a:cs typeface="ＭＳ Ｐゴシック" charset="0"/>
              </a:rPr>
              <a:t>Exams</a:t>
            </a:r>
          </a:p>
        </p:txBody>
      </p:sp>
      <p:sp>
        <p:nvSpPr>
          <p:cNvPr id="7170" name="Rectangle 3">
            <a:extLst>
              <a:ext uri="{FF2B5EF4-FFF2-40B4-BE49-F238E27FC236}">
                <a16:creationId xmlns:a16="http://schemas.microsoft.com/office/drawing/2014/main" id="{E14DB7B1-E111-DC45-A655-ECA4D8022D39}"/>
              </a:ext>
            </a:extLst>
          </p:cNvPr>
          <p:cNvSpPr>
            <a:spLocks noGrp="1" noChangeArrowheads="1"/>
          </p:cNvSpPr>
          <p:nvPr>
            <p:ph idx="1"/>
          </p:nvPr>
        </p:nvSpPr>
        <p:spPr/>
        <p:txBody>
          <a:bodyPr/>
          <a:lstStyle/>
          <a:p>
            <a:r>
              <a:rPr lang="en-US" altLang="en-US" dirty="0">
                <a:latin typeface="Arial" panose="020B0604020202020204" pitchFamily="34" charset="0"/>
              </a:rPr>
              <a:t>Midterm and final</a:t>
            </a:r>
          </a:p>
          <a:p>
            <a:pPr lvl="1"/>
            <a:r>
              <a:rPr lang="en-US" altLang="en-US" dirty="0">
                <a:latin typeface="Arial" panose="020B0604020202020204" pitchFamily="34" charset="0"/>
              </a:rPr>
              <a:t>Take In-class Exams – Multiple Choice Questions</a:t>
            </a:r>
          </a:p>
          <a:p>
            <a:pPr lvl="1"/>
            <a:r>
              <a:rPr lang="en-US" altLang="en-US" dirty="0">
                <a:latin typeface="Arial" panose="020B0604020202020204" pitchFamily="34" charset="0"/>
              </a:rPr>
              <a:t>Each exam is worth 100 points</a:t>
            </a:r>
          </a:p>
          <a:p>
            <a:pPr lvl="1"/>
            <a:r>
              <a:rPr lang="en-US" altLang="en-US" dirty="0">
                <a:latin typeface="Arial" panose="020B0604020202020204" pitchFamily="34" charset="0"/>
              </a:rPr>
              <a:t>Not cumulative - Each covers half of class</a:t>
            </a:r>
          </a:p>
          <a:p>
            <a:pPr lvl="1"/>
            <a:r>
              <a:rPr lang="en-US" altLang="en-US" dirty="0">
                <a:latin typeface="Arial" panose="020B0604020202020204" pitchFamily="34" charset="0"/>
              </a:rPr>
              <a:t>Cover lectures and readings</a:t>
            </a:r>
          </a:p>
          <a:p>
            <a:pPr lvl="1"/>
            <a:endParaRPr lang="en-US" altLang="en-US" dirty="0">
              <a:latin typeface="Arial" panose="020B0604020202020204" pitchFamily="34" charset="0"/>
            </a:endParaRPr>
          </a:p>
          <a:p>
            <a:pPr lvl="1"/>
            <a:r>
              <a:rPr lang="en-US" altLang="en-US" dirty="0">
                <a:latin typeface="Arial" panose="020B0604020202020204" pitchFamily="34" charset="0"/>
              </a:rPr>
              <a:t>Important for learning beyond class project roles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Calendar&#10;&#10;Description automatically generated">
            <a:extLst>
              <a:ext uri="{FF2B5EF4-FFF2-40B4-BE49-F238E27FC236}">
                <a16:creationId xmlns:a16="http://schemas.microsoft.com/office/drawing/2014/main" id="{94BFCBC2-E5AA-081C-D7B4-7745F2E21F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450" y="0"/>
            <a:ext cx="8547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white x on a black background&#10;&#10;Description automatically generated">
            <a:extLst>
              <a:ext uri="{FF2B5EF4-FFF2-40B4-BE49-F238E27FC236}">
                <a16:creationId xmlns:a16="http://schemas.microsoft.com/office/drawing/2014/main" id="{62B77940-048A-B520-EC14-F4BF7EEC82D9}"/>
              </a:ext>
            </a:extLst>
          </p:cNvPr>
          <p:cNvPicPr>
            <a:picLocks noChangeAspect="1"/>
          </p:cNvPicPr>
          <p:nvPr/>
        </p:nvPicPr>
        <p:blipFill>
          <a:blip r:embed="rId3"/>
          <a:stretch>
            <a:fillRect/>
          </a:stretch>
        </p:blipFill>
        <p:spPr>
          <a:xfrm>
            <a:off x="1981200" y="304800"/>
            <a:ext cx="914400"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E2838061-CD3F-374E-8C43-8EB43E96390A}"/>
              </a:ext>
            </a:extLst>
          </p:cNvPr>
          <p:cNvSpPr>
            <a:spLocks noGrp="1" noChangeArrowheads="1"/>
          </p:cNvSpPr>
          <p:nvPr>
            <p:ph type="title"/>
          </p:nvPr>
        </p:nvSpPr>
        <p:spPr>
          <a:xfrm>
            <a:off x="685800" y="830263"/>
            <a:ext cx="7772400" cy="701675"/>
          </a:xfrm>
        </p:spPr>
        <p:txBody>
          <a:bodyPr/>
          <a:lstStyle/>
          <a:p>
            <a:pPr marL="54864" indent="0" algn="ctr" fontAlgn="auto">
              <a:spcAft>
                <a:spcPts val="0"/>
              </a:spcAft>
              <a:defRPr/>
            </a:pPr>
            <a:r>
              <a:rPr lang="en-US" sz="4000" dirty="0">
                <a:solidFill>
                  <a:schemeClr val="tx2">
                    <a:tint val="100000"/>
                    <a:shade val="90000"/>
                    <a:satMod val="250000"/>
                    <a:alpha val="100000"/>
                  </a:schemeClr>
                </a:solidFill>
                <a:latin typeface="Arial Black" charset="0"/>
                <a:ea typeface="ＭＳ Ｐゴシック" charset="0"/>
                <a:cs typeface="ＭＳ Ｐゴシック" charset="0"/>
              </a:rPr>
              <a:t>Economics</a:t>
            </a:r>
          </a:p>
        </p:txBody>
      </p:sp>
      <p:sp>
        <p:nvSpPr>
          <p:cNvPr id="61442" name="Rectangle 3">
            <a:extLst>
              <a:ext uri="{FF2B5EF4-FFF2-40B4-BE49-F238E27FC236}">
                <a16:creationId xmlns:a16="http://schemas.microsoft.com/office/drawing/2014/main" id="{2E51CA11-397F-A44A-AC71-4B7E52CDE8A5}"/>
              </a:ext>
            </a:extLst>
          </p:cNvPr>
          <p:cNvSpPr>
            <a:spLocks noGrp="1" noChangeArrowheads="1"/>
          </p:cNvSpPr>
          <p:nvPr>
            <p:ph idx="1"/>
          </p:nvPr>
        </p:nvSpPr>
        <p:spPr>
          <a:xfrm>
            <a:off x="685800" y="1981200"/>
            <a:ext cx="7924800" cy="4114800"/>
          </a:xfrm>
        </p:spPr>
        <p:txBody>
          <a:bodyPr>
            <a:normAutofit fontScale="92500" lnSpcReduction="20000"/>
          </a:bodyPr>
          <a:lstStyle/>
          <a:p>
            <a:pPr fontAlgn="auto">
              <a:lnSpc>
                <a:spcPct val="130000"/>
              </a:lnSpc>
              <a:spcBef>
                <a:spcPts val="0"/>
              </a:spcBef>
              <a:spcAft>
                <a:spcPts val="0"/>
              </a:spcAft>
              <a:buFont typeface="Wingdings 2"/>
              <a:buChar char=""/>
              <a:defRPr/>
            </a:pPr>
            <a:r>
              <a:rPr lang="en-US" b="1" dirty="0">
                <a:solidFill>
                  <a:srgbClr val="FFFFFF"/>
                </a:solidFill>
                <a:latin typeface="Arial" panose="020B0604020202020204" pitchFamily="34" charset="0"/>
                <a:ea typeface="ＭＳ Ｐゴシック" charset="0"/>
                <a:cs typeface="Arial" panose="020B0604020202020204" pitchFamily="34" charset="0"/>
              </a:rPr>
              <a:t>Third Driving Force of Choice</a:t>
            </a:r>
          </a:p>
          <a:p>
            <a:pPr marL="640080" lvl="1" fontAlgn="auto">
              <a:lnSpc>
                <a:spcPct val="130000"/>
              </a:lnSpc>
              <a:spcAft>
                <a:spcPts val="0"/>
              </a:spcAft>
              <a:defRPr/>
            </a:pPr>
            <a:r>
              <a:rPr lang="en-US" b="1" dirty="0">
                <a:solidFill>
                  <a:srgbClr val="FFFFFF"/>
                </a:solidFill>
                <a:latin typeface="Arial" panose="020B0604020202020204" pitchFamily="34" charset="0"/>
                <a:ea typeface="ＭＳ Ｐゴシック" charset="0"/>
                <a:cs typeface="Arial" panose="020B0604020202020204" pitchFamily="34" charset="0"/>
              </a:rPr>
              <a:t>Fueled by GNP Growth in 80s - 00s</a:t>
            </a:r>
          </a:p>
          <a:p>
            <a:pPr marL="822960" lvl="2" indent="-192024" fontAlgn="auto">
              <a:lnSpc>
                <a:spcPct val="130000"/>
              </a:lnSpc>
              <a:spcAft>
                <a:spcPts val="0"/>
              </a:spcAft>
              <a:buClr>
                <a:schemeClr val="accent3"/>
              </a:buClr>
              <a:buFont typeface="Wingdings 2"/>
              <a:buChar char=""/>
              <a:defRPr/>
            </a:pPr>
            <a:r>
              <a:rPr lang="en-US" b="1" dirty="0">
                <a:solidFill>
                  <a:srgbClr val="FFFFFF"/>
                </a:solidFill>
                <a:latin typeface="Arial" panose="020B0604020202020204" pitchFamily="34" charset="0"/>
                <a:ea typeface="ＭＳ Ｐゴシック" charset="0"/>
                <a:cs typeface="Arial" panose="020B0604020202020204" pitchFamily="34" charset="0"/>
              </a:rPr>
              <a:t>Lots on Investment Capital</a:t>
            </a:r>
          </a:p>
          <a:p>
            <a:pPr marL="822960" lvl="2" indent="-192024" fontAlgn="auto">
              <a:lnSpc>
                <a:spcPct val="130000"/>
              </a:lnSpc>
              <a:spcAft>
                <a:spcPts val="0"/>
              </a:spcAft>
              <a:buClr>
                <a:schemeClr val="accent3"/>
              </a:buClr>
              <a:buFont typeface="Wingdings 2"/>
              <a:buChar char=""/>
              <a:defRPr/>
            </a:pPr>
            <a:r>
              <a:rPr lang="en-US" b="1" dirty="0">
                <a:solidFill>
                  <a:srgbClr val="FFFFFF"/>
                </a:solidFill>
                <a:latin typeface="Arial" panose="020B0604020202020204" pitchFamily="34" charset="0"/>
                <a:ea typeface="ＭＳ Ｐゴシック" charset="0"/>
                <a:cs typeface="Arial" panose="020B0604020202020204" pitchFamily="34" charset="0"/>
              </a:rPr>
              <a:t>Rising Stock Market</a:t>
            </a:r>
          </a:p>
          <a:p>
            <a:pPr marL="822960" lvl="2" indent="-192024" fontAlgn="auto">
              <a:lnSpc>
                <a:spcPct val="130000"/>
              </a:lnSpc>
              <a:spcAft>
                <a:spcPts val="0"/>
              </a:spcAft>
              <a:buClr>
                <a:schemeClr val="accent3"/>
              </a:buClr>
              <a:buFont typeface="Wingdings 2"/>
              <a:buChar char=""/>
              <a:defRPr/>
            </a:pPr>
            <a:r>
              <a:rPr lang="en-US" b="1" dirty="0">
                <a:solidFill>
                  <a:srgbClr val="FFFFFF"/>
                </a:solidFill>
                <a:latin typeface="Arial" panose="020B0604020202020204" pitchFamily="34" charset="0"/>
                <a:ea typeface="ＭＳ Ｐゴシック" charset="0"/>
                <a:cs typeface="Arial" panose="020B0604020202020204" pitchFamily="34" charset="0"/>
              </a:rPr>
              <a:t>Consumers Willing to Spend</a:t>
            </a:r>
          </a:p>
          <a:p>
            <a:pPr marL="640080" lvl="1" fontAlgn="auto">
              <a:lnSpc>
                <a:spcPct val="130000"/>
              </a:lnSpc>
              <a:spcAft>
                <a:spcPts val="0"/>
              </a:spcAft>
              <a:defRPr/>
            </a:pPr>
            <a:r>
              <a:rPr lang="en-US" b="1" dirty="0">
                <a:solidFill>
                  <a:srgbClr val="FFFFFF"/>
                </a:solidFill>
                <a:latin typeface="Arial" panose="020B0604020202020204" pitchFamily="34" charset="0"/>
                <a:ea typeface="ＭＳ Ｐゴシック" charset="0"/>
                <a:cs typeface="Arial" panose="020B0604020202020204" pitchFamily="34" charset="0"/>
              </a:rPr>
              <a:t>Economic upturn drives innovation</a:t>
            </a:r>
          </a:p>
          <a:p>
            <a:pPr marL="640080" lvl="1" fontAlgn="auto">
              <a:lnSpc>
                <a:spcPct val="130000"/>
              </a:lnSpc>
              <a:spcAft>
                <a:spcPts val="0"/>
              </a:spcAft>
              <a:defRPr/>
            </a:pPr>
            <a:r>
              <a:rPr lang="en-US" b="1" dirty="0">
                <a:solidFill>
                  <a:srgbClr val="FFFFFF"/>
                </a:solidFill>
                <a:latin typeface="Arial" panose="020B0604020202020204" pitchFamily="34" charset="0"/>
                <a:ea typeface="ＭＳ Ｐゴシック" charset="0"/>
                <a:cs typeface="Arial" panose="020B0604020202020204" pitchFamily="34" charset="0"/>
              </a:rPr>
              <a:t>Economy downturns change picture</a:t>
            </a:r>
          </a:p>
          <a:p>
            <a:pPr marL="822960" lvl="2" indent="-192024" fontAlgn="auto">
              <a:lnSpc>
                <a:spcPct val="130000"/>
              </a:lnSpc>
              <a:spcAft>
                <a:spcPts val="0"/>
              </a:spcAft>
              <a:buClr>
                <a:schemeClr val="accent3"/>
              </a:buClr>
              <a:buFont typeface="Wingdings 2"/>
              <a:buChar char=""/>
              <a:defRPr/>
            </a:pPr>
            <a:r>
              <a:rPr lang="en-US" sz="2000" b="1" dirty="0">
                <a:solidFill>
                  <a:srgbClr val="FFFFFF"/>
                </a:solidFill>
                <a:latin typeface="Arial" panose="020B0604020202020204" pitchFamily="34" charset="0"/>
                <a:ea typeface="ＭＳ Ｐゴシック" charset="0"/>
                <a:cs typeface="Arial" panose="020B0604020202020204" pitchFamily="34" charset="0"/>
              </a:rPr>
              <a:t>Contraction in confidence and (some) spending</a:t>
            </a:r>
          </a:p>
          <a:p>
            <a:pPr marL="822960" lvl="2" indent="-192024" fontAlgn="auto">
              <a:lnSpc>
                <a:spcPct val="130000"/>
              </a:lnSpc>
              <a:spcAft>
                <a:spcPts val="0"/>
              </a:spcAft>
              <a:buClr>
                <a:schemeClr val="accent3"/>
              </a:buClr>
              <a:buFont typeface="Wingdings 2"/>
              <a:buChar char=""/>
              <a:defRPr/>
            </a:pPr>
            <a:r>
              <a:rPr lang="en-US" sz="2000" b="1" dirty="0">
                <a:solidFill>
                  <a:srgbClr val="FFFFFF"/>
                </a:solidFill>
                <a:latin typeface="Arial" panose="020B0604020202020204" pitchFamily="34" charset="0"/>
                <a:ea typeface="ＭＳ Ｐゴシック" charset="0"/>
                <a:cs typeface="Arial" panose="020B0604020202020204" pitchFamily="34" charset="0"/>
              </a:rPr>
              <a:t>COVID-19 Downturn and K-shaped Recovery</a:t>
            </a:r>
          </a:p>
          <a:p>
            <a:pPr marL="640080" lvl="1" fontAlgn="auto">
              <a:spcAft>
                <a:spcPts val="0"/>
              </a:spcAft>
              <a:defRPr/>
            </a:pPr>
            <a:endParaRPr lang="en-US" dirty="0">
              <a:solidFill>
                <a:schemeClr val="tx2"/>
              </a:solidFill>
              <a:latin typeface="Arial Black" charset="0"/>
              <a:ea typeface="ＭＳ Ｐゴシック"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6DEE9DAB-743C-B049-944B-47FE5D1DF65D}"/>
              </a:ext>
            </a:extLst>
          </p:cNvPr>
          <p:cNvSpPr>
            <a:spLocks noGrp="1"/>
          </p:cNvSpPr>
          <p:nvPr>
            <p:ph type="title"/>
          </p:nvPr>
        </p:nvSpPr>
        <p:spPr>
          <a:xfrm>
            <a:off x="612775" y="0"/>
            <a:ext cx="8153400" cy="1447800"/>
          </a:xfrm>
        </p:spPr>
        <p:txBody>
          <a:bodyPr>
            <a:normAutofit fontScale="90000"/>
          </a:bodyPr>
          <a:lstStyle/>
          <a:p>
            <a:pPr marL="54864" indent="0" fontAlgn="auto">
              <a:spcAft>
                <a:spcPts val="0"/>
              </a:spcAft>
              <a:defRPr/>
            </a:pPr>
            <a:r>
              <a:rPr lang="en-US" dirty="0">
                <a:solidFill>
                  <a:schemeClr val="tx2">
                    <a:tint val="100000"/>
                    <a:shade val="90000"/>
                    <a:satMod val="250000"/>
                    <a:alpha val="100000"/>
                  </a:schemeClr>
                </a:solidFill>
                <a:latin typeface="Arial Black" charset="0"/>
                <a:ea typeface="ＭＳ Ｐゴシック" charset="0"/>
                <a:cs typeface="ＭＳ Ｐゴシック" charset="0"/>
              </a:rPr>
              <a:t>Technologies Driving New Media Monopoly</a:t>
            </a:r>
          </a:p>
        </p:txBody>
      </p:sp>
      <p:pic>
        <p:nvPicPr>
          <p:cNvPr id="3" name="Content Placeholder 2" descr="Graphical user interface&#10;&#10;Description automatically generated">
            <a:extLst>
              <a:ext uri="{FF2B5EF4-FFF2-40B4-BE49-F238E27FC236}">
                <a16:creationId xmlns:a16="http://schemas.microsoft.com/office/drawing/2014/main" id="{66AB0AF5-6B87-BC41-9B9F-5A1A217D3C92}"/>
              </a:ext>
            </a:extLst>
          </p:cNvPr>
          <p:cNvPicPr>
            <a:picLocks noGrp="1" noChangeAspect="1"/>
          </p:cNvPicPr>
          <p:nvPr>
            <p:ph idx="1"/>
          </p:nvPr>
        </p:nvPicPr>
        <p:blipFill>
          <a:blip r:embed="rId2"/>
          <a:stretch>
            <a:fillRect/>
          </a:stretch>
        </p:blipFill>
        <p:spPr>
          <a:xfrm>
            <a:off x="228600" y="1752601"/>
            <a:ext cx="8763000" cy="3974874"/>
          </a:xfr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6B5C6388-6028-2149-9343-D9888E0BDDB2}"/>
              </a:ext>
            </a:extLst>
          </p:cNvPr>
          <p:cNvSpPr>
            <a:spLocks noGrp="1" noChangeArrowheads="1"/>
          </p:cNvSpPr>
          <p:nvPr>
            <p:ph type="title"/>
          </p:nvPr>
        </p:nvSpPr>
        <p:spPr>
          <a:xfrm>
            <a:off x="304800" y="228601"/>
            <a:ext cx="8610600" cy="1066800"/>
          </a:xfrm>
        </p:spPr>
        <p:txBody>
          <a:bodyPr>
            <a:normAutofit/>
          </a:bodyPr>
          <a:lstStyle/>
          <a:p>
            <a:pPr marL="54864" indent="0" algn="ctr" fontAlgn="auto">
              <a:spcAft>
                <a:spcPts val="0"/>
              </a:spcAft>
              <a:defRPr/>
            </a:pPr>
            <a:r>
              <a:rPr lang="en-US" sz="3600" dirty="0">
                <a:solidFill>
                  <a:schemeClr val="tx2">
                    <a:tint val="100000"/>
                    <a:shade val="90000"/>
                    <a:satMod val="250000"/>
                    <a:alpha val="100000"/>
                  </a:schemeClr>
                </a:solidFill>
                <a:latin typeface="Arial Black" charset="0"/>
                <a:ea typeface="ＭＳ Ｐゴシック" charset="0"/>
                <a:cs typeface="ＭＳ Ｐゴシック" charset="0"/>
              </a:rPr>
              <a:t>Media Mergers &amp; Consolidation</a:t>
            </a:r>
          </a:p>
        </p:txBody>
      </p:sp>
      <p:sp>
        <p:nvSpPr>
          <p:cNvPr id="51202" name="Rectangle 3">
            <a:extLst>
              <a:ext uri="{FF2B5EF4-FFF2-40B4-BE49-F238E27FC236}">
                <a16:creationId xmlns:a16="http://schemas.microsoft.com/office/drawing/2014/main" id="{B5B7C4C7-156A-2B4E-A3D7-7D1F1BAB28C0}"/>
              </a:ext>
            </a:extLst>
          </p:cNvPr>
          <p:cNvSpPr>
            <a:spLocks noGrp="1" noChangeArrowheads="1"/>
          </p:cNvSpPr>
          <p:nvPr>
            <p:ph idx="1"/>
          </p:nvPr>
        </p:nvSpPr>
        <p:spPr>
          <a:xfrm>
            <a:off x="304800" y="1600200"/>
            <a:ext cx="8458200" cy="4114800"/>
          </a:xfrm>
        </p:spPr>
        <p:txBody>
          <a:bodyPr/>
          <a:lstStyle/>
          <a:p>
            <a:pPr>
              <a:spcBef>
                <a:spcPts val="600"/>
              </a:spcBef>
            </a:pPr>
            <a:r>
              <a:rPr lang="en-US" altLang="en-US" sz="2800" dirty="0">
                <a:solidFill>
                  <a:srgbClr val="FFFFFF"/>
                </a:solidFill>
                <a:latin typeface="Arial" panose="020B0604020202020204" pitchFamily="34" charset="0"/>
                <a:cs typeface="Arial" panose="020B0604020202020204" pitchFamily="34" charset="0"/>
              </a:rPr>
              <a:t>More Vertically Integrated Companies</a:t>
            </a:r>
          </a:p>
          <a:p>
            <a:pPr lvl="1">
              <a:spcBef>
                <a:spcPts val="600"/>
              </a:spcBef>
            </a:pPr>
            <a:r>
              <a:rPr lang="en-US" altLang="en-US" sz="2400" dirty="0">
                <a:solidFill>
                  <a:srgbClr val="FFFFFF"/>
                </a:solidFill>
                <a:latin typeface="Arial" panose="020B0604020202020204" pitchFamily="34" charset="0"/>
                <a:cs typeface="Arial" panose="020B0604020202020204" pitchFamily="34" charset="0"/>
              </a:rPr>
              <a:t>Ex. Sony-Columbia-CBS, GE-NBC-Comcast </a:t>
            </a:r>
          </a:p>
          <a:p>
            <a:pPr lvl="2">
              <a:spcBef>
                <a:spcPts val="600"/>
              </a:spcBef>
            </a:pPr>
            <a:r>
              <a:rPr lang="en-US" altLang="en-US" sz="2000" dirty="0">
                <a:solidFill>
                  <a:srgbClr val="FFFFFF"/>
                </a:solidFill>
                <a:latin typeface="Arial" panose="020B0604020202020204" pitchFamily="34" charset="0"/>
                <a:cs typeface="Arial" panose="020B0604020202020204" pitchFamily="34" charset="0"/>
              </a:rPr>
              <a:t>Leading 20 Web sites and outlets owned by Disney, Fox, Gannett, Hearst, Microsoft, Cox, Dow Jones, Wash Post and NY Times.</a:t>
            </a:r>
          </a:p>
          <a:p>
            <a:pPr>
              <a:spcBef>
                <a:spcPts val="600"/>
              </a:spcBef>
            </a:pPr>
            <a:r>
              <a:rPr lang="en-US" altLang="en-US" sz="2800" dirty="0">
                <a:solidFill>
                  <a:srgbClr val="FFFFFF"/>
                </a:solidFill>
                <a:latin typeface="Arial" panose="020B0604020202020204" pitchFamily="34" charset="0"/>
                <a:cs typeface="Arial" panose="020B0604020202020204" pitchFamily="34" charset="0"/>
              </a:rPr>
              <a:t>More Cross Media Deals</a:t>
            </a:r>
          </a:p>
          <a:p>
            <a:pPr lvl="1">
              <a:spcBef>
                <a:spcPts val="600"/>
              </a:spcBef>
            </a:pPr>
            <a:r>
              <a:rPr lang="en-US" altLang="en-US" sz="2400" dirty="0">
                <a:solidFill>
                  <a:srgbClr val="FFFFFF"/>
                </a:solidFill>
                <a:latin typeface="Arial" panose="020B0604020202020204" pitchFamily="34" charset="0"/>
                <a:cs typeface="Arial" panose="020B0604020202020204" pitchFamily="34" charset="0"/>
              </a:rPr>
              <a:t>Publishing, Movies, Music, Net, Hardware</a:t>
            </a:r>
          </a:p>
          <a:p>
            <a:pPr lvl="2">
              <a:spcBef>
                <a:spcPts val="600"/>
              </a:spcBef>
            </a:pPr>
            <a:r>
              <a:rPr lang="en-US" altLang="en-US" sz="2000" dirty="0">
                <a:solidFill>
                  <a:srgbClr val="FFFFFF"/>
                </a:solidFill>
                <a:latin typeface="Arial" panose="020B0604020202020204" pitchFamily="34" charset="0"/>
                <a:cs typeface="Arial" panose="020B0604020202020204" pitchFamily="34" charset="0"/>
              </a:rPr>
              <a:t>Consumers bombarded with cross-promoted ads, product placements, soundtracks, video games, and special offers.</a:t>
            </a:r>
          </a:p>
          <a:p>
            <a:pPr lvl="1">
              <a:spcBef>
                <a:spcPts val="600"/>
              </a:spcBef>
            </a:pPr>
            <a:r>
              <a:rPr lang="en-US" altLang="en-US" sz="2000" dirty="0">
                <a:solidFill>
                  <a:srgbClr val="FFFFFF"/>
                </a:solidFill>
                <a:latin typeface="Arial" panose="020B0604020202020204" pitchFamily="34" charset="0"/>
                <a:cs typeface="Arial" panose="020B0604020202020204" pitchFamily="34" charset="0"/>
              </a:rPr>
              <a:t>More consolidation under streaming content providers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8DA79-E84B-0F24-5067-94ED1CEDAB87}"/>
              </a:ext>
            </a:extLst>
          </p:cNvPr>
          <p:cNvSpPr>
            <a:spLocks noGrp="1"/>
          </p:cNvSpPr>
          <p:nvPr>
            <p:ph type="title"/>
          </p:nvPr>
        </p:nvSpPr>
        <p:spPr>
          <a:xfrm>
            <a:off x="457200" y="254000"/>
            <a:ext cx="8229600" cy="812800"/>
          </a:xfrm>
        </p:spPr>
        <p:txBody>
          <a:bodyPr>
            <a:noAutofit/>
          </a:bodyPr>
          <a:lstStyle/>
          <a:p>
            <a:r>
              <a:rPr lang="en-US" sz="4000" dirty="0">
                <a:solidFill>
                  <a:schemeClr val="tx2">
                    <a:tint val="100000"/>
                    <a:shade val="90000"/>
                    <a:satMod val="250000"/>
                    <a:alpha val="100000"/>
                  </a:schemeClr>
                </a:solidFill>
                <a:latin typeface="Arial Black" charset="0"/>
                <a:ea typeface="ＭＳ Ｐゴシック" charset="0"/>
                <a:cs typeface="ＭＳ Ｐゴシック" charset="0"/>
              </a:rPr>
              <a:t>Cross-Promotion of </a:t>
            </a:r>
            <a:r>
              <a:rPr lang="en-US" sz="4000" dirty="0">
                <a:solidFill>
                  <a:srgbClr val="FF01F2"/>
                </a:solidFill>
                <a:latin typeface="Arial Black" charset="0"/>
                <a:ea typeface="ＭＳ Ｐゴシック" charset="0"/>
                <a:cs typeface="ＭＳ Ｐゴシック" charset="0"/>
              </a:rPr>
              <a:t>Barbie</a:t>
            </a:r>
            <a:endParaRPr lang="en-US" sz="4000" dirty="0">
              <a:solidFill>
                <a:srgbClr val="FF01F2"/>
              </a:solidFill>
              <a:latin typeface="Arial" panose="020B0604020202020204" pitchFamily="34" charset="0"/>
              <a:cs typeface="Arial" panose="020B0604020202020204" pitchFamily="34" charset="0"/>
            </a:endParaRPr>
          </a:p>
        </p:txBody>
      </p:sp>
      <p:pic>
        <p:nvPicPr>
          <p:cNvPr id="7" name="Picture 6" descr="A pink house with a pool&#10;&#10;Description automatically generated">
            <a:extLst>
              <a:ext uri="{FF2B5EF4-FFF2-40B4-BE49-F238E27FC236}">
                <a16:creationId xmlns:a16="http://schemas.microsoft.com/office/drawing/2014/main" id="{F0365DE6-233A-270E-CDE5-D48A879B491A}"/>
              </a:ext>
            </a:extLst>
          </p:cNvPr>
          <p:cNvPicPr>
            <a:picLocks noChangeAspect="1"/>
          </p:cNvPicPr>
          <p:nvPr/>
        </p:nvPicPr>
        <p:blipFill>
          <a:blip r:embed="rId2"/>
          <a:stretch>
            <a:fillRect/>
          </a:stretch>
        </p:blipFill>
        <p:spPr>
          <a:xfrm>
            <a:off x="638533" y="1473201"/>
            <a:ext cx="3621764" cy="2413000"/>
          </a:xfrm>
          <a:prstGeom prst="rect">
            <a:avLst/>
          </a:prstGeom>
        </p:spPr>
      </p:pic>
      <p:pic>
        <p:nvPicPr>
          <p:cNvPr id="11" name="Content Placeholder 10" descr="A pink bus with a person in a pink dress&#10;&#10;Description automatically generated">
            <a:extLst>
              <a:ext uri="{FF2B5EF4-FFF2-40B4-BE49-F238E27FC236}">
                <a16:creationId xmlns:a16="http://schemas.microsoft.com/office/drawing/2014/main" id="{ECD09230-D3E1-3282-FE2F-2EF894A1094C}"/>
              </a:ext>
            </a:extLst>
          </p:cNvPr>
          <p:cNvPicPr>
            <a:picLocks noGrp="1" noChangeAspect="1"/>
          </p:cNvPicPr>
          <p:nvPr>
            <p:ph idx="1"/>
          </p:nvPr>
        </p:nvPicPr>
        <p:blipFill>
          <a:blip r:embed="rId3"/>
          <a:stretch>
            <a:fillRect/>
          </a:stretch>
        </p:blipFill>
        <p:spPr>
          <a:xfrm>
            <a:off x="2286000" y="4025902"/>
            <a:ext cx="4287715" cy="2413000"/>
          </a:xfrm>
        </p:spPr>
      </p:pic>
      <p:pic>
        <p:nvPicPr>
          <p:cNvPr id="9" name="Content Placeholder 4" descr="A person and person in a car&#10;&#10;Description automatically generated">
            <a:extLst>
              <a:ext uri="{FF2B5EF4-FFF2-40B4-BE49-F238E27FC236}">
                <a16:creationId xmlns:a16="http://schemas.microsoft.com/office/drawing/2014/main" id="{69C91928-0B98-2482-E5F3-0580B0E43A96}"/>
              </a:ext>
            </a:extLst>
          </p:cNvPr>
          <p:cNvPicPr>
            <a:picLocks noChangeAspect="1"/>
          </p:cNvPicPr>
          <p:nvPr/>
        </p:nvPicPr>
        <p:blipFill>
          <a:blip r:embed="rId4"/>
          <a:stretch>
            <a:fillRect/>
          </a:stretch>
        </p:blipFill>
        <p:spPr bwMode="auto">
          <a:xfrm>
            <a:off x="4771595" y="1397000"/>
            <a:ext cx="3619500"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79937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52E45F50-DF40-8E44-8772-A5D46BE23677}"/>
              </a:ext>
            </a:extLst>
          </p:cNvPr>
          <p:cNvSpPr>
            <a:spLocks noGrp="1"/>
          </p:cNvSpPr>
          <p:nvPr>
            <p:ph type="title"/>
          </p:nvPr>
        </p:nvSpPr>
        <p:spPr>
          <a:xfrm>
            <a:off x="304800" y="533400"/>
            <a:ext cx="8153400" cy="768350"/>
          </a:xfrm>
        </p:spPr>
        <p:txBody>
          <a:bodyPr>
            <a:normAutofit fontScale="90000"/>
          </a:bodyPr>
          <a:lstStyle/>
          <a:p>
            <a:pPr marL="54864" indent="0" fontAlgn="auto">
              <a:spcAft>
                <a:spcPts val="0"/>
              </a:spcAft>
              <a:defRPr/>
            </a:pPr>
            <a:r>
              <a:rPr lang="en-US">
                <a:solidFill>
                  <a:schemeClr val="tx2">
                    <a:tint val="100000"/>
                    <a:shade val="90000"/>
                    <a:satMod val="250000"/>
                    <a:alpha val="100000"/>
                  </a:schemeClr>
                </a:solidFill>
                <a:latin typeface="Arial Black" charset="0"/>
                <a:ea typeface="ＭＳ Ｐゴシック" charset="0"/>
                <a:cs typeface="ＭＳ Ｐゴシック" charset="0"/>
              </a:rPr>
              <a:t>Economic Consequences</a:t>
            </a:r>
          </a:p>
        </p:txBody>
      </p:sp>
      <p:sp>
        <p:nvSpPr>
          <p:cNvPr id="54300" name="Rectangle 3">
            <a:extLst>
              <a:ext uri="{FF2B5EF4-FFF2-40B4-BE49-F238E27FC236}">
                <a16:creationId xmlns:a16="http://schemas.microsoft.com/office/drawing/2014/main" id="{EA671857-6DD8-074C-A75A-4EF8A00C8493}"/>
              </a:ext>
            </a:extLst>
          </p:cNvPr>
          <p:cNvSpPr txBox="1">
            <a:spLocks noChangeArrowheads="1"/>
          </p:cNvSpPr>
          <p:nvPr/>
        </p:nvSpPr>
        <p:spPr bwMode="auto">
          <a:xfrm>
            <a:off x="609600" y="1447800"/>
            <a:ext cx="8229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9088" indent="-31908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110000"/>
              </a:lnSpc>
              <a:spcBef>
                <a:spcPts val="700"/>
              </a:spcBef>
              <a:buClr>
                <a:schemeClr val="accent2"/>
              </a:buClr>
              <a:buSzPct val="60000"/>
              <a:buFont typeface="Wingdings" pitchFamily="2" charset="2"/>
              <a:buChar char=""/>
            </a:pPr>
            <a:r>
              <a:rPr lang="en-US" altLang="en-US" dirty="0">
                <a:solidFill>
                  <a:schemeClr val="tx2"/>
                </a:solidFill>
                <a:latin typeface="Arial" panose="020B0604020202020204" pitchFamily="34" charset="0"/>
                <a:cs typeface="Arial" panose="020B0604020202020204" pitchFamily="34" charset="0"/>
              </a:rPr>
              <a:t>Cost of traditional media is significantly higher today on a cost per 1000 homes reached vs. 50+ years ago, even adjusting for inflation, reflecting a media-centric world</a:t>
            </a:r>
          </a:p>
          <a:p>
            <a:pPr lvl="1" eaLnBrk="1" hangingPunct="1">
              <a:lnSpc>
                <a:spcPct val="110000"/>
              </a:lnSpc>
              <a:spcBef>
                <a:spcPts val="700"/>
              </a:spcBef>
              <a:buClr>
                <a:schemeClr val="accent2"/>
              </a:buClr>
              <a:buSzPct val="60000"/>
              <a:buFont typeface="Wingdings" pitchFamily="2" charset="2"/>
              <a:buChar char=""/>
            </a:pPr>
            <a:endParaRPr lang="en-US" altLang="en-US" sz="3200" dirty="0">
              <a:solidFill>
                <a:schemeClr val="tx2"/>
              </a:solidFill>
              <a:latin typeface="Arial" panose="020B0604020202020204" pitchFamily="34" charset="0"/>
              <a:cs typeface="Arial" panose="020B0604020202020204" pitchFamily="34" charset="0"/>
            </a:endParaRPr>
          </a:p>
          <a:p>
            <a:pPr lvl="1" eaLnBrk="1" hangingPunct="1">
              <a:lnSpc>
                <a:spcPct val="110000"/>
              </a:lnSpc>
              <a:spcBef>
                <a:spcPts val="700"/>
              </a:spcBef>
              <a:buClr>
                <a:schemeClr val="accent2"/>
              </a:buClr>
              <a:buSzPct val="60000"/>
              <a:buFont typeface="Wingdings" pitchFamily="2" charset="2"/>
              <a:buChar char=""/>
            </a:pPr>
            <a:r>
              <a:rPr lang="en-US" altLang="en-US" dirty="0">
                <a:solidFill>
                  <a:schemeClr val="tx2"/>
                </a:solidFill>
                <a:latin typeface="Arial" panose="020B0604020202020204" pitchFamily="34" charset="0"/>
                <a:cs typeface="Arial" panose="020B0604020202020204" pitchFamily="34" charset="0"/>
              </a:rPr>
              <a:t>1965 cost $1.98 to reach 1000 US Households</a:t>
            </a:r>
          </a:p>
          <a:p>
            <a:pPr lvl="1" eaLnBrk="1" hangingPunct="1">
              <a:lnSpc>
                <a:spcPct val="110000"/>
              </a:lnSpc>
              <a:spcBef>
                <a:spcPts val="700"/>
              </a:spcBef>
              <a:buClr>
                <a:schemeClr val="accent2"/>
              </a:buClr>
              <a:buSzPct val="60000"/>
              <a:buFont typeface="Wingdings" pitchFamily="2" charset="2"/>
              <a:buChar char=""/>
            </a:pPr>
            <a:r>
              <a:rPr lang="en-US" altLang="en-US" dirty="0">
                <a:solidFill>
                  <a:schemeClr val="tx2"/>
                </a:solidFill>
                <a:latin typeface="Arial" panose="020B0604020202020204" pitchFamily="34" charset="0"/>
                <a:cs typeface="Arial" panose="020B0604020202020204" pitchFamily="34" charset="0"/>
              </a:rPr>
              <a:t>2003 cost $13.42 to reach 1000 US Households</a:t>
            </a:r>
          </a:p>
          <a:p>
            <a:pPr lvl="1" eaLnBrk="1" hangingPunct="1">
              <a:lnSpc>
                <a:spcPct val="110000"/>
              </a:lnSpc>
              <a:spcBef>
                <a:spcPts val="700"/>
              </a:spcBef>
              <a:buClr>
                <a:schemeClr val="accent2"/>
              </a:buClr>
              <a:buSzPct val="60000"/>
              <a:buFont typeface="Wingdings" pitchFamily="2" charset="2"/>
              <a:buChar char=""/>
            </a:pPr>
            <a:r>
              <a:rPr lang="en-US" altLang="en-US" dirty="0">
                <a:solidFill>
                  <a:schemeClr val="tx2"/>
                </a:solidFill>
                <a:latin typeface="Arial" panose="020B0604020202020204" pitchFamily="34" charset="0"/>
                <a:cs typeface="Arial" panose="020B0604020202020204" pitchFamily="34" charset="0"/>
              </a:rPr>
              <a:t>2013 cost $25.06 to reach 1000 US Households</a:t>
            </a:r>
          </a:p>
          <a:p>
            <a:pPr lvl="1" eaLnBrk="1" hangingPunct="1">
              <a:lnSpc>
                <a:spcPct val="110000"/>
              </a:lnSpc>
              <a:spcBef>
                <a:spcPts val="700"/>
              </a:spcBef>
              <a:buClr>
                <a:schemeClr val="accent2"/>
              </a:buClr>
              <a:buSzPct val="60000"/>
              <a:buFont typeface="Wingdings" pitchFamily="2" charset="2"/>
              <a:buChar char=""/>
            </a:pPr>
            <a:r>
              <a:rPr lang="en-US" altLang="en-US" dirty="0">
                <a:solidFill>
                  <a:schemeClr val="tx2"/>
                </a:solidFill>
                <a:latin typeface="Arial" panose="020B0604020202020204" pitchFamily="34" charset="0"/>
                <a:cs typeface="Arial" panose="020B0604020202020204" pitchFamily="34" charset="0"/>
              </a:rPr>
              <a:t>2023 cost $45.03 to reach 1000 US Households</a:t>
            </a:r>
          </a:p>
          <a:p>
            <a:pPr eaLnBrk="1" hangingPunct="1">
              <a:lnSpc>
                <a:spcPct val="110000"/>
              </a:lnSpc>
              <a:spcBef>
                <a:spcPts val="700"/>
              </a:spcBef>
              <a:buClr>
                <a:schemeClr val="accent2"/>
              </a:buClr>
              <a:buSzPct val="60000"/>
              <a:buFont typeface="Wingdings" pitchFamily="2" charset="2"/>
              <a:buChar char=""/>
            </a:pPr>
            <a:endParaRPr lang="en-US" altLang="en-US" sz="1900" dirty="0">
              <a:solidFill>
                <a:schemeClr val="tx2"/>
              </a:solidFill>
              <a:latin typeface="Tw Cen MT" panose="020B0602020104020603" pitchFamily="34" charset="77"/>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644A257E-1810-4941-8C28-9E82D83297FD}"/>
              </a:ext>
            </a:extLst>
          </p:cNvPr>
          <p:cNvSpPr>
            <a:spLocks noGrp="1" noChangeArrowheads="1"/>
          </p:cNvSpPr>
          <p:nvPr>
            <p:ph type="title"/>
          </p:nvPr>
        </p:nvSpPr>
        <p:spPr>
          <a:xfrm>
            <a:off x="685800" y="830263"/>
            <a:ext cx="7772400" cy="701675"/>
          </a:xfrm>
        </p:spPr>
        <p:txBody>
          <a:bodyPr/>
          <a:lstStyle/>
          <a:p>
            <a:pPr marL="54864" indent="0" fontAlgn="auto">
              <a:spcAft>
                <a:spcPts val="0"/>
              </a:spcAft>
              <a:defRPr/>
            </a:pPr>
            <a:r>
              <a:rPr lang="en-US" sz="4000">
                <a:solidFill>
                  <a:schemeClr val="tx2">
                    <a:tint val="100000"/>
                    <a:shade val="90000"/>
                    <a:satMod val="250000"/>
                    <a:alpha val="100000"/>
                  </a:schemeClr>
                </a:solidFill>
                <a:latin typeface="Arial Black" charset="0"/>
                <a:ea typeface="ＭＳ Ｐゴシック" charset="0"/>
                <a:cs typeface="ＭＳ Ｐゴシック" charset="0"/>
              </a:rPr>
              <a:t>And so…</a:t>
            </a:r>
          </a:p>
        </p:txBody>
      </p:sp>
      <p:sp>
        <p:nvSpPr>
          <p:cNvPr id="55298" name="Rectangle 3">
            <a:extLst>
              <a:ext uri="{FF2B5EF4-FFF2-40B4-BE49-F238E27FC236}">
                <a16:creationId xmlns:a16="http://schemas.microsoft.com/office/drawing/2014/main" id="{F8B92530-E2FD-EB49-9031-5990D5BEF6BE}"/>
              </a:ext>
            </a:extLst>
          </p:cNvPr>
          <p:cNvSpPr>
            <a:spLocks noGrp="1" noChangeArrowheads="1"/>
          </p:cNvSpPr>
          <p:nvPr>
            <p:ph idx="1"/>
          </p:nvPr>
        </p:nvSpPr>
        <p:spPr>
          <a:xfrm>
            <a:off x="304800" y="1981200"/>
            <a:ext cx="8153400" cy="4114800"/>
          </a:xfrm>
        </p:spPr>
        <p:txBody>
          <a:bodyPr/>
          <a:lstStyle/>
          <a:p>
            <a:r>
              <a:rPr lang="en-US" altLang="en-US">
                <a:solidFill>
                  <a:srgbClr val="FFFFFF"/>
                </a:solidFill>
                <a:latin typeface="Arial" panose="020B0604020202020204" pitchFamily="34" charset="0"/>
                <a:cs typeface="Arial" panose="020B0604020202020204" pitchFamily="34" charset="0"/>
              </a:rPr>
              <a:t>Era of Choice Creates Challenges for Traditional Mass Marketers </a:t>
            </a:r>
          </a:p>
          <a:p>
            <a:pPr lvl="1"/>
            <a:r>
              <a:rPr lang="en-US" altLang="en-US">
                <a:solidFill>
                  <a:srgbClr val="FFFFFF"/>
                </a:solidFill>
                <a:latin typeface="Arial" panose="020B0604020202020204" pitchFamily="34" charset="0"/>
                <a:cs typeface="Arial" panose="020B0604020202020204" pitchFamily="34" charset="0"/>
              </a:rPr>
              <a:t> Diminished Effectiveness</a:t>
            </a:r>
          </a:p>
          <a:p>
            <a:pPr lvl="2"/>
            <a:r>
              <a:rPr lang="en-US" altLang="en-US">
                <a:solidFill>
                  <a:srgbClr val="FFFFFF"/>
                </a:solidFill>
                <a:latin typeface="Arial" panose="020B0604020202020204" pitchFamily="34" charset="0"/>
                <a:cs typeface="Arial" panose="020B0604020202020204" pitchFamily="34" charset="0"/>
              </a:rPr>
              <a:t>Hard to Find Consumers</a:t>
            </a:r>
          </a:p>
          <a:p>
            <a:pPr lvl="2"/>
            <a:r>
              <a:rPr lang="en-US" altLang="en-US">
                <a:solidFill>
                  <a:srgbClr val="FFFFFF"/>
                </a:solidFill>
                <a:latin typeface="Arial" panose="020B0604020202020204" pitchFamily="34" charset="0"/>
                <a:cs typeface="Arial" panose="020B0604020202020204" pitchFamily="34" charset="0"/>
              </a:rPr>
              <a:t>Hard to Get Noticed</a:t>
            </a:r>
          </a:p>
          <a:p>
            <a:pPr lvl="2"/>
            <a:r>
              <a:rPr lang="en-US" altLang="en-US">
                <a:solidFill>
                  <a:srgbClr val="FFFFFF"/>
                </a:solidFill>
                <a:latin typeface="Arial" panose="020B0604020202020204" pitchFamily="34" charset="0"/>
                <a:cs typeface="Arial" panose="020B0604020202020204" pitchFamily="34" charset="0"/>
              </a:rPr>
              <a:t>Hard to Hold Attention</a:t>
            </a:r>
          </a:p>
          <a:p>
            <a:pPr lvl="2"/>
            <a:r>
              <a:rPr lang="en-US" altLang="en-US">
                <a:solidFill>
                  <a:srgbClr val="FFFFFF"/>
                </a:solidFill>
                <a:latin typeface="Arial" panose="020B0604020202020204" pitchFamily="34" charset="0"/>
                <a:cs typeface="Arial" panose="020B0604020202020204" pitchFamily="34" charset="0"/>
              </a:rPr>
              <a:t>Hard to Encourage Consumer Response</a:t>
            </a:r>
          </a:p>
          <a:p>
            <a:pPr lvl="2"/>
            <a:endParaRPr lang="en-US" altLang="en-US">
              <a:solidFill>
                <a:srgbClr val="FFFFFF"/>
              </a:solidFill>
              <a:latin typeface="Arial" panose="020B0604020202020204" pitchFamily="34" charset="0"/>
              <a:cs typeface="Arial" panose="020B0604020202020204" pitchFamily="34" charset="0"/>
            </a:endParaRPr>
          </a:p>
          <a:p>
            <a:r>
              <a:rPr lang="en-US" altLang="en-US">
                <a:solidFill>
                  <a:srgbClr val="FFFFFF"/>
                </a:solidFill>
                <a:latin typeface="Arial" panose="020B0604020202020204" pitchFamily="34" charset="0"/>
                <a:cs typeface="Arial" panose="020B0604020202020204" pitchFamily="34" charset="0"/>
              </a:rPr>
              <a:t>Era of Disruption Adds to Challenges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a:extLst>
              <a:ext uri="{FF2B5EF4-FFF2-40B4-BE49-F238E27FC236}">
                <a16:creationId xmlns:a16="http://schemas.microsoft.com/office/drawing/2014/main" id="{B620FEFA-FCA2-5941-8DCE-52E2439B38D5}"/>
              </a:ext>
            </a:extLst>
          </p:cNvPr>
          <p:cNvSpPr>
            <a:spLocks noGrp="1" noChangeArrowheads="1"/>
          </p:cNvSpPr>
          <p:nvPr>
            <p:ph type="title"/>
          </p:nvPr>
        </p:nvSpPr>
        <p:spPr>
          <a:xfrm>
            <a:off x="838200" y="533400"/>
            <a:ext cx="7772400" cy="922337"/>
          </a:xfrm>
        </p:spPr>
        <p:txBody>
          <a:bodyPr/>
          <a:lstStyle/>
          <a:p>
            <a:pPr marL="54864" indent="0" fontAlgn="auto">
              <a:spcAft>
                <a:spcPts val="0"/>
              </a:spcAft>
              <a:defRPr/>
            </a:pPr>
            <a:r>
              <a:rPr lang="en-US" sz="3600">
                <a:solidFill>
                  <a:schemeClr val="tx2">
                    <a:tint val="100000"/>
                    <a:shade val="90000"/>
                    <a:satMod val="250000"/>
                    <a:alpha val="100000"/>
                  </a:schemeClr>
                </a:solidFill>
                <a:latin typeface="Arial Black" charset="0"/>
                <a:ea typeface="ＭＳ Ｐゴシック" charset="0"/>
                <a:cs typeface="ＭＳ Ｐゴシック" charset="0"/>
              </a:rPr>
              <a:t>…and Retention Has Dropped</a:t>
            </a:r>
          </a:p>
        </p:txBody>
      </p:sp>
      <p:sp>
        <p:nvSpPr>
          <p:cNvPr id="56322" name="Rectangle 3">
            <a:extLst>
              <a:ext uri="{FF2B5EF4-FFF2-40B4-BE49-F238E27FC236}">
                <a16:creationId xmlns:a16="http://schemas.microsoft.com/office/drawing/2014/main" id="{DDCDB0A9-F5F7-5240-BF4D-A622592AA6CE}"/>
              </a:ext>
            </a:extLst>
          </p:cNvPr>
          <p:cNvSpPr>
            <a:spLocks noGrp="1" noChangeArrowheads="1"/>
          </p:cNvSpPr>
          <p:nvPr>
            <p:ph idx="1"/>
          </p:nvPr>
        </p:nvSpPr>
        <p:spPr/>
        <p:txBody>
          <a:bodyPr/>
          <a:lstStyle/>
          <a:p>
            <a:pPr>
              <a:buFontTx/>
              <a:buNone/>
            </a:pPr>
            <a:endParaRPr lang="en-US" altLang="en-US" sz="2400">
              <a:solidFill>
                <a:schemeClr val="tx2"/>
              </a:solidFill>
              <a:latin typeface="Arial" panose="020B0604020202020204" pitchFamily="34" charset="0"/>
              <a:cs typeface="Arial" panose="020B0604020202020204" pitchFamily="34" charset="0"/>
            </a:endParaRPr>
          </a:p>
          <a:p>
            <a:r>
              <a:rPr lang="en-US" altLang="en-US" sz="2400">
                <a:solidFill>
                  <a:srgbClr val="FFFFFF"/>
                </a:solidFill>
                <a:latin typeface="Arial" panose="020B0604020202020204" pitchFamily="34" charset="0"/>
                <a:cs typeface="Arial" panose="020B0604020202020204" pitchFamily="34" charset="0"/>
              </a:rPr>
              <a:t>Percent who can name TV commercial seen in the last four weeks</a:t>
            </a:r>
          </a:p>
          <a:p>
            <a:endParaRPr lang="en-US" altLang="en-US" sz="2400">
              <a:solidFill>
                <a:srgbClr val="FFFFFF"/>
              </a:solidFill>
              <a:latin typeface="Arial" panose="020B0604020202020204" pitchFamily="34" charset="0"/>
              <a:cs typeface="Arial" panose="020B0604020202020204" pitchFamily="34" charset="0"/>
            </a:endParaRPr>
          </a:p>
          <a:p>
            <a:pPr lvl="3"/>
            <a:r>
              <a:rPr lang="en-US" altLang="en-US">
                <a:solidFill>
                  <a:srgbClr val="FFFFFF"/>
                </a:solidFill>
                <a:latin typeface="Arial" panose="020B0604020202020204" pitchFamily="34" charset="0"/>
                <a:cs typeface="Arial" panose="020B0604020202020204" pitchFamily="34" charset="0"/>
              </a:rPr>
              <a:t>1985 - 64%</a:t>
            </a:r>
          </a:p>
          <a:p>
            <a:pPr lvl="3"/>
            <a:r>
              <a:rPr lang="en-US" altLang="en-US">
                <a:solidFill>
                  <a:srgbClr val="FFFFFF"/>
                </a:solidFill>
                <a:latin typeface="Arial" panose="020B0604020202020204" pitchFamily="34" charset="0"/>
                <a:cs typeface="Arial" panose="020B0604020202020204" pitchFamily="34" charset="0"/>
              </a:rPr>
              <a:t>1990 - 48%</a:t>
            </a:r>
          </a:p>
          <a:p>
            <a:pPr lvl="3"/>
            <a:r>
              <a:rPr lang="en-US" altLang="en-US">
                <a:solidFill>
                  <a:srgbClr val="FFFFFF"/>
                </a:solidFill>
                <a:latin typeface="Arial" panose="020B0604020202020204" pitchFamily="34" charset="0"/>
                <a:cs typeface="Arial" panose="020B0604020202020204" pitchFamily="34" charset="0"/>
              </a:rPr>
              <a:t>1995 - 42%</a:t>
            </a:r>
          </a:p>
          <a:p>
            <a:pPr lvl="3"/>
            <a:r>
              <a:rPr lang="en-US" altLang="en-US">
                <a:solidFill>
                  <a:srgbClr val="FFFFFF"/>
                </a:solidFill>
                <a:latin typeface="Arial" panose="020B0604020202020204" pitchFamily="34" charset="0"/>
                <a:cs typeface="Arial" panose="020B0604020202020204" pitchFamily="34" charset="0"/>
              </a:rPr>
              <a:t>2000 – 40%</a:t>
            </a:r>
          </a:p>
          <a:p>
            <a:pPr lvl="3"/>
            <a:r>
              <a:rPr lang="en-US" altLang="en-US">
                <a:solidFill>
                  <a:srgbClr val="FFFFFF"/>
                </a:solidFill>
                <a:latin typeface="Arial" panose="020B0604020202020204" pitchFamily="34" charset="0"/>
                <a:cs typeface="Arial" panose="020B0604020202020204" pitchFamily="34" charset="0"/>
              </a:rPr>
              <a:t>2005 -  36%</a:t>
            </a:r>
          </a:p>
          <a:p>
            <a:pPr lvl="3"/>
            <a:r>
              <a:rPr lang="en-US" altLang="en-US">
                <a:solidFill>
                  <a:srgbClr val="FFFFFF"/>
                </a:solidFill>
                <a:latin typeface="Arial" panose="020B0604020202020204" pitchFamily="34" charset="0"/>
                <a:cs typeface="Arial" panose="020B0604020202020204" pitchFamily="34" charset="0"/>
              </a:rPr>
              <a:t>2010 -  32%</a:t>
            </a:r>
          </a:p>
          <a:p>
            <a:pPr lvl="3"/>
            <a:endParaRPr lang="en-US" altLang="en-US" sz="1600">
              <a:solidFill>
                <a:schemeClr val="tx2"/>
              </a:solidFill>
              <a:latin typeface="Arial Black" panose="020B0604020202020204"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a:extLst>
              <a:ext uri="{FF2B5EF4-FFF2-40B4-BE49-F238E27FC236}">
                <a16:creationId xmlns:a16="http://schemas.microsoft.com/office/drawing/2014/main" id="{82D0DD7B-DCF2-7D41-A99D-5F5B97C03A1A}"/>
              </a:ext>
            </a:extLst>
          </p:cNvPr>
          <p:cNvSpPr>
            <a:spLocks noGrp="1" noChangeArrowheads="1"/>
          </p:cNvSpPr>
          <p:nvPr>
            <p:ph type="title"/>
          </p:nvPr>
        </p:nvSpPr>
        <p:spPr>
          <a:xfrm>
            <a:off x="685800" y="836613"/>
            <a:ext cx="7772400" cy="685800"/>
          </a:xfrm>
        </p:spPr>
        <p:txBody>
          <a:bodyPr/>
          <a:lstStyle/>
          <a:p>
            <a:pPr marL="54864" indent="0" fontAlgn="auto">
              <a:spcAft>
                <a:spcPts val="0"/>
              </a:spcAft>
              <a:defRPr/>
            </a:pPr>
            <a:r>
              <a:rPr lang="en-US" sz="3900">
                <a:solidFill>
                  <a:schemeClr val="tx2">
                    <a:tint val="100000"/>
                    <a:shade val="90000"/>
                    <a:satMod val="250000"/>
                    <a:alpha val="100000"/>
                  </a:schemeClr>
                </a:solidFill>
                <a:latin typeface="Arial Black" charset="0"/>
                <a:ea typeface="ＭＳ Ｐゴシック" charset="0"/>
                <a:cs typeface="ＭＳ Ｐゴシック" charset="0"/>
              </a:rPr>
              <a:t>Ads Surround Consumers</a:t>
            </a:r>
            <a:endParaRPr lang="en-US" sz="4000">
              <a:solidFill>
                <a:schemeClr val="tx2">
                  <a:tint val="100000"/>
                  <a:shade val="90000"/>
                  <a:satMod val="250000"/>
                  <a:alpha val="100000"/>
                </a:schemeClr>
              </a:solidFill>
              <a:latin typeface="Arial Black" charset="0"/>
              <a:ea typeface="ＭＳ Ｐゴシック" charset="0"/>
              <a:cs typeface="ＭＳ Ｐゴシック" charset="0"/>
            </a:endParaRPr>
          </a:p>
        </p:txBody>
      </p:sp>
      <p:sp>
        <p:nvSpPr>
          <p:cNvPr id="57346" name="Rectangle 3">
            <a:extLst>
              <a:ext uri="{FF2B5EF4-FFF2-40B4-BE49-F238E27FC236}">
                <a16:creationId xmlns:a16="http://schemas.microsoft.com/office/drawing/2014/main" id="{BC7EF4B6-1718-8A4B-B03D-EE6294116CBC}"/>
              </a:ext>
            </a:extLst>
          </p:cNvPr>
          <p:cNvSpPr>
            <a:spLocks noGrp="1" noChangeArrowheads="1"/>
          </p:cNvSpPr>
          <p:nvPr>
            <p:ph sz="half" idx="1"/>
          </p:nvPr>
        </p:nvSpPr>
        <p:spPr>
          <a:xfrm>
            <a:off x="457200" y="1646238"/>
            <a:ext cx="4038600" cy="3916362"/>
          </a:xfrm>
        </p:spPr>
        <p:txBody>
          <a:bodyPr/>
          <a:lstStyle/>
          <a:p>
            <a:pPr>
              <a:lnSpc>
                <a:spcPct val="140000"/>
              </a:lnSpc>
            </a:pPr>
            <a:r>
              <a:rPr lang="en-US" altLang="en-US" sz="2400">
                <a:solidFill>
                  <a:srgbClr val="FFFFFF"/>
                </a:solidFill>
                <a:latin typeface="Arial" panose="020B0604020202020204" pitchFamily="34" charset="0"/>
                <a:cs typeface="Arial" panose="020B0604020202020204" pitchFamily="34" charset="0"/>
              </a:rPr>
              <a:t>Doctor</a:t>
            </a:r>
            <a:r>
              <a:rPr lang="ja-JP" altLang="en-US" sz="2400">
                <a:solidFill>
                  <a:srgbClr val="FFFFFF"/>
                </a:solidFill>
                <a:latin typeface="Arial" panose="020B0604020202020204" pitchFamily="34" charset="0"/>
                <a:cs typeface="Arial" panose="020B0604020202020204" pitchFamily="34" charset="0"/>
              </a:rPr>
              <a:t>’</a:t>
            </a:r>
            <a:r>
              <a:rPr lang="en-US" altLang="ja-JP" sz="2400">
                <a:solidFill>
                  <a:srgbClr val="FFFFFF"/>
                </a:solidFill>
                <a:latin typeface="Arial" panose="020B0604020202020204" pitchFamily="34" charset="0"/>
                <a:cs typeface="Arial" panose="020B0604020202020204" pitchFamily="34" charset="0"/>
              </a:rPr>
              <a:t>s Offices</a:t>
            </a:r>
          </a:p>
          <a:p>
            <a:pPr>
              <a:lnSpc>
                <a:spcPct val="140000"/>
              </a:lnSpc>
            </a:pPr>
            <a:r>
              <a:rPr lang="en-US" altLang="en-US" sz="2400">
                <a:solidFill>
                  <a:srgbClr val="FFFFFF"/>
                </a:solidFill>
                <a:latin typeface="Arial" panose="020B0604020202020204" pitchFamily="34" charset="0"/>
                <a:cs typeface="Arial" panose="020B0604020202020204" pitchFamily="34" charset="0"/>
              </a:rPr>
              <a:t>Airport Lounges</a:t>
            </a:r>
          </a:p>
          <a:p>
            <a:pPr>
              <a:lnSpc>
                <a:spcPct val="140000"/>
              </a:lnSpc>
            </a:pPr>
            <a:r>
              <a:rPr lang="en-US" altLang="en-US" sz="2400">
                <a:solidFill>
                  <a:srgbClr val="FFFFFF"/>
                </a:solidFill>
                <a:latin typeface="Arial" panose="020B0604020202020204" pitchFamily="34" charset="0"/>
                <a:cs typeface="Arial" panose="020B0604020202020204" pitchFamily="34" charset="0"/>
              </a:rPr>
              <a:t>Mobile Media</a:t>
            </a:r>
          </a:p>
          <a:p>
            <a:pPr>
              <a:lnSpc>
                <a:spcPct val="140000"/>
              </a:lnSpc>
            </a:pPr>
            <a:r>
              <a:rPr lang="en-US" altLang="en-US" sz="2400">
                <a:solidFill>
                  <a:srgbClr val="FFFFFF"/>
                </a:solidFill>
                <a:latin typeface="Arial" panose="020B0604020202020204" pitchFamily="34" charset="0"/>
                <a:cs typeface="Arial" panose="020B0604020202020204" pitchFamily="34" charset="0"/>
              </a:rPr>
              <a:t>Checkout Receipts</a:t>
            </a:r>
          </a:p>
          <a:p>
            <a:pPr>
              <a:lnSpc>
                <a:spcPct val="140000"/>
              </a:lnSpc>
            </a:pPr>
            <a:r>
              <a:rPr lang="en-US" altLang="en-US" sz="2400">
                <a:solidFill>
                  <a:srgbClr val="FFFFFF"/>
                </a:solidFill>
                <a:latin typeface="Arial" panose="020B0604020202020204" pitchFamily="34" charset="0"/>
                <a:cs typeface="Arial" panose="020B0604020202020204" pitchFamily="34" charset="0"/>
              </a:rPr>
              <a:t>Gas Stations</a:t>
            </a:r>
          </a:p>
          <a:p>
            <a:pPr>
              <a:lnSpc>
                <a:spcPct val="140000"/>
              </a:lnSpc>
            </a:pPr>
            <a:r>
              <a:rPr lang="en-US" altLang="en-US" sz="2400">
                <a:solidFill>
                  <a:srgbClr val="FFFFFF"/>
                </a:solidFill>
                <a:latin typeface="Arial" panose="020B0604020202020204" pitchFamily="34" charset="0"/>
                <a:cs typeface="Arial" panose="020B0604020202020204" pitchFamily="34" charset="0"/>
              </a:rPr>
              <a:t>Grocery Stores</a:t>
            </a:r>
          </a:p>
          <a:p>
            <a:pPr>
              <a:lnSpc>
                <a:spcPct val="140000"/>
              </a:lnSpc>
            </a:pPr>
            <a:r>
              <a:rPr lang="en-US" altLang="en-US" sz="2400">
                <a:solidFill>
                  <a:srgbClr val="FFFFFF"/>
                </a:solidFill>
                <a:latin typeface="Arial" panose="020B0604020202020204" pitchFamily="34" charset="0"/>
                <a:cs typeface="Arial" panose="020B0604020202020204" pitchFamily="34" charset="0"/>
              </a:rPr>
              <a:t>Health Clubs</a:t>
            </a:r>
          </a:p>
        </p:txBody>
      </p:sp>
      <p:sp>
        <p:nvSpPr>
          <p:cNvPr id="57347" name="Rectangle 4">
            <a:extLst>
              <a:ext uri="{FF2B5EF4-FFF2-40B4-BE49-F238E27FC236}">
                <a16:creationId xmlns:a16="http://schemas.microsoft.com/office/drawing/2014/main" id="{88ACEC24-3E57-3E4A-9623-DAE07ABE1171}"/>
              </a:ext>
            </a:extLst>
          </p:cNvPr>
          <p:cNvSpPr>
            <a:spLocks noGrp="1" noChangeArrowheads="1"/>
          </p:cNvSpPr>
          <p:nvPr>
            <p:ph sz="half" idx="2"/>
          </p:nvPr>
        </p:nvSpPr>
        <p:spPr>
          <a:xfrm>
            <a:off x="4648200" y="1646238"/>
            <a:ext cx="4038600" cy="3916362"/>
          </a:xfrm>
        </p:spPr>
        <p:txBody>
          <a:bodyPr/>
          <a:lstStyle/>
          <a:p>
            <a:pPr>
              <a:lnSpc>
                <a:spcPct val="140000"/>
              </a:lnSpc>
            </a:pPr>
            <a:r>
              <a:rPr lang="en-US" altLang="en-US" sz="2400" dirty="0">
                <a:solidFill>
                  <a:srgbClr val="FFFFFF"/>
                </a:solidFill>
                <a:latin typeface="Arial" panose="020B0604020202020204" pitchFamily="34" charset="0"/>
                <a:cs typeface="Arial" panose="020B0604020202020204" pitchFamily="34" charset="0"/>
              </a:rPr>
              <a:t>Bathroom Walls</a:t>
            </a:r>
          </a:p>
          <a:p>
            <a:pPr>
              <a:lnSpc>
                <a:spcPct val="140000"/>
              </a:lnSpc>
            </a:pPr>
            <a:r>
              <a:rPr lang="en-US" altLang="en-US" sz="2400" dirty="0">
                <a:solidFill>
                  <a:srgbClr val="FFFFFF"/>
                </a:solidFill>
                <a:latin typeface="Arial" panose="020B0604020202020204" pitchFamily="34" charset="0"/>
                <a:cs typeface="Arial" panose="020B0604020202020204" pitchFamily="34" charset="0"/>
              </a:rPr>
              <a:t>Toilet Paper</a:t>
            </a:r>
          </a:p>
          <a:p>
            <a:pPr>
              <a:lnSpc>
                <a:spcPct val="140000"/>
              </a:lnSpc>
            </a:pPr>
            <a:r>
              <a:rPr lang="en-US" altLang="en-US" sz="2400" dirty="0">
                <a:solidFill>
                  <a:srgbClr val="FFFFFF"/>
                </a:solidFill>
                <a:latin typeface="Arial" panose="020B0604020202020204" pitchFamily="34" charset="0"/>
                <a:cs typeface="Arial" panose="020B0604020202020204" pitchFamily="34" charset="0"/>
              </a:rPr>
              <a:t>Floor Boards</a:t>
            </a:r>
          </a:p>
          <a:p>
            <a:pPr>
              <a:lnSpc>
                <a:spcPct val="140000"/>
              </a:lnSpc>
            </a:pPr>
            <a:r>
              <a:rPr lang="en-US" altLang="en-US" sz="2400" dirty="0">
                <a:solidFill>
                  <a:srgbClr val="FFFFFF"/>
                </a:solidFill>
                <a:latin typeface="Arial" panose="020B0604020202020204" pitchFamily="34" charset="0"/>
                <a:cs typeface="Arial" panose="020B0604020202020204" pitchFamily="34" charset="0"/>
              </a:rPr>
              <a:t>Bus Wraps</a:t>
            </a:r>
          </a:p>
          <a:p>
            <a:pPr>
              <a:lnSpc>
                <a:spcPct val="140000"/>
              </a:lnSpc>
            </a:pPr>
            <a:r>
              <a:rPr lang="en-US" altLang="en-US" sz="2400" dirty="0">
                <a:solidFill>
                  <a:srgbClr val="FFFFFF"/>
                </a:solidFill>
                <a:latin typeface="Arial" panose="020B0604020202020204" pitchFamily="34" charset="0"/>
                <a:cs typeface="Arial" panose="020B0604020202020204" pitchFamily="34" charset="0"/>
              </a:rPr>
              <a:t>Social Networks</a:t>
            </a:r>
          </a:p>
          <a:p>
            <a:pPr>
              <a:lnSpc>
                <a:spcPct val="140000"/>
              </a:lnSpc>
            </a:pPr>
            <a:r>
              <a:rPr lang="en-US" altLang="en-US" sz="2400" dirty="0">
                <a:solidFill>
                  <a:srgbClr val="FFFFFF"/>
                </a:solidFill>
                <a:latin typeface="Arial" panose="020B0604020202020204" pitchFamily="34" charset="0"/>
                <a:cs typeface="Arial" panose="020B0604020202020204" pitchFamily="34" charset="0"/>
              </a:rPr>
              <a:t>Egg Shells</a:t>
            </a:r>
          </a:p>
          <a:p>
            <a:pPr>
              <a:lnSpc>
                <a:spcPct val="140000"/>
              </a:lnSpc>
            </a:pPr>
            <a:r>
              <a:rPr lang="en-US" altLang="en-US" sz="2400" dirty="0">
                <a:solidFill>
                  <a:srgbClr val="FFFFFF"/>
                </a:solidFill>
                <a:latin typeface="Arial" panose="020B0604020202020204" pitchFamily="34" charset="0"/>
                <a:cs typeface="Arial" panose="020B0604020202020204" pitchFamily="34" charset="0"/>
              </a:rPr>
              <a:t>Bald Heads</a:t>
            </a:r>
            <a:endParaRPr lang="en-US" altLang="en-US" sz="2000" dirty="0">
              <a:solidFill>
                <a:srgbClr val="FFFFFF"/>
              </a:solidFill>
              <a:latin typeface="Arial" panose="020B0604020202020204" pitchFamily="34" charset="0"/>
              <a:cs typeface="Arial" panose="020B0604020202020204" pitchFamily="34" charset="0"/>
            </a:endParaRPr>
          </a:p>
          <a:p>
            <a:endParaRPr lang="en-US" altLang="en-US" sz="2000" dirty="0">
              <a:solidFill>
                <a:schemeClr val="tx2"/>
              </a:solidFill>
              <a:latin typeface="Arial Black" panose="020B0604020202020204" pitchFamily="34" charset="0"/>
            </a:endParaRPr>
          </a:p>
          <a:p>
            <a:endParaRPr lang="en-US" altLang="en-US" sz="2000" dirty="0">
              <a:solidFill>
                <a:schemeClr val="tx2"/>
              </a:solidFill>
              <a:latin typeface="Arial Black" panose="020B060402020202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a:extLst>
              <a:ext uri="{FF2B5EF4-FFF2-40B4-BE49-F238E27FC236}">
                <a16:creationId xmlns:a16="http://schemas.microsoft.com/office/drawing/2014/main" id="{55F1087A-2F70-8542-AEFC-BDADA691961E}"/>
              </a:ext>
            </a:extLst>
          </p:cNvPr>
          <p:cNvSpPr>
            <a:spLocks noGrp="1"/>
          </p:cNvSpPr>
          <p:nvPr>
            <p:ph type="title"/>
          </p:nvPr>
        </p:nvSpPr>
        <p:spPr>
          <a:xfrm>
            <a:off x="762000" y="457200"/>
            <a:ext cx="7772400" cy="769938"/>
          </a:xfrm>
        </p:spPr>
        <p:txBody>
          <a:bodyPr>
            <a:normAutofit fontScale="90000"/>
          </a:bodyPr>
          <a:lstStyle/>
          <a:p>
            <a:pPr marL="54864" indent="0" fontAlgn="auto">
              <a:spcAft>
                <a:spcPts val="0"/>
              </a:spcAft>
              <a:defRPr/>
            </a:pPr>
            <a:r>
              <a:rPr lang="en-US">
                <a:solidFill>
                  <a:schemeClr val="tx2">
                    <a:tint val="100000"/>
                    <a:shade val="90000"/>
                    <a:satMod val="250000"/>
                    <a:alpha val="100000"/>
                  </a:schemeClr>
                </a:solidFill>
                <a:latin typeface="Arial Black" charset="0"/>
                <a:ea typeface="ＭＳ Ｐゴシック" charset="0"/>
                <a:cs typeface="ＭＳ Ｐゴシック" charset="0"/>
              </a:rPr>
              <a:t>And I Mean Everywhere</a:t>
            </a:r>
          </a:p>
        </p:txBody>
      </p:sp>
      <p:pic>
        <p:nvPicPr>
          <p:cNvPr id="58370" name="Picture 4" descr="elevator.jpg">
            <a:extLst>
              <a:ext uri="{FF2B5EF4-FFF2-40B4-BE49-F238E27FC236}">
                <a16:creationId xmlns:a16="http://schemas.microsoft.com/office/drawing/2014/main" id="{7D200209-BED2-FA4F-BDD7-A635AF5141E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3073400"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6" descr="eggs.jpg">
            <a:extLst>
              <a:ext uri="{FF2B5EF4-FFF2-40B4-BE49-F238E27FC236}">
                <a16:creationId xmlns:a16="http://schemas.microsoft.com/office/drawing/2014/main" id="{68E2B47E-7CE9-DA49-8487-B9A16E5CB8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4219575"/>
            <a:ext cx="3810000"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7" descr="security.jpg">
            <a:extLst>
              <a:ext uri="{FF2B5EF4-FFF2-40B4-BE49-F238E27FC236}">
                <a16:creationId xmlns:a16="http://schemas.microsoft.com/office/drawing/2014/main" id="{F86A2C62-3F40-CC46-BB70-9AC93A5BF7B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4325938"/>
            <a:ext cx="3657600" cy="253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8" descr="tylenol.jpg">
            <a:extLst>
              <a:ext uri="{FF2B5EF4-FFF2-40B4-BE49-F238E27FC236}">
                <a16:creationId xmlns:a16="http://schemas.microsoft.com/office/drawing/2014/main" id="{9468257E-74BB-EF40-B7D9-C4C3D6DF92A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1524000"/>
            <a:ext cx="4170363"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B3C1BBF7-80E2-E742-A1C6-A310EC08E12A}"/>
              </a:ext>
            </a:extLst>
          </p:cNvPr>
          <p:cNvSpPr>
            <a:spLocks noGrp="1" noChangeArrowheads="1"/>
          </p:cNvSpPr>
          <p:nvPr>
            <p:ph type="title"/>
          </p:nvPr>
        </p:nvSpPr>
        <p:spPr>
          <a:xfrm>
            <a:off x="685800" y="347663"/>
            <a:ext cx="7772400" cy="947737"/>
          </a:xfrm>
        </p:spPr>
        <p:txBody>
          <a:bodyPr/>
          <a:lstStyle/>
          <a:p>
            <a:pPr marL="54864" indent="0" fontAlgn="auto">
              <a:spcAft>
                <a:spcPts val="0"/>
              </a:spcAft>
              <a:defRPr/>
            </a:pPr>
            <a:r>
              <a:rPr lang="en-US" sz="3200" dirty="0">
                <a:solidFill>
                  <a:schemeClr val="tx2">
                    <a:tint val="100000"/>
                    <a:shade val="90000"/>
                    <a:satMod val="250000"/>
                    <a:alpha val="100000"/>
                  </a:schemeClr>
                </a:solidFill>
                <a:latin typeface="Arial Black" charset="0"/>
                <a:ea typeface="ＭＳ Ｐゴシック" charset="0"/>
                <a:cs typeface="ＭＳ Ｐゴシック" charset="0"/>
              </a:rPr>
              <a:t>Group Project: Applied Learning</a:t>
            </a:r>
          </a:p>
        </p:txBody>
      </p:sp>
      <p:sp>
        <p:nvSpPr>
          <p:cNvPr id="8194" name="Rectangle 11">
            <a:extLst>
              <a:ext uri="{FF2B5EF4-FFF2-40B4-BE49-F238E27FC236}">
                <a16:creationId xmlns:a16="http://schemas.microsoft.com/office/drawing/2014/main" id="{0C419BFA-99AA-8C4F-BAA3-46B6FEB943BE}"/>
              </a:ext>
            </a:extLst>
          </p:cNvPr>
          <p:cNvSpPr>
            <a:spLocks noGrp="1" noChangeArrowheads="1"/>
          </p:cNvSpPr>
          <p:nvPr>
            <p:ph idx="1"/>
          </p:nvPr>
        </p:nvSpPr>
        <p:spPr/>
        <p:txBody>
          <a:bodyPr/>
          <a:lstStyle/>
          <a:p>
            <a:r>
              <a:rPr lang="en-US" altLang="en-US" dirty="0">
                <a:latin typeface="Arial" panose="020B0604020202020204" pitchFamily="34" charset="0"/>
              </a:rPr>
              <a:t>Class divided into 5 person teams</a:t>
            </a:r>
          </a:p>
          <a:p>
            <a:r>
              <a:rPr lang="en-US" altLang="en-US" dirty="0">
                <a:latin typeface="Arial" panose="020B0604020202020204" pitchFamily="34" charset="0"/>
              </a:rPr>
              <a:t>16-18 teams in the class, 8-10 per client</a:t>
            </a:r>
          </a:p>
          <a:p>
            <a:r>
              <a:rPr lang="en-US" altLang="en-US" dirty="0">
                <a:latin typeface="Arial" panose="020B0604020202020204" pitchFamily="34" charset="0"/>
              </a:rPr>
              <a:t>Each team has one of these two clients</a:t>
            </a:r>
          </a:p>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8195" name="TextBox 1">
            <a:extLst>
              <a:ext uri="{FF2B5EF4-FFF2-40B4-BE49-F238E27FC236}">
                <a16:creationId xmlns:a16="http://schemas.microsoft.com/office/drawing/2014/main" id="{1125D3FC-9CFD-D94D-B506-6F88C6B85B49}"/>
              </a:ext>
            </a:extLst>
          </p:cNvPr>
          <p:cNvSpPr txBox="1">
            <a:spLocks noChangeArrowheads="1"/>
          </p:cNvSpPr>
          <p:nvPr/>
        </p:nvSpPr>
        <p:spPr bwMode="auto">
          <a:xfrm>
            <a:off x="2621185" y="3706940"/>
            <a:ext cx="6172200" cy="260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sz="3200" b="1" baseline="30000" dirty="0">
              <a:latin typeface="Arial" panose="020B0604020202020204" pitchFamily="34" charset="0"/>
              <a:cs typeface="Arial" panose="020B0604020202020204" pitchFamily="34" charset="0"/>
            </a:endParaRPr>
          </a:p>
          <a:p>
            <a:pPr eaLnBrk="1" hangingPunct="1"/>
            <a:r>
              <a:rPr lang="en-US" altLang="en-US" sz="2800" b="1" baseline="30000" dirty="0">
                <a:latin typeface="Arial" panose="020B0604020202020204" pitchFamily="34" charset="0"/>
                <a:cs typeface="Arial" panose="020B0604020202020204" pitchFamily="34" charset="0"/>
              </a:rPr>
              <a:t>Hilton Honors American Express Aspire Card, a premier charge card linked to the hospitality chain</a:t>
            </a:r>
          </a:p>
          <a:p>
            <a:pPr eaLnBrk="1" hangingPunct="1"/>
            <a:endParaRPr lang="en-US" altLang="en-US" sz="2800" b="1" baseline="30000" dirty="0">
              <a:latin typeface="Arial" panose="020B0604020202020204" pitchFamily="34" charset="0"/>
              <a:cs typeface="Arial" panose="020B0604020202020204" pitchFamily="34" charset="0"/>
            </a:endParaRPr>
          </a:p>
          <a:p>
            <a:pPr eaLnBrk="1" hangingPunct="1"/>
            <a:endParaRPr lang="en-US" altLang="en-US" sz="2800" b="1" baseline="30000" dirty="0">
              <a:latin typeface="Arial" panose="020B0604020202020204" pitchFamily="34" charset="0"/>
              <a:cs typeface="Arial" panose="020B0604020202020204" pitchFamily="34" charset="0"/>
            </a:endParaRPr>
          </a:p>
          <a:p>
            <a:pPr eaLnBrk="1" hangingPunct="1"/>
            <a:endParaRPr lang="en-US" altLang="en-US" sz="2800" b="1" baseline="30000" dirty="0">
              <a:latin typeface="Arial" panose="020B0604020202020204" pitchFamily="34" charset="0"/>
              <a:cs typeface="Arial" panose="020B0604020202020204" pitchFamily="34" charset="0"/>
            </a:endParaRPr>
          </a:p>
          <a:p>
            <a:pPr eaLnBrk="1" hangingPunct="1"/>
            <a:r>
              <a:rPr lang="en-US" altLang="en-US" sz="2800" b="1" baseline="30000" dirty="0">
                <a:latin typeface="Arial" panose="020B0604020202020204" pitchFamily="34" charset="0"/>
                <a:cs typeface="Arial" panose="020B0604020202020204" pitchFamily="34" charset="0"/>
              </a:rPr>
              <a:t>Marriott Bonvoy Boundless Visa Credit Card, a mid-range credit card linked to the hospitality chain</a:t>
            </a:r>
            <a:endParaRPr lang="en-US" altLang="en-US" sz="2800" baseline="30000" dirty="0">
              <a:latin typeface="Arial" panose="020B0604020202020204" pitchFamily="34" charset="0"/>
              <a:cs typeface="Arial" panose="020B0604020202020204" pitchFamily="34" charset="0"/>
            </a:endParaRPr>
          </a:p>
          <a:p>
            <a:pPr eaLnBrk="1" hangingPunct="1"/>
            <a:endParaRPr lang="en-US" altLang="en-US" sz="1100" dirty="0">
              <a:latin typeface="Arial" panose="020B0604020202020204" pitchFamily="34" charset="0"/>
              <a:cs typeface="Arial" panose="020B0604020202020204" pitchFamily="34" charset="0"/>
            </a:endParaRPr>
          </a:p>
        </p:txBody>
      </p:sp>
      <p:sp>
        <p:nvSpPr>
          <p:cNvPr id="3" name="Rectangle 4">
            <a:extLst>
              <a:ext uri="{FF2B5EF4-FFF2-40B4-BE49-F238E27FC236}">
                <a16:creationId xmlns:a16="http://schemas.microsoft.com/office/drawing/2014/main" id="{043D31F9-7412-8C4E-897C-5680D40E92F4}"/>
              </a:ext>
            </a:extLst>
          </p:cNvPr>
          <p:cNvSpPr>
            <a:spLocks noChangeArrowheads="1"/>
          </p:cNvSpPr>
          <p:nvPr/>
        </p:nvSpPr>
        <p:spPr bwMode="auto">
          <a:xfrm>
            <a:off x="685799" y="3124199"/>
            <a:ext cx="10869283" cy="579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4" name="Rectangle 6">
            <a:extLst>
              <a:ext uri="{FF2B5EF4-FFF2-40B4-BE49-F238E27FC236}">
                <a16:creationId xmlns:a16="http://schemas.microsoft.com/office/drawing/2014/main" id="{EA51C5D0-1648-BA4D-9AD2-268FAB74C0D3}"/>
              </a:ext>
            </a:extLst>
          </p:cNvPr>
          <p:cNvSpPr>
            <a:spLocks noChangeArrowheads="1"/>
          </p:cNvSpPr>
          <p:nvPr/>
        </p:nvSpPr>
        <p:spPr bwMode="auto">
          <a:xfrm>
            <a:off x="685799" y="4541724"/>
            <a:ext cx="10240734" cy="500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pic>
        <p:nvPicPr>
          <p:cNvPr id="6" name="Picture 5" descr="Graphical user interface&#10;&#10;Description automatically generated">
            <a:extLst>
              <a:ext uri="{FF2B5EF4-FFF2-40B4-BE49-F238E27FC236}">
                <a16:creationId xmlns:a16="http://schemas.microsoft.com/office/drawing/2014/main" id="{80DAF7F9-34FF-FA6A-232E-FE1888A983DB}"/>
              </a:ext>
            </a:extLst>
          </p:cNvPr>
          <p:cNvPicPr>
            <a:picLocks noChangeAspect="1"/>
          </p:cNvPicPr>
          <p:nvPr/>
        </p:nvPicPr>
        <p:blipFill>
          <a:blip r:embed="rId2"/>
          <a:stretch>
            <a:fillRect/>
          </a:stretch>
        </p:blipFill>
        <p:spPr>
          <a:xfrm>
            <a:off x="508819" y="3429000"/>
            <a:ext cx="1962785" cy="1242695"/>
          </a:xfrm>
          <a:prstGeom prst="rect">
            <a:avLst/>
          </a:prstGeom>
        </p:spPr>
      </p:pic>
      <p:pic>
        <p:nvPicPr>
          <p:cNvPr id="7" name="Picture 6" descr="A picture containing text, outdoor, street, device&#10;&#10;Description automatically generated">
            <a:extLst>
              <a:ext uri="{FF2B5EF4-FFF2-40B4-BE49-F238E27FC236}">
                <a16:creationId xmlns:a16="http://schemas.microsoft.com/office/drawing/2014/main" id="{B95EDB14-9A05-D419-3643-291926CCEA4D}"/>
              </a:ext>
            </a:extLst>
          </p:cNvPr>
          <p:cNvPicPr>
            <a:picLocks noChangeAspect="1"/>
          </p:cNvPicPr>
          <p:nvPr/>
        </p:nvPicPr>
        <p:blipFill>
          <a:blip r:embed="rId3"/>
          <a:stretch>
            <a:fillRect/>
          </a:stretch>
        </p:blipFill>
        <p:spPr>
          <a:xfrm>
            <a:off x="457200" y="4990499"/>
            <a:ext cx="2026132" cy="1242694"/>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8EC11FED-B8E4-9B42-9313-D659A9A1BB41}"/>
              </a:ext>
            </a:extLst>
          </p:cNvPr>
          <p:cNvSpPr>
            <a:spLocks noGrp="1" noChangeArrowheads="1"/>
          </p:cNvSpPr>
          <p:nvPr>
            <p:ph type="title"/>
          </p:nvPr>
        </p:nvSpPr>
        <p:spPr>
          <a:xfrm>
            <a:off x="685800" y="830263"/>
            <a:ext cx="7772400" cy="701675"/>
          </a:xfrm>
        </p:spPr>
        <p:txBody>
          <a:bodyPr/>
          <a:lstStyle/>
          <a:p>
            <a:pPr marL="54864" indent="0" fontAlgn="auto">
              <a:spcAft>
                <a:spcPts val="0"/>
              </a:spcAft>
              <a:defRPr/>
            </a:pPr>
            <a:r>
              <a:rPr lang="en-US" sz="4000">
                <a:solidFill>
                  <a:schemeClr val="tx2">
                    <a:tint val="100000"/>
                    <a:shade val="90000"/>
                    <a:satMod val="250000"/>
                    <a:alpha val="100000"/>
                  </a:schemeClr>
                </a:solidFill>
                <a:latin typeface="Arial Black" charset="0"/>
                <a:ea typeface="ＭＳ Ｐゴシック" charset="0"/>
                <a:cs typeface="ＭＳ Ｐゴシック" charset="0"/>
              </a:rPr>
              <a:t>More Action Messages</a:t>
            </a:r>
          </a:p>
        </p:txBody>
      </p:sp>
      <p:sp>
        <p:nvSpPr>
          <p:cNvPr id="59394" name="Rectangle 3">
            <a:extLst>
              <a:ext uri="{FF2B5EF4-FFF2-40B4-BE49-F238E27FC236}">
                <a16:creationId xmlns:a16="http://schemas.microsoft.com/office/drawing/2014/main" id="{12D65BC7-8C1B-DB4A-9186-B22179CC87D4}"/>
              </a:ext>
            </a:extLst>
          </p:cNvPr>
          <p:cNvSpPr>
            <a:spLocks noGrp="1" noChangeArrowheads="1"/>
          </p:cNvSpPr>
          <p:nvPr>
            <p:ph sz="half" idx="1"/>
          </p:nvPr>
        </p:nvSpPr>
        <p:spPr>
          <a:xfrm>
            <a:off x="457200" y="1646238"/>
            <a:ext cx="4038600" cy="2925762"/>
          </a:xfrm>
        </p:spPr>
        <p:txBody>
          <a:bodyPr/>
          <a:lstStyle/>
          <a:p>
            <a:pPr>
              <a:lnSpc>
                <a:spcPct val="140000"/>
              </a:lnSpc>
              <a:buFontTx/>
              <a:buNone/>
            </a:pPr>
            <a:endParaRPr lang="en-US" altLang="en-US" sz="1800" dirty="0">
              <a:solidFill>
                <a:schemeClr val="tx2"/>
              </a:solidFill>
              <a:latin typeface="Arial" panose="020B0604020202020204" pitchFamily="34" charset="0"/>
              <a:cs typeface="Arial" panose="020B0604020202020204" pitchFamily="34" charset="0"/>
            </a:endParaRPr>
          </a:p>
          <a:p>
            <a:r>
              <a:rPr lang="en-US" altLang="en-US" sz="1800" dirty="0">
                <a:solidFill>
                  <a:srgbClr val="FFFFFF"/>
                </a:solidFill>
                <a:latin typeface="Arial" panose="020B0604020202020204" pitchFamily="34" charset="0"/>
                <a:cs typeface="Arial" panose="020B0604020202020204" pitchFamily="34" charset="0"/>
              </a:rPr>
              <a:t>Number of coupons distributed (billions)</a:t>
            </a:r>
          </a:p>
          <a:p>
            <a:endParaRPr lang="en-US" altLang="en-US" sz="1800" dirty="0">
              <a:solidFill>
                <a:srgbClr val="FFFFFF"/>
              </a:solidFill>
              <a:latin typeface="Arial" panose="020B0604020202020204" pitchFamily="34" charset="0"/>
              <a:cs typeface="Arial" panose="020B0604020202020204" pitchFamily="34" charset="0"/>
            </a:endParaRPr>
          </a:p>
          <a:p>
            <a:r>
              <a:rPr lang="en-US" altLang="en-US" sz="1800" dirty="0">
                <a:solidFill>
                  <a:srgbClr val="FFFFFF"/>
                </a:solidFill>
                <a:latin typeface="Arial" panose="020B0604020202020204" pitchFamily="34" charset="0"/>
                <a:cs typeface="Arial" panose="020B0604020202020204" pitchFamily="34" charset="0"/>
              </a:rPr>
              <a:t>Number of direct mail pieces (billions)</a:t>
            </a:r>
            <a:br>
              <a:rPr lang="en-US" altLang="en-US" sz="1800" dirty="0">
                <a:solidFill>
                  <a:srgbClr val="FFFFFF"/>
                </a:solidFill>
                <a:latin typeface="Arial" panose="020B0604020202020204" pitchFamily="34" charset="0"/>
                <a:cs typeface="Arial" panose="020B0604020202020204" pitchFamily="34" charset="0"/>
              </a:rPr>
            </a:br>
            <a:endParaRPr lang="en-US" altLang="en-US" sz="1800" dirty="0">
              <a:solidFill>
                <a:srgbClr val="FFFFFF"/>
              </a:solidFill>
              <a:latin typeface="Arial" panose="020B0604020202020204" pitchFamily="34" charset="0"/>
              <a:cs typeface="Arial" panose="020B0604020202020204" pitchFamily="34" charset="0"/>
            </a:endParaRPr>
          </a:p>
          <a:p>
            <a:r>
              <a:rPr lang="en-US" altLang="en-US" sz="1800" dirty="0">
                <a:solidFill>
                  <a:srgbClr val="FFFFFF"/>
                </a:solidFill>
                <a:latin typeface="Arial" panose="020B0604020202020204" pitchFamily="34" charset="0"/>
                <a:cs typeface="Arial" panose="020B0604020202020204" pitchFamily="34" charset="0"/>
              </a:rPr>
              <a:t>Number of catalogs mailed (millions)</a:t>
            </a:r>
            <a:br>
              <a:rPr lang="en-US" altLang="en-US" sz="1800" dirty="0">
                <a:solidFill>
                  <a:srgbClr val="FFFFFF"/>
                </a:solidFill>
                <a:latin typeface="Arial" panose="020B0604020202020204" pitchFamily="34" charset="0"/>
                <a:cs typeface="Arial" panose="020B0604020202020204" pitchFamily="34" charset="0"/>
              </a:rPr>
            </a:br>
            <a:endParaRPr lang="en-US" altLang="en-US" sz="1800" dirty="0">
              <a:solidFill>
                <a:srgbClr val="FFFFFF"/>
              </a:solidFill>
              <a:latin typeface="Arial" panose="020B0604020202020204" pitchFamily="34" charset="0"/>
              <a:cs typeface="Arial" panose="020B0604020202020204" pitchFamily="34" charset="0"/>
            </a:endParaRPr>
          </a:p>
        </p:txBody>
      </p:sp>
      <p:sp>
        <p:nvSpPr>
          <p:cNvPr id="59395" name="Rectangle 4">
            <a:extLst>
              <a:ext uri="{FF2B5EF4-FFF2-40B4-BE49-F238E27FC236}">
                <a16:creationId xmlns:a16="http://schemas.microsoft.com/office/drawing/2014/main" id="{03E849B4-46D5-8049-A8EC-FACADC9CF464}"/>
              </a:ext>
            </a:extLst>
          </p:cNvPr>
          <p:cNvSpPr>
            <a:spLocks noGrp="1" noChangeArrowheads="1"/>
          </p:cNvSpPr>
          <p:nvPr>
            <p:ph sz="half" idx="2"/>
          </p:nvPr>
        </p:nvSpPr>
        <p:spPr>
          <a:xfrm>
            <a:off x="4648200" y="1646238"/>
            <a:ext cx="4038600" cy="3230562"/>
          </a:xfrm>
        </p:spPr>
        <p:txBody>
          <a:bodyPr/>
          <a:lstStyle/>
          <a:p>
            <a:pPr>
              <a:buFontTx/>
              <a:buNone/>
            </a:pPr>
            <a:r>
              <a:rPr lang="en-US" altLang="en-US" sz="1800" dirty="0">
                <a:solidFill>
                  <a:schemeClr val="tx2"/>
                </a:solidFill>
                <a:latin typeface="Arial" panose="020B0604020202020204" pitchFamily="34" charset="0"/>
                <a:cs typeface="Arial" panose="020B0604020202020204" pitchFamily="34" charset="0"/>
              </a:rPr>
              <a:t>	</a:t>
            </a:r>
            <a:r>
              <a:rPr lang="en-US" altLang="en-US" sz="1800" u="sng" dirty="0">
                <a:solidFill>
                  <a:srgbClr val="FFFFFF"/>
                </a:solidFill>
                <a:latin typeface="Arial" panose="020B0604020202020204" pitchFamily="34" charset="0"/>
                <a:cs typeface="Arial" panose="020B0604020202020204" pitchFamily="34" charset="0"/>
              </a:rPr>
              <a:t>1980</a:t>
            </a:r>
            <a:r>
              <a:rPr lang="en-US" altLang="en-US" sz="1800" dirty="0">
                <a:solidFill>
                  <a:srgbClr val="FFFFFF"/>
                </a:solidFill>
                <a:latin typeface="Arial" panose="020B0604020202020204" pitchFamily="34" charset="0"/>
                <a:cs typeface="Arial" panose="020B0604020202020204" pitchFamily="34" charset="0"/>
              </a:rPr>
              <a:t>	  	</a:t>
            </a:r>
            <a:r>
              <a:rPr lang="en-US" altLang="en-US" sz="1800" u="sng" dirty="0">
                <a:solidFill>
                  <a:srgbClr val="FFFFFF"/>
                </a:solidFill>
                <a:latin typeface="Arial" panose="020B0604020202020204" pitchFamily="34" charset="0"/>
                <a:cs typeface="Arial" panose="020B0604020202020204" pitchFamily="34" charset="0"/>
              </a:rPr>
              <a:t>2015</a:t>
            </a:r>
            <a:endParaRPr lang="en-US" altLang="en-US" sz="1800" dirty="0">
              <a:solidFill>
                <a:srgbClr val="FFFFFF"/>
              </a:solidFill>
              <a:latin typeface="Arial" panose="020B0604020202020204" pitchFamily="34" charset="0"/>
              <a:cs typeface="Arial" panose="020B0604020202020204" pitchFamily="34" charset="0"/>
            </a:endParaRPr>
          </a:p>
          <a:p>
            <a:pPr>
              <a:buFontTx/>
              <a:buNone/>
            </a:pPr>
            <a:r>
              <a:rPr lang="en-US" altLang="en-US" sz="1800" dirty="0">
                <a:solidFill>
                  <a:srgbClr val="FFFFFF"/>
                </a:solidFill>
                <a:latin typeface="Arial" panose="020B0604020202020204" pitchFamily="34" charset="0"/>
                <a:cs typeface="Arial" panose="020B0604020202020204" pitchFamily="34" charset="0"/>
              </a:rPr>
              <a:t>    	</a:t>
            </a:r>
          </a:p>
          <a:p>
            <a:pPr>
              <a:buFontTx/>
              <a:buNone/>
            </a:pPr>
            <a:r>
              <a:rPr lang="en-US" altLang="en-US" sz="1800" dirty="0">
                <a:solidFill>
                  <a:srgbClr val="FFFFFF"/>
                </a:solidFill>
                <a:latin typeface="Arial" panose="020B0604020202020204" pitchFamily="34" charset="0"/>
                <a:cs typeface="Arial" panose="020B0604020202020204" pitchFamily="34" charset="0"/>
              </a:rPr>
              <a:t>	96.4	  	321.3</a:t>
            </a:r>
          </a:p>
          <a:p>
            <a:pPr>
              <a:buFontTx/>
              <a:buNone/>
            </a:pPr>
            <a:endParaRPr lang="en-US" altLang="en-US" sz="1400" dirty="0">
              <a:solidFill>
                <a:srgbClr val="FFFFFF"/>
              </a:solidFill>
              <a:latin typeface="Arial" panose="020B0604020202020204" pitchFamily="34" charset="0"/>
              <a:cs typeface="Arial" panose="020B0604020202020204" pitchFamily="34" charset="0"/>
            </a:endParaRPr>
          </a:p>
          <a:p>
            <a:pPr>
              <a:buFontTx/>
              <a:buNone/>
            </a:pPr>
            <a:r>
              <a:rPr lang="en-US" altLang="en-US" sz="1400" dirty="0">
                <a:solidFill>
                  <a:srgbClr val="FFFFFF"/>
                </a:solidFill>
                <a:latin typeface="Arial" panose="020B0604020202020204" pitchFamily="34" charset="0"/>
                <a:cs typeface="Arial" panose="020B0604020202020204" pitchFamily="34" charset="0"/>
              </a:rPr>
              <a:t>	</a:t>
            </a:r>
          </a:p>
          <a:p>
            <a:pPr>
              <a:buFontTx/>
              <a:buNone/>
            </a:pPr>
            <a:r>
              <a:rPr lang="en-US" altLang="en-US" sz="1800" dirty="0">
                <a:solidFill>
                  <a:srgbClr val="FFFFFF"/>
                </a:solidFill>
                <a:latin typeface="Arial" panose="020B0604020202020204" pitchFamily="34" charset="0"/>
                <a:cs typeface="Arial" panose="020B0604020202020204" pitchFamily="34" charset="0"/>
              </a:rPr>
              <a:t>	34.6	  	123.1</a:t>
            </a:r>
          </a:p>
          <a:p>
            <a:pPr>
              <a:buFontTx/>
              <a:buNone/>
            </a:pPr>
            <a:endParaRPr lang="en-US" altLang="en-US" sz="1400" dirty="0">
              <a:solidFill>
                <a:srgbClr val="FFFFFF"/>
              </a:solidFill>
              <a:latin typeface="Arial" panose="020B0604020202020204" pitchFamily="34" charset="0"/>
              <a:cs typeface="Arial" panose="020B0604020202020204" pitchFamily="34" charset="0"/>
            </a:endParaRPr>
          </a:p>
          <a:p>
            <a:pPr>
              <a:buFontTx/>
              <a:buNone/>
            </a:pPr>
            <a:endParaRPr lang="en-US" altLang="en-US" sz="1400" dirty="0">
              <a:solidFill>
                <a:srgbClr val="FFFFFF"/>
              </a:solidFill>
              <a:latin typeface="Arial" panose="020B0604020202020204" pitchFamily="34" charset="0"/>
              <a:cs typeface="Arial" panose="020B0604020202020204" pitchFamily="34" charset="0"/>
            </a:endParaRPr>
          </a:p>
          <a:p>
            <a:pPr>
              <a:buFontTx/>
              <a:buNone/>
            </a:pPr>
            <a:r>
              <a:rPr lang="en-US" altLang="en-US" sz="1800" dirty="0">
                <a:solidFill>
                  <a:srgbClr val="FFFFFF"/>
                </a:solidFill>
                <a:latin typeface="Arial" panose="020B0604020202020204" pitchFamily="34" charset="0"/>
                <a:cs typeface="Arial" panose="020B0604020202020204" pitchFamily="34" charset="0"/>
              </a:rPr>
              <a:t>	5.8		 10.6</a:t>
            </a:r>
          </a:p>
          <a:p>
            <a:pPr>
              <a:buFontTx/>
              <a:buNone/>
            </a:pPr>
            <a:endParaRPr lang="en-US" altLang="en-US" sz="1400" dirty="0">
              <a:solidFill>
                <a:srgbClr val="FFFFFF"/>
              </a:solidFill>
              <a:latin typeface="Arial Black" panose="020B0604020202020204" pitchFamily="34" charset="0"/>
            </a:endParaRPr>
          </a:p>
          <a:p>
            <a:pPr>
              <a:buFontTx/>
              <a:buNone/>
            </a:pPr>
            <a:endParaRPr lang="en-US" altLang="en-US" sz="1400" dirty="0">
              <a:solidFill>
                <a:srgbClr val="FFFFFF"/>
              </a:solidFill>
              <a:latin typeface="Arial Black" panose="020B0604020202020204" pitchFamily="34" charset="0"/>
            </a:endParaRPr>
          </a:p>
          <a:p>
            <a:pPr>
              <a:buFontTx/>
              <a:buNone/>
            </a:pPr>
            <a:r>
              <a:rPr lang="en-US" altLang="en-US" sz="1800" dirty="0">
                <a:solidFill>
                  <a:srgbClr val="FFFFFF"/>
                </a:solidFill>
                <a:latin typeface="Arial Black" panose="020B0604020202020204" pitchFamily="34" charset="0"/>
              </a:rPr>
              <a:t>	</a:t>
            </a:r>
          </a:p>
        </p:txBody>
      </p:sp>
      <p:sp>
        <p:nvSpPr>
          <p:cNvPr id="2" name="TextBox 1">
            <a:extLst>
              <a:ext uri="{FF2B5EF4-FFF2-40B4-BE49-F238E27FC236}">
                <a16:creationId xmlns:a16="http://schemas.microsoft.com/office/drawing/2014/main" id="{06AAD893-CC1C-480E-14FD-3CB85D82A692}"/>
              </a:ext>
            </a:extLst>
          </p:cNvPr>
          <p:cNvSpPr txBox="1"/>
          <p:nvPr/>
        </p:nvSpPr>
        <p:spPr>
          <a:xfrm>
            <a:off x="457200" y="4739706"/>
            <a:ext cx="8000999" cy="830997"/>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Much of this has moved online, but coupons, direct response and catalogs are not going away</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555129BC-0ACC-6141-B9A3-54ED2C3993B5}"/>
              </a:ext>
            </a:extLst>
          </p:cNvPr>
          <p:cNvSpPr>
            <a:spLocks noGrp="1" noChangeArrowheads="1"/>
          </p:cNvSpPr>
          <p:nvPr>
            <p:ph type="title"/>
          </p:nvPr>
        </p:nvSpPr>
        <p:spPr>
          <a:xfrm>
            <a:off x="685800" y="830263"/>
            <a:ext cx="7772400" cy="701675"/>
          </a:xfrm>
        </p:spPr>
        <p:txBody>
          <a:bodyPr/>
          <a:lstStyle/>
          <a:p>
            <a:pPr marL="54864" indent="0" fontAlgn="auto">
              <a:spcAft>
                <a:spcPts val="0"/>
              </a:spcAft>
              <a:defRPr/>
            </a:pPr>
            <a:r>
              <a:rPr lang="en-US" sz="4000">
                <a:solidFill>
                  <a:schemeClr val="tx2">
                    <a:tint val="100000"/>
                    <a:shade val="90000"/>
                    <a:satMod val="250000"/>
                    <a:alpha val="100000"/>
                  </a:schemeClr>
                </a:solidFill>
                <a:latin typeface="Arial Black" charset="0"/>
                <a:ea typeface="ＭＳ Ｐゴシック" charset="0"/>
                <a:cs typeface="ＭＳ Ｐゴシック" charset="0"/>
              </a:rPr>
              <a:t>Take Away</a:t>
            </a:r>
          </a:p>
        </p:txBody>
      </p:sp>
      <p:sp>
        <p:nvSpPr>
          <p:cNvPr id="60418" name="Rectangle 3">
            <a:extLst>
              <a:ext uri="{FF2B5EF4-FFF2-40B4-BE49-F238E27FC236}">
                <a16:creationId xmlns:a16="http://schemas.microsoft.com/office/drawing/2014/main" id="{14A262D3-19AD-6841-A18A-12286F1F2D96}"/>
              </a:ext>
            </a:extLst>
          </p:cNvPr>
          <p:cNvSpPr>
            <a:spLocks noGrp="1" noChangeArrowheads="1"/>
          </p:cNvSpPr>
          <p:nvPr>
            <p:ph idx="1"/>
          </p:nvPr>
        </p:nvSpPr>
        <p:spPr>
          <a:xfrm>
            <a:off x="685800" y="1981200"/>
            <a:ext cx="8229600" cy="4114800"/>
          </a:xfrm>
        </p:spPr>
        <p:txBody>
          <a:bodyPr/>
          <a:lstStyle/>
          <a:p>
            <a:r>
              <a:rPr lang="en-US" altLang="en-US" sz="2800" dirty="0">
                <a:solidFill>
                  <a:srgbClr val="FFFFFF"/>
                </a:solidFill>
                <a:latin typeface="Arial" panose="020B0604020202020204" pitchFamily="34" charset="0"/>
                <a:cs typeface="Arial" panose="020B0604020202020204" pitchFamily="34" charset="0"/>
              </a:rPr>
              <a:t>All of this results in marketing overload</a:t>
            </a:r>
          </a:p>
          <a:p>
            <a:endParaRPr lang="en-US" altLang="en-US" sz="2800" dirty="0">
              <a:solidFill>
                <a:srgbClr val="FFFFFF"/>
              </a:solidFill>
              <a:latin typeface="Arial" panose="020B0604020202020204" pitchFamily="34" charset="0"/>
              <a:cs typeface="Arial" panose="020B0604020202020204" pitchFamily="34" charset="0"/>
            </a:endParaRPr>
          </a:p>
          <a:p>
            <a:r>
              <a:rPr lang="en-US" altLang="en-US" sz="2800" dirty="0">
                <a:solidFill>
                  <a:srgbClr val="FFFFFF"/>
                </a:solidFill>
                <a:latin typeface="Arial" panose="020B0604020202020204" pitchFamily="34" charset="0"/>
                <a:cs typeface="Arial" panose="020B0604020202020204" pitchFamily="34" charset="0"/>
              </a:rPr>
              <a:t>Consumers are bombarded with over 3,000-5000 marketing messages a day</a:t>
            </a:r>
          </a:p>
          <a:p>
            <a:endParaRPr lang="en-US" altLang="en-US" sz="2800" dirty="0">
              <a:solidFill>
                <a:srgbClr val="FFFFFF"/>
              </a:solidFill>
              <a:latin typeface="Arial" panose="020B0604020202020204" pitchFamily="34" charset="0"/>
              <a:cs typeface="Arial" panose="020B0604020202020204" pitchFamily="34" charset="0"/>
            </a:endParaRPr>
          </a:p>
          <a:p>
            <a:pPr lvl="1"/>
            <a:r>
              <a:rPr lang="en-US" altLang="en-US" sz="2200" dirty="0">
                <a:solidFill>
                  <a:srgbClr val="FFFFFF"/>
                </a:solidFill>
                <a:latin typeface="Arial" panose="020B0604020202020204" pitchFamily="34" charset="0"/>
                <a:cs typeface="Arial" panose="020B0604020202020204" pitchFamily="34" charset="0"/>
              </a:rPr>
              <a:t>Some estimate as many as 30,000 per day!</a:t>
            </a:r>
          </a:p>
          <a:p>
            <a:endParaRPr lang="en-US" altLang="en-US" sz="2800" dirty="0">
              <a:solidFill>
                <a:srgbClr val="FFFFFF"/>
              </a:solidFill>
              <a:latin typeface="Arial" panose="020B0604020202020204" pitchFamily="34" charset="0"/>
              <a:cs typeface="Arial" panose="020B0604020202020204" pitchFamily="34" charset="0"/>
            </a:endParaRPr>
          </a:p>
          <a:p>
            <a:r>
              <a:rPr lang="en-US" altLang="en-US" sz="2800" dirty="0">
                <a:solidFill>
                  <a:srgbClr val="FFFFFF"/>
                </a:solidFill>
                <a:latin typeface="Arial" panose="020B0604020202020204" pitchFamily="34" charset="0"/>
                <a:cs typeface="Arial" panose="020B0604020202020204" pitchFamily="34" charset="0"/>
              </a:rPr>
              <a:t>Lower and lower level of consumer response</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a:extLst>
              <a:ext uri="{FF2B5EF4-FFF2-40B4-BE49-F238E27FC236}">
                <a16:creationId xmlns:a16="http://schemas.microsoft.com/office/drawing/2014/main" id="{5AEBDE21-E49A-CC4C-9D6D-CEB5A7170E5E}"/>
              </a:ext>
            </a:extLst>
          </p:cNvPr>
          <p:cNvSpPr>
            <a:spLocks noGrp="1" noChangeArrowheads="1"/>
          </p:cNvSpPr>
          <p:nvPr>
            <p:ph type="title"/>
          </p:nvPr>
        </p:nvSpPr>
        <p:spPr>
          <a:xfrm>
            <a:off x="685800" y="830263"/>
            <a:ext cx="7772400" cy="701675"/>
          </a:xfrm>
        </p:spPr>
        <p:txBody>
          <a:bodyPr/>
          <a:lstStyle/>
          <a:p>
            <a:pPr marL="54864" indent="0" fontAlgn="auto">
              <a:spcAft>
                <a:spcPts val="0"/>
              </a:spcAft>
              <a:defRPr/>
            </a:pPr>
            <a:r>
              <a:rPr lang="en-US" sz="4000">
                <a:solidFill>
                  <a:schemeClr val="tx2">
                    <a:tint val="100000"/>
                    <a:shade val="90000"/>
                    <a:satMod val="250000"/>
                    <a:alpha val="100000"/>
                  </a:schemeClr>
                </a:solidFill>
                <a:latin typeface="Arial Black" charset="0"/>
                <a:ea typeface="ＭＳ Ｐゴシック" charset="0"/>
                <a:cs typeface="ＭＳ Ｐゴシック" charset="0"/>
              </a:rPr>
              <a:t>Prognosis</a:t>
            </a:r>
          </a:p>
        </p:txBody>
      </p:sp>
      <p:sp>
        <p:nvSpPr>
          <p:cNvPr id="61442" name="Rectangle 3">
            <a:extLst>
              <a:ext uri="{FF2B5EF4-FFF2-40B4-BE49-F238E27FC236}">
                <a16:creationId xmlns:a16="http://schemas.microsoft.com/office/drawing/2014/main" id="{F758C7CC-22BC-E240-A87D-DD8BFBEA8948}"/>
              </a:ext>
            </a:extLst>
          </p:cNvPr>
          <p:cNvSpPr>
            <a:spLocks noGrp="1" noChangeArrowheads="1"/>
          </p:cNvSpPr>
          <p:nvPr>
            <p:ph idx="1"/>
          </p:nvPr>
        </p:nvSpPr>
        <p:spPr/>
        <p:txBody>
          <a:bodyPr/>
          <a:lstStyle/>
          <a:p>
            <a:r>
              <a:rPr lang="en-US" altLang="en-US">
                <a:solidFill>
                  <a:srgbClr val="FFFFFF"/>
                </a:solidFill>
                <a:latin typeface="Arial" panose="020B0604020202020204" pitchFamily="34" charset="0"/>
                <a:cs typeface="Arial" panose="020B0604020202020204" pitchFamily="34" charset="0"/>
              </a:rPr>
              <a:t>Traditional marketing strategies decrease in effectiveness as consumers</a:t>
            </a:r>
            <a:r>
              <a:rPr lang="ja-JP" altLang="en-US">
                <a:solidFill>
                  <a:srgbClr val="FFFFFF"/>
                </a:solidFill>
                <a:latin typeface="Arial" panose="020B0604020202020204" pitchFamily="34" charset="0"/>
                <a:cs typeface="Arial" panose="020B0604020202020204" pitchFamily="34" charset="0"/>
              </a:rPr>
              <a:t>’</a:t>
            </a:r>
            <a:r>
              <a:rPr lang="en-US" altLang="ja-JP">
                <a:solidFill>
                  <a:srgbClr val="FFFFFF"/>
                </a:solidFill>
                <a:latin typeface="Arial" panose="020B0604020202020204" pitchFamily="34" charset="0"/>
                <a:cs typeface="Arial" panose="020B0604020202020204" pitchFamily="34" charset="0"/>
              </a:rPr>
              <a:t> product and media options increase in the coming decade and beyond</a:t>
            </a:r>
          </a:p>
          <a:p>
            <a:endParaRPr lang="en-US" altLang="en-US" sz="2400">
              <a:solidFill>
                <a:srgbClr val="FFFFFF"/>
              </a:solidFill>
              <a:latin typeface="Arial" panose="020B0604020202020204" pitchFamily="34" charset="0"/>
              <a:cs typeface="Arial" panose="020B0604020202020204" pitchFamily="34" charset="0"/>
            </a:endParaRPr>
          </a:p>
          <a:p>
            <a:r>
              <a:rPr lang="en-US" altLang="en-US" sz="2800">
                <a:solidFill>
                  <a:srgbClr val="FFFFFF"/>
                </a:solidFill>
                <a:latin typeface="Arial" panose="020B0604020202020204" pitchFamily="34" charset="0"/>
                <a:cs typeface="Arial" panose="020B0604020202020204" pitchFamily="34" charset="0"/>
              </a:rPr>
              <a:t>This class is about how we respond to these challenges moving forward</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42FAB19B-FA92-6A46-81F4-1F143E7A6738}"/>
              </a:ext>
            </a:extLst>
          </p:cNvPr>
          <p:cNvSpPr>
            <a:spLocks noGrp="1" noChangeArrowheads="1"/>
          </p:cNvSpPr>
          <p:nvPr>
            <p:ph type="title"/>
          </p:nvPr>
        </p:nvSpPr>
        <p:spPr>
          <a:xfrm>
            <a:off x="1143000" y="762000"/>
            <a:ext cx="7772400" cy="762001"/>
          </a:xfrm>
        </p:spPr>
        <p:txBody>
          <a:bodyPr>
            <a:normAutofit fontScale="90000"/>
          </a:bodyPr>
          <a:lstStyle/>
          <a:p>
            <a:pPr marL="54864" indent="0" fontAlgn="auto">
              <a:spcAft>
                <a:spcPts val="0"/>
              </a:spcAft>
              <a:defRPr/>
            </a:pPr>
            <a:r>
              <a:rPr lang="en-US">
                <a:solidFill>
                  <a:schemeClr val="tx2">
                    <a:tint val="100000"/>
                    <a:shade val="90000"/>
                    <a:satMod val="250000"/>
                    <a:alpha val="100000"/>
                  </a:schemeClr>
                </a:solidFill>
                <a:latin typeface="Arial Black" charset="0"/>
                <a:ea typeface="ＭＳ Ｐゴシック" charset="0"/>
                <a:cs typeface="ＭＳ Ｐゴシック" charset="0"/>
              </a:rPr>
              <a:t>What position suits you?</a:t>
            </a:r>
          </a:p>
        </p:txBody>
      </p:sp>
      <p:sp>
        <p:nvSpPr>
          <p:cNvPr id="62466" name="Rectangle 3">
            <a:extLst>
              <a:ext uri="{FF2B5EF4-FFF2-40B4-BE49-F238E27FC236}">
                <a16:creationId xmlns:a16="http://schemas.microsoft.com/office/drawing/2014/main" id="{59F0FC10-93D4-3E42-89B7-374EC4AFC8FB}"/>
              </a:ext>
            </a:extLst>
          </p:cNvPr>
          <p:cNvSpPr>
            <a:spLocks noGrp="1" noChangeArrowheads="1"/>
          </p:cNvSpPr>
          <p:nvPr>
            <p:ph idx="1"/>
          </p:nvPr>
        </p:nvSpPr>
        <p:spPr/>
        <p:txBody>
          <a:bodyPr/>
          <a:lstStyle/>
          <a:p>
            <a:r>
              <a:rPr lang="en-US" altLang="en-US">
                <a:latin typeface="Arial" panose="020B0604020202020204" pitchFamily="34" charset="0"/>
              </a:rPr>
              <a:t>Select a 1st, 2nd, and 3rd choice for preferred position within the agency</a:t>
            </a:r>
          </a:p>
          <a:p>
            <a:r>
              <a:rPr lang="en-US" altLang="en-US">
                <a:latin typeface="Arial" panose="020B0604020202020204" pitchFamily="34" charset="0"/>
              </a:rPr>
              <a:t>Write a cover letter “applying” for your preferred position (with #2 and #3 listed)</a:t>
            </a:r>
          </a:p>
          <a:p>
            <a:pPr lvl="1"/>
            <a:r>
              <a:rPr lang="en-US" altLang="en-US">
                <a:latin typeface="Arial" panose="020B0604020202020204" pitchFamily="34" charset="0"/>
              </a:rPr>
              <a:t>Detailed in syllabus and even more in the project manual (Read this before deciding)</a:t>
            </a:r>
          </a:p>
          <a:p>
            <a:r>
              <a:rPr lang="en-US" altLang="en-US">
                <a:latin typeface="Arial" panose="020B0604020202020204" pitchFamily="34" charset="0"/>
              </a:rPr>
              <a:t>Include a one-page resume with letter</a:t>
            </a:r>
          </a:p>
          <a:p>
            <a:pPr lvl="1"/>
            <a:r>
              <a:rPr lang="en-US" altLang="en-US">
                <a:latin typeface="Arial" panose="020B0604020202020204" pitchFamily="34" charset="0"/>
              </a:rPr>
              <a:t>Due at end of next class period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19F3DADD-C6BB-A847-A5EE-62BDFC3E6680}"/>
              </a:ext>
            </a:extLst>
          </p:cNvPr>
          <p:cNvSpPr>
            <a:spLocks noGrp="1" noChangeArrowheads="1"/>
          </p:cNvSpPr>
          <p:nvPr>
            <p:ph type="title"/>
          </p:nvPr>
        </p:nvSpPr>
        <p:spPr>
          <a:xfrm>
            <a:off x="685800" y="347663"/>
            <a:ext cx="7772400" cy="1176337"/>
          </a:xfrm>
        </p:spPr>
        <p:txBody>
          <a:bodyPr/>
          <a:lstStyle/>
          <a:p>
            <a:pPr marL="54864" indent="0" fontAlgn="auto">
              <a:spcAft>
                <a:spcPts val="0"/>
              </a:spcAft>
              <a:defRPr/>
            </a:pPr>
            <a:r>
              <a:rPr lang="en-US" dirty="0">
                <a:solidFill>
                  <a:schemeClr val="tx2">
                    <a:tint val="100000"/>
                    <a:shade val="90000"/>
                    <a:satMod val="250000"/>
                    <a:alpha val="100000"/>
                  </a:schemeClr>
                </a:solidFill>
                <a:latin typeface="Arial Black" charset="0"/>
                <a:ea typeface="ＭＳ Ｐゴシック" charset="0"/>
                <a:cs typeface="ＭＳ Ｐゴシック" charset="0"/>
              </a:rPr>
              <a:t>Agency Positions</a:t>
            </a:r>
          </a:p>
        </p:txBody>
      </p:sp>
      <p:sp>
        <p:nvSpPr>
          <p:cNvPr id="21506" name="Rectangle 3">
            <a:extLst>
              <a:ext uri="{FF2B5EF4-FFF2-40B4-BE49-F238E27FC236}">
                <a16:creationId xmlns:a16="http://schemas.microsoft.com/office/drawing/2014/main" id="{E149AE23-F7E0-A744-9E53-B41F16F7B53C}"/>
              </a:ext>
            </a:extLst>
          </p:cNvPr>
          <p:cNvSpPr>
            <a:spLocks noGrp="1" noChangeArrowheads="1"/>
          </p:cNvSpPr>
          <p:nvPr>
            <p:ph idx="1"/>
          </p:nvPr>
        </p:nvSpPr>
        <p:spPr>
          <a:xfrm>
            <a:off x="533400" y="2057400"/>
            <a:ext cx="8229600" cy="4525963"/>
          </a:xfrm>
        </p:spPr>
        <p:txBody>
          <a:bodyPr>
            <a:normAutofit/>
          </a:bodyPr>
          <a:lstStyle/>
          <a:p>
            <a:pPr>
              <a:lnSpc>
                <a:spcPct val="90000"/>
              </a:lnSpc>
            </a:pPr>
            <a:r>
              <a:rPr lang="en-US" altLang="en-US" sz="2400" dirty="0">
                <a:latin typeface="Arial" panose="020B0604020202020204" pitchFamily="34" charset="0"/>
              </a:rPr>
              <a:t>Research Director - Account Planner</a:t>
            </a:r>
          </a:p>
          <a:p>
            <a:pPr>
              <a:lnSpc>
                <a:spcPct val="90000"/>
              </a:lnSpc>
            </a:pPr>
            <a:r>
              <a:rPr lang="en-US" altLang="en-US" sz="2400" dirty="0">
                <a:latin typeface="Arial" panose="020B0604020202020204" pitchFamily="34" charset="0"/>
              </a:rPr>
              <a:t>Account Director – Brand Manager</a:t>
            </a:r>
          </a:p>
          <a:p>
            <a:pPr>
              <a:lnSpc>
                <a:spcPct val="90000"/>
              </a:lnSpc>
            </a:pPr>
            <a:r>
              <a:rPr lang="en-US" altLang="en-US" sz="2400" dirty="0">
                <a:latin typeface="Arial" panose="020B0604020202020204" pitchFamily="34" charset="0"/>
              </a:rPr>
              <a:t>Creative Director – Copywriter / Art Director</a:t>
            </a:r>
          </a:p>
          <a:p>
            <a:pPr>
              <a:lnSpc>
                <a:spcPct val="90000"/>
              </a:lnSpc>
            </a:pPr>
            <a:r>
              <a:rPr lang="en-US" altLang="en-US" sz="2400" dirty="0">
                <a:latin typeface="Arial" panose="020B0604020202020204" pitchFamily="34" charset="0"/>
              </a:rPr>
              <a:t>Media Director – Connections Planner / Digital Planner</a:t>
            </a:r>
          </a:p>
          <a:p>
            <a:pPr>
              <a:lnSpc>
                <a:spcPct val="90000"/>
              </a:lnSpc>
            </a:pPr>
            <a:r>
              <a:rPr lang="en-US" altLang="en-US" sz="2400" dirty="0">
                <a:latin typeface="Arial" panose="020B0604020202020204" pitchFamily="34" charset="0"/>
              </a:rPr>
              <a:t>PR Director – Publicity &amp; Promotion Management</a:t>
            </a:r>
          </a:p>
          <a:p>
            <a:pPr>
              <a:lnSpc>
                <a:spcPct val="90000"/>
              </a:lnSpc>
              <a:buFontTx/>
              <a:buNone/>
            </a:pPr>
            <a:endParaRPr lang="en-US" altLang="en-US" sz="2800" dirty="0">
              <a:latin typeface="Arial" panose="020B0604020202020204" pitchFamily="34" charset="0"/>
            </a:endParaRPr>
          </a:p>
          <a:p>
            <a:pPr>
              <a:lnSpc>
                <a:spcPct val="90000"/>
              </a:lnSpc>
            </a:pPr>
            <a:r>
              <a:rPr lang="en-US" altLang="en-US" sz="2000" dirty="0">
                <a:latin typeface="Arial" panose="020B0604020202020204" pitchFamily="34" charset="0"/>
              </a:rPr>
              <a:t>See workbook for responsibilities and requirements</a:t>
            </a:r>
          </a:p>
          <a:p>
            <a:pPr>
              <a:lnSpc>
                <a:spcPct val="90000"/>
              </a:lnSpc>
            </a:pPr>
            <a:r>
              <a:rPr lang="en-US" altLang="en-US" sz="2000" u="sng" dirty="0">
                <a:latin typeface="Arial" panose="020B0604020202020204" pitchFamily="34" charset="0"/>
              </a:rPr>
              <a:t>Prepare cover letter and resume for application for next week.</a:t>
            </a:r>
          </a:p>
          <a:p>
            <a:pPr>
              <a:lnSpc>
                <a:spcPct val="90000"/>
              </a:lnSpc>
            </a:pPr>
            <a:r>
              <a:rPr lang="en-US" altLang="en-US" sz="2000" dirty="0">
                <a:latin typeface="Arial" panose="020B0604020202020204" pitchFamily="34" charset="0"/>
              </a:rPr>
              <a:t>Some teams may have different configurations based on class size</a:t>
            </a:r>
          </a:p>
          <a:p>
            <a:pPr lvl="1">
              <a:lnSpc>
                <a:spcPct val="90000"/>
              </a:lnSpc>
            </a:pPr>
            <a:r>
              <a:rPr lang="en-US" altLang="en-US" sz="1400" dirty="0">
                <a:latin typeface="Arial" panose="020B0604020202020204" pitchFamily="34" charset="0"/>
              </a:rPr>
              <a:t>Bigger PR and Promotions team, Specialized Media and Digital Targeting, etc.</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4F16F211-7893-5848-8713-50C63AD0278B}"/>
              </a:ext>
            </a:extLst>
          </p:cNvPr>
          <p:cNvSpPr>
            <a:spLocks noGrp="1" noChangeArrowheads="1"/>
          </p:cNvSpPr>
          <p:nvPr>
            <p:ph type="title"/>
          </p:nvPr>
        </p:nvSpPr>
        <p:spPr>
          <a:xfrm>
            <a:off x="491836" y="609600"/>
            <a:ext cx="7772400" cy="879475"/>
          </a:xfrm>
        </p:spPr>
        <p:txBody>
          <a:bodyPr/>
          <a:lstStyle/>
          <a:p>
            <a:pPr marL="54864" indent="0" fontAlgn="auto">
              <a:spcAft>
                <a:spcPts val="0"/>
              </a:spcAft>
              <a:defRPr/>
            </a:pPr>
            <a:r>
              <a:rPr lang="en-US" dirty="0">
                <a:solidFill>
                  <a:schemeClr val="tx2">
                    <a:tint val="100000"/>
                    <a:shade val="90000"/>
                    <a:satMod val="250000"/>
                    <a:alpha val="100000"/>
                  </a:schemeClr>
                </a:solidFill>
                <a:latin typeface="Arial Black" charset="0"/>
                <a:ea typeface="ＭＳ Ｐゴシック" charset="0"/>
                <a:cs typeface="ＭＳ Ｐゴシック" charset="0"/>
              </a:rPr>
              <a:t>Topic of Group Project</a:t>
            </a:r>
          </a:p>
        </p:txBody>
      </p:sp>
      <p:sp>
        <p:nvSpPr>
          <p:cNvPr id="10242" name="Rectangle 3">
            <a:extLst>
              <a:ext uri="{FF2B5EF4-FFF2-40B4-BE49-F238E27FC236}">
                <a16:creationId xmlns:a16="http://schemas.microsoft.com/office/drawing/2014/main" id="{49235E0C-AB11-F74B-B315-4ABBE4B1DB82}"/>
              </a:ext>
            </a:extLst>
          </p:cNvPr>
          <p:cNvSpPr>
            <a:spLocks noGrp="1" noChangeArrowheads="1"/>
          </p:cNvSpPr>
          <p:nvPr>
            <p:ph idx="1"/>
          </p:nvPr>
        </p:nvSpPr>
        <p:spPr>
          <a:xfrm>
            <a:off x="457200" y="1981200"/>
            <a:ext cx="8229600" cy="4525963"/>
          </a:xfrm>
        </p:spPr>
        <p:txBody>
          <a:bodyPr/>
          <a:lstStyle/>
          <a:p>
            <a:pPr>
              <a:lnSpc>
                <a:spcPct val="90000"/>
              </a:lnSpc>
            </a:pPr>
            <a:r>
              <a:rPr lang="en-US" altLang="en-US" dirty="0">
                <a:latin typeface="Arial" panose="020B0604020202020204" pitchFamily="34" charset="0"/>
              </a:rPr>
              <a:t>Five reasons for topic:</a:t>
            </a:r>
          </a:p>
          <a:p>
            <a:pPr lvl="1">
              <a:lnSpc>
                <a:spcPct val="90000"/>
              </a:lnSpc>
            </a:pPr>
            <a:r>
              <a:rPr lang="en-US" altLang="en-US" dirty="0">
                <a:latin typeface="Arial" panose="020B0604020202020204" pitchFamily="34" charset="0"/>
              </a:rPr>
              <a:t>1. Social and ethical issues involved</a:t>
            </a:r>
          </a:p>
          <a:p>
            <a:pPr lvl="1">
              <a:lnSpc>
                <a:spcPct val="90000"/>
              </a:lnSpc>
            </a:pPr>
            <a:r>
              <a:rPr lang="en-US" altLang="en-US" dirty="0">
                <a:latin typeface="Arial" panose="020B0604020202020204" pitchFamily="34" charset="0"/>
              </a:rPr>
              <a:t>2. Similar products but different approaches</a:t>
            </a:r>
          </a:p>
          <a:p>
            <a:pPr lvl="1">
              <a:lnSpc>
                <a:spcPct val="90000"/>
              </a:lnSpc>
            </a:pPr>
            <a:r>
              <a:rPr lang="en-US" altLang="en-US" dirty="0">
                <a:latin typeface="Arial" panose="020B0604020202020204" pitchFamily="34" charset="0"/>
              </a:rPr>
              <a:t>3. Challenged brands in specific ways</a:t>
            </a:r>
          </a:p>
          <a:p>
            <a:pPr lvl="1">
              <a:lnSpc>
                <a:spcPct val="90000"/>
              </a:lnSpc>
            </a:pPr>
            <a:r>
              <a:rPr lang="en-US" altLang="en-US" dirty="0">
                <a:latin typeface="Arial" panose="020B0604020202020204" pitchFamily="34" charset="0"/>
              </a:rPr>
              <a:t>4. Complex strat comm /IMC options</a:t>
            </a:r>
          </a:p>
          <a:p>
            <a:pPr lvl="1">
              <a:lnSpc>
                <a:spcPct val="90000"/>
              </a:lnSpc>
            </a:pPr>
            <a:r>
              <a:rPr lang="en-US" altLang="en-US" dirty="0">
                <a:latin typeface="Arial" panose="020B0604020202020204" pitchFamily="34" charset="0"/>
              </a:rPr>
              <a:t>5. New prominence and PR dynamics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4B15ADBD-3DE4-9740-9E01-98D7841855F8}"/>
              </a:ext>
            </a:extLst>
          </p:cNvPr>
          <p:cNvSpPr>
            <a:spLocks noGrp="1" noChangeArrowheads="1"/>
          </p:cNvSpPr>
          <p:nvPr>
            <p:ph type="title"/>
          </p:nvPr>
        </p:nvSpPr>
        <p:spPr>
          <a:xfrm>
            <a:off x="533400" y="533400"/>
            <a:ext cx="7772400" cy="879475"/>
          </a:xfrm>
        </p:spPr>
        <p:txBody>
          <a:bodyPr>
            <a:normAutofit fontScale="90000"/>
          </a:bodyPr>
          <a:lstStyle/>
          <a:p>
            <a:pPr marL="54864" indent="0" algn="ctr" fontAlgn="auto">
              <a:spcAft>
                <a:spcPts val="0"/>
              </a:spcAft>
              <a:defRPr/>
            </a:pPr>
            <a:r>
              <a:rPr lang="en-US" dirty="0">
                <a:solidFill>
                  <a:schemeClr val="tx2">
                    <a:tint val="100000"/>
                    <a:shade val="90000"/>
                    <a:satMod val="250000"/>
                    <a:alpha val="100000"/>
                  </a:schemeClr>
                </a:solidFill>
                <a:latin typeface="Arial Black" charset="0"/>
                <a:ea typeface="ＭＳ Ｐゴシック" charset="0"/>
                <a:cs typeface="ＭＳ Ｐゴシック" charset="0"/>
              </a:rPr>
              <a:t>Group Project Activities</a:t>
            </a:r>
          </a:p>
        </p:txBody>
      </p:sp>
      <p:sp>
        <p:nvSpPr>
          <p:cNvPr id="11266" name="Rectangle 3">
            <a:extLst>
              <a:ext uri="{FF2B5EF4-FFF2-40B4-BE49-F238E27FC236}">
                <a16:creationId xmlns:a16="http://schemas.microsoft.com/office/drawing/2014/main" id="{7C98D8C2-1927-A342-BF1E-250BAA3B36CE}"/>
              </a:ext>
            </a:extLst>
          </p:cNvPr>
          <p:cNvSpPr>
            <a:spLocks noGrp="1" noChangeArrowheads="1"/>
          </p:cNvSpPr>
          <p:nvPr>
            <p:ph idx="1"/>
          </p:nvPr>
        </p:nvSpPr>
        <p:spPr>
          <a:xfrm>
            <a:off x="381000" y="1981200"/>
            <a:ext cx="8458200" cy="4114800"/>
          </a:xfrm>
        </p:spPr>
        <p:txBody>
          <a:bodyPr/>
          <a:lstStyle/>
          <a:p>
            <a:r>
              <a:rPr lang="en-US" altLang="en-US" dirty="0">
                <a:latin typeface="Arial" panose="020B0604020202020204" pitchFamily="34" charset="0"/>
              </a:rPr>
              <a:t>Campaign Plan (total of 150 points)</a:t>
            </a:r>
          </a:p>
          <a:p>
            <a:pPr lvl="1"/>
            <a:r>
              <a:rPr lang="en-US" altLang="en-US" dirty="0">
                <a:latin typeface="Arial" panose="020B0604020202020204" pitchFamily="34" charset="0"/>
              </a:rPr>
              <a:t>Rough draft of situation analysis (10 points)</a:t>
            </a:r>
          </a:p>
          <a:p>
            <a:pPr lvl="1"/>
            <a:r>
              <a:rPr lang="en-US" altLang="en-US" dirty="0">
                <a:latin typeface="Arial" panose="020B0604020202020204" pitchFamily="34" charset="0"/>
              </a:rPr>
              <a:t>Rough draft of campaign strategy (10 points)</a:t>
            </a:r>
          </a:p>
          <a:p>
            <a:pPr lvl="1"/>
            <a:r>
              <a:rPr lang="en-US" altLang="en-US" dirty="0">
                <a:latin typeface="Arial" panose="020B0604020202020204" pitchFamily="34" charset="0"/>
              </a:rPr>
              <a:t>Rough draft of remaining sections (30 points)</a:t>
            </a:r>
          </a:p>
          <a:p>
            <a:pPr lvl="1"/>
            <a:r>
              <a:rPr lang="en-US" altLang="en-US" dirty="0">
                <a:latin typeface="Arial" panose="020B0604020202020204" pitchFamily="34" charset="0"/>
              </a:rPr>
              <a:t>Group grade (40 points)</a:t>
            </a:r>
          </a:p>
          <a:p>
            <a:pPr lvl="1"/>
            <a:r>
              <a:rPr lang="en-US" altLang="en-US" dirty="0">
                <a:latin typeface="Arial" panose="020B0604020202020204" pitchFamily="34" charset="0"/>
              </a:rPr>
              <a:t>Individual grade (60 points)</a:t>
            </a:r>
          </a:p>
          <a:p>
            <a:r>
              <a:rPr lang="en-US" altLang="en-US" dirty="0">
                <a:latin typeface="Arial" panose="020B0604020202020204" pitchFamily="34" charset="0"/>
              </a:rPr>
              <a:t>Pitch Meeting (25 points)</a:t>
            </a:r>
          </a:p>
          <a:p>
            <a:r>
              <a:rPr lang="en-US" altLang="en-US" dirty="0">
                <a:latin typeface="Arial" panose="020B0604020202020204" pitchFamily="34" charset="0"/>
              </a:rPr>
              <a:t>Peer Evaluation (25 points)</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ＭＳ 明朝"/>
        <a:font script="Hang" typeface="바탕"/>
        <a:font script="Hans" typeface="华文新魏"/>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ＭＳ 明朝"/>
        <a:font script="Hang" typeface="바탕"/>
        <a:font script="Hans" typeface="华文新魏"/>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Foundry.thmx</Template>
  <TotalTime>4905</TotalTime>
  <Words>2578</Words>
  <Application>Microsoft Macintosh PowerPoint</Application>
  <PresentationFormat>On-screen Show (4:3)</PresentationFormat>
  <Paragraphs>391</Paragraphs>
  <Slides>63</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63</vt:i4>
      </vt:variant>
    </vt:vector>
  </HeadingPairs>
  <TitlesOfParts>
    <vt:vector size="71" baseType="lpstr">
      <vt:lpstr>Arial</vt:lpstr>
      <vt:lpstr>Arial Black</vt:lpstr>
      <vt:lpstr>Rockwell</vt:lpstr>
      <vt:lpstr>Times New Roman</vt:lpstr>
      <vt:lpstr>Tw Cen MT</vt:lpstr>
      <vt:lpstr>Wingdings</vt:lpstr>
      <vt:lpstr>Wingdings 2</vt:lpstr>
      <vt:lpstr>Foundry</vt:lpstr>
      <vt:lpstr>Journalism 345: Introduction to Strategic Communication</vt:lpstr>
      <vt:lpstr>Introduction to Strategic Communication</vt:lpstr>
      <vt:lpstr>Course Objectives</vt:lpstr>
      <vt:lpstr>Class Resources</vt:lpstr>
      <vt:lpstr>Exams</vt:lpstr>
      <vt:lpstr>Group Project: Applied Learning</vt:lpstr>
      <vt:lpstr>Agency Positions</vt:lpstr>
      <vt:lpstr>Topic of Group Project</vt:lpstr>
      <vt:lpstr>Group Project Activities</vt:lpstr>
      <vt:lpstr>Group Work Products</vt:lpstr>
      <vt:lpstr>Group Evaluations</vt:lpstr>
      <vt:lpstr>Outside Class Meetings</vt:lpstr>
      <vt:lpstr>Grading Summary</vt:lpstr>
      <vt:lpstr>Grade Distribution</vt:lpstr>
      <vt:lpstr>Extra credit</vt:lpstr>
      <vt:lpstr>Questions?</vt:lpstr>
      <vt:lpstr> Challenges of Strategic Communication </vt:lpstr>
      <vt:lpstr>Expanding Options</vt:lpstr>
      <vt:lpstr>PowerPoint Presentation</vt:lpstr>
      <vt:lpstr>PowerPoint Presentation</vt:lpstr>
      <vt:lpstr>The Era of Choice</vt:lpstr>
      <vt:lpstr>Social Shifts Drive Choice </vt:lpstr>
      <vt:lpstr>PowerPoint Presentation</vt:lpstr>
      <vt:lpstr>PowerPoint Presentation</vt:lpstr>
      <vt:lpstr>PowerPoint Presentation</vt:lpstr>
      <vt:lpstr>Ethnic Populations</vt:lpstr>
      <vt:lpstr>Under age 18, US is a Plurality </vt:lpstr>
      <vt:lpstr>PowerPoint Presentation</vt:lpstr>
      <vt:lpstr>Hispanics Driving Changes in US</vt:lpstr>
      <vt:lpstr>Other Racial/Ethnic Populations</vt:lpstr>
      <vt:lpstr>Age Changes: Graying of America</vt:lpstr>
      <vt:lpstr>Graying of America</vt:lpstr>
      <vt:lpstr>Shifts in Working Women</vt:lpstr>
      <vt:lpstr>Working Women</vt:lpstr>
      <vt:lpstr>Leadership is gaining some diversity but not is all respects</vt:lpstr>
      <vt:lpstr>Income Polarization</vt:lpstr>
      <vt:lpstr>PowerPoint Presentation</vt:lpstr>
      <vt:lpstr>Lifestyle Changes</vt:lpstr>
      <vt:lpstr>The Take Away</vt:lpstr>
      <vt:lpstr>Makes Your Job Harder </vt:lpstr>
      <vt:lpstr>Options for Demassified Audience</vt:lpstr>
      <vt:lpstr>Technology</vt:lpstr>
      <vt:lpstr>PowerPoint Presentation</vt:lpstr>
      <vt:lpstr>Internet</vt:lpstr>
      <vt:lpstr>Driven by Broadband Internet</vt:lpstr>
      <vt:lpstr>Now over 80% have broadband</vt:lpstr>
      <vt:lpstr>The Shift to Streaming Services</vt:lpstr>
      <vt:lpstr>PowerPoint Presentation</vt:lpstr>
      <vt:lpstr>Screen time growing, even more during the pandemic</vt:lpstr>
      <vt:lpstr>PowerPoint Presentation</vt:lpstr>
      <vt:lpstr>Economics</vt:lpstr>
      <vt:lpstr>Technologies Driving New Media Monopoly</vt:lpstr>
      <vt:lpstr>Media Mergers &amp; Consolidation</vt:lpstr>
      <vt:lpstr>Cross-Promotion of Barbie</vt:lpstr>
      <vt:lpstr>Economic Consequences</vt:lpstr>
      <vt:lpstr>And so…</vt:lpstr>
      <vt:lpstr>…and Retention Has Dropped</vt:lpstr>
      <vt:lpstr>Ads Surround Consumers</vt:lpstr>
      <vt:lpstr>And I Mean Everywhere</vt:lpstr>
      <vt:lpstr>More Action Messages</vt:lpstr>
      <vt:lpstr>Take Away</vt:lpstr>
      <vt:lpstr>Prognosis</vt:lpstr>
      <vt:lpstr>What position suits you?</vt:lpstr>
    </vt:vector>
  </TitlesOfParts>
  <Company>Inso Corp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Keith Mickunas</dc:creator>
  <cp:lastModifiedBy>Dhavan Shah</cp:lastModifiedBy>
  <cp:revision>123</cp:revision>
  <dcterms:created xsi:type="dcterms:W3CDTF">2010-09-02T17:17:03Z</dcterms:created>
  <dcterms:modified xsi:type="dcterms:W3CDTF">2023-09-06T04:23:02Z</dcterms:modified>
</cp:coreProperties>
</file>