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89" r:id="rId2"/>
    <p:sldId id="333" r:id="rId3"/>
    <p:sldId id="334" r:id="rId4"/>
    <p:sldId id="390" r:id="rId5"/>
    <p:sldId id="335" r:id="rId6"/>
    <p:sldId id="388" r:id="rId7"/>
    <p:sldId id="336" r:id="rId8"/>
    <p:sldId id="389" r:id="rId9"/>
    <p:sldId id="338" r:id="rId10"/>
    <p:sldId id="391" r:id="rId11"/>
    <p:sldId id="382" r:id="rId12"/>
    <p:sldId id="383" r:id="rId13"/>
    <p:sldId id="384" r:id="rId14"/>
    <p:sldId id="366" r:id="rId15"/>
    <p:sldId id="367" r:id="rId16"/>
    <p:sldId id="368" r:id="rId17"/>
    <p:sldId id="369" r:id="rId18"/>
    <p:sldId id="385" r:id="rId19"/>
    <p:sldId id="386" r:id="rId20"/>
    <p:sldId id="387" r:id="rId21"/>
    <p:sldId id="371" r:id="rId22"/>
    <p:sldId id="372" r:id="rId23"/>
    <p:sldId id="375" r:id="rId24"/>
    <p:sldId id="378" r:id="rId25"/>
    <p:sldId id="379" r:id="rId26"/>
    <p:sldId id="380" r:id="rId27"/>
    <p:sldId id="381" r:id="rId28"/>
    <p:sldId id="34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2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9A28D9-9BB1-B644-BDB3-7FAC4AAC8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47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4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5A99B6C-9AD9-E94F-BFC5-B8397A903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44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992E564-6349-D044-824C-A006F9EC8DA9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3B4BF9E-0556-B343-887E-245B392BF71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DFB87DB-9EF4-C948-A77E-022B897AB982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5E47DF-4F65-DA40-A82F-104B55B21584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A947D74-9FD0-CC4F-9A7B-4C62C444DADC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9BF6E16-CDE7-D345-B125-0DC8903F2F27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1DEFC9F-9064-DB47-A165-55D6F54C7C2F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B7334C-7497-A54E-9568-31F9757A62F0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5A1431-2958-4E43-9448-D4C7E2135C19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C39AB7D-65DA-4845-9470-7FC55AF13049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7B4F972-C3C0-0A4A-8499-62FDF1188002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470228-B04E-8647-9FBE-71B768426E5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E03297-754F-7C44-822E-33BAC38394C9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F3CE58D-F7FF-4A4C-9099-B3BC1195298F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AFD927E-8081-4446-91A2-54A043CA9B6C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ACCC527-3D21-BB49-A69A-37ED5D84171F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76BE7D-A416-3345-9A0C-F0A36FB9184E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17C4057-4806-2E4B-9EE5-3EF662ABEE83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DEC46-5524-3A40-B57A-C541BAD2D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56E6C-3D83-584B-8F9D-B19C62321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1787B-FF45-5043-B2B1-475AA1A29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9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8780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39DD-900E-FF49-A0D3-B245F2020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91FBD-DBBB-CD49-A911-42B46C6B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0C068-B35E-F54C-B4C4-A04663DD4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1427-B97B-974A-8A58-30F3CA93E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9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D57D7-93E3-9A46-8B81-2B527832C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97E43-0279-2743-BCDC-FA3FE145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3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F67B2-82E0-5942-94AC-EF7B6A375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0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B203E-FD21-7242-9BAC-F0F3DD370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6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1034" name="Picture 5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BED1089-870A-1D49-8A59-DDEE6D991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charset="0"/>
        <a:buChar char="¨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video" Target="../media/media9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Journalism 614: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Campaigning and 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Political Advertising</a:t>
            </a: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7146925" y="2427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696200" cy="1206500"/>
          </a:xfrm>
        </p:spPr>
        <p:txBody>
          <a:bodyPr/>
          <a:lstStyle/>
          <a:p>
            <a:r>
              <a:rPr lang="en-US" sz="4000" dirty="0" smtClean="0"/>
              <a:t>Word of Mouth and Buzz Building</a:t>
            </a:r>
            <a:endParaRPr lang="en-US" sz="4000" dirty="0"/>
          </a:p>
        </p:txBody>
      </p:sp>
      <p:pic>
        <p:nvPicPr>
          <p:cNvPr id="4" name="Chron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752600"/>
            <a:ext cx="74168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3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340600" cy="769938"/>
          </a:xfrm>
        </p:spPr>
        <p:txBody>
          <a:bodyPr/>
          <a:lstStyle/>
          <a:p>
            <a:pPr eaLnBrk="1" hangingPunct="1"/>
            <a:r>
              <a:rPr lang="en-US" dirty="0"/>
              <a:t>Political Advertising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772400" cy="4572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>
                <a:latin typeface="+mj-lt"/>
              </a:rPr>
              <a:t>Key means of communication with public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>
                <a:latin typeface="+mj-lt"/>
              </a:rPr>
              <a:t>Advertising spending accounts for majority of campaign budgets, especially for presidency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ja-JP" sz="2400" dirty="0" smtClean="0">
                <a:latin typeface="+mj-lt"/>
                <a:ea typeface="ＭＳ Ｐゴシック" charset="0"/>
              </a:rPr>
              <a:t>Nearly $1 billion for presidency in 2012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ja-JP" sz="2000" dirty="0" smtClean="0">
                <a:latin typeface="+mj-lt"/>
                <a:ea typeface="ＭＳ Ｐゴシック" charset="0"/>
              </a:rPr>
              <a:t>10 Billion across all political races for marketing</a:t>
            </a:r>
            <a:endParaRPr lang="en-US" altLang="ja-JP" sz="2000" dirty="0">
              <a:latin typeface="+mj-lt"/>
              <a:ea typeface="ＭＳ Ｐゴシック" charset="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>
                <a:latin typeface="+mj-lt"/>
                <a:ea typeface="ＭＳ Ｐゴシック" charset="0"/>
              </a:rPr>
              <a:t>10% spent in </a:t>
            </a:r>
            <a:r>
              <a:rPr lang="en-US" sz="2400" dirty="0">
                <a:latin typeface="+mj-lt"/>
                <a:ea typeface="ＭＳ Ｐゴシック" charset="0"/>
              </a:rPr>
              <a:t>last week -  ad blitz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+mj-lt"/>
                <a:ea typeface="ＭＳ Ｐゴシック" charset="0"/>
              </a:rPr>
              <a:t>Concentrated on 1/3 of population 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000" dirty="0">
                <a:latin typeface="+mj-lt"/>
                <a:ea typeface="ＭＳ Ｐゴシック" charset="0"/>
              </a:rPr>
              <a:t> battleground states, battleground markets</a:t>
            </a:r>
            <a:endParaRPr lang="en-US" sz="1800" dirty="0">
              <a:latin typeface="+mj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ＭＳ Ｐゴシック" charset="0"/>
                <a:cs typeface="ＭＳ Ｐゴシック" charset="0"/>
              </a:rPr>
              <a:t>And Spending Explodes…</a:t>
            </a:r>
          </a:p>
        </p:txBody>
      </p:sp>
      <p:pic>
        <p:nvPicPr>
          <p:cNvPr id="80898" name="Picture 3" descr="2012-political-sp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6407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6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7772400" cy="769441"/>
          </a:xfrm>
        </p:spPr>
        <p:txBody>
          <a:bodyPr/>
          <a:lstStyle/>
          <a:p>
            <a:r>
              <a:rPr lang="en-US" dirty="0" smtClean="0"/>
              <a:t>Cost </a:t>
            </a:r>
            <a:r>
              <a:rPr lang="en-US" dirty="0"/>
              <a:t>P</a:t>
            </a:r>
            <a:r>
              <a:rPr lang="en-US" dirty="0" smtClean="0"/>
              <a:t>er </a:t>
            </a:r>
            <a:r>
              <a:rPr lang="en-US" dirty="0"/>
              <a:t>V</a:t>
            </a:r>
            <a:r>
              <a:rPr lang="en-US" dirty="0" smtClean="0"/>
              <a:t>oter</a:t>
            </a:r>
            <a:endParaRPr lang="en-US" dirty="0"/>
          </a:p>
        </p:txBody>
      </p:sp>
      <p:pic>
        <p:nvPicPr>
          <p:cNvPr id="4" name="Picture 3" descr="PoliticalAdvertisingOutlook-PerPer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7274978" cy="41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28613"/>
            <a:ext cx="7340600" cy="636587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Advertising Effects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467600" cy="4724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>
                <a:latin typeface="Times New Roman" charset="0"/>
              </a:rPr>
              <a:t>Ads have effects 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Times New Roman" charset="0"/>
                <a:ea typeface="ＭＳ Ｐゴシック" charset="0"/>
              </a:rPr>
              <a:t>Drive news reporting</a:t>
            </a:r>
          </a:p>
          <a:p>
            <a:pPr lvl="2" eaLnBrk="1" hangingPunct="1">
              <a:lnSpc>
                <a:spcPct val="120000"/>
              </a:lnSpc>
            </a:pPr>
            <a:r>
              <a:rPr lang="en-US">
                <a:latin typeface="Times New Roman" charset="0"/>
                <a:ea typeface="ＭＳ Ｐゴシック" charset="0"/>
              </a:rPr>
              <a:t>739 airings of Swift Boat Ads in three states drove coverage</a:t>
            </a:r>
          </a:p>
          <a:p>
            <a:pPr lvl="2" eaLnBrk="1" hangingPunct="1">
              <a:lnSpc>
                <a:spcPct val="120000"/>
              </a:lnSpc>
            </a:pPr>
            <a:r>
              <a:rPr lang="en-US">
                <a:latin typeface="Times New Roman" charset="0"/>
                <a:ea typeface="ＭＳ Ｐゴシック" charset="0"/>
              </a:rPr>
              <a:t>Ads also dictate the issue agenda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Times New Roman" charset="0"/>
                <a:ea typeface="ＭＳ Ｐゴシック" charset="0"/>
              </a:rPr>
              <a:t>Influence voters</a:t>
            </a:r>
            <a:r>
              <a:rPr lang="ja-JP" altLang="en-US">
                <a:latin typeface="Times New Roman" charset="0"/>
                <a:ea typeface="ＭＳ Ｐゴシック" charset="0"/>
              </a:rPr>
              <a:t>’</a:t>
            </a:r>
            <a:r>
              <a:rPr lang="en-US" altLang="ja-JP">
                <a:latin typeface="Times New Roman" charset="0"/>
                <a:ea typeface="ＭＳ Ｐゴシック" charset="0"/>
              </a:rPr>
              <a:t> attitudes</a:t>
            </a:r>
          </a:p>
          <a:p>
            <a:pPr lvl="2" eaLnBrk="1" hangingPunct="1">
              <a:lnSpc>
                <a:spcPct val="120000"/>
              </a:lnSpc>
            </a:pPr>
            <a:r>
              <a:rPr lang="en-US">
                <a:latin typeface="Times New Roman" charset="0"/>
                <a:ea typeface="ＭＳ Ｐゴシック" charset="0"/>
              </a:rPr>
              <a:t>Shape perceptions of candidates</a:t>
            </a:r>
          </a:p>
          <a:p>
            <a:pPr lvl="2" eaLnBrk="1" hangingPunct="1">
              <a:lnSpc>
                <a:spcPct val="120000"/>
              </a:lnSpc>
            </a:pPr>
            <a:r>
              <a:rPr lang="en-US">
                <a:latin typeface="Times New Roman" charset="0"/>
                <a:ea typeface="ＭＳ Ｐゴシック" charset="0"/>
              </a:rPr>
              <a:t>Provide information about positions</a:t>
            </a:r>
            <a:r>
              <a:rPr lang="en-US" sz="1800">
                <a:latin typeface="Times New Roman" charset="0"/>
                <a:ea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28613"/>
            <a:ext cx="7772400" cy="636587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Highly Controversial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371600"/>
            <a:ext cx="7340600" cy="37369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>
                <a:latin typeface="Times New Roman" charset="0"/>
              </a:rPr>
              <a:t>Question quality and accuracy of info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  <a:ea typeface="ＭＳ Ｐゴシック" charset="0"/>
              </a:rPr>
              <a:t>Mudslinging and misrepresentations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>
                <a:latin typeface="Times New Roman" charset="0"/>
              </a:rPr>
              <a:t>Fear about impact on citizens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  <a:ea typeface="ＭＳ Ｐゴシック" charset="0"/>
              </a:rPr>
              <a:t>Fosters cynicism and demobilization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>
                <a:latin typeface="Times New Roman" charset="0"/>
              </a:rPr>
              <a:t>Distort opinions and alter elections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  <a:ea typeface="ＭＳ Ｐゴシック" charset="0"/>
              </a:rPr>
              <a:t>Switching vote based on ad claims</a:t>
            </a:r>
            <a:endParaRPr lang="en-US" sz="200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Lessons from Modern Campaigning</a:t>
            </a:r>
            <a:endParaRPr lang="en-US">
              <a:latin typeface="Times New Roman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8077200" cy="4648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Candidates </a:t>
            </a:r>
            <a:r>
              <a:rPr lang="en-US" sz="2800" dirty="0" smtClean="0">
                <a:latin typeface="Times New Roman" charset="0"/>
              </a:rPr>
              <a:t>don’</a:t>
            </a:r>
            <a:r>
              <a:rPr lang="en-US" altLang="ja-JP" sz="2800" dirty="0" smtClean="0">
                <a:latin typeface="Times New Roman" charset="0"/>
              </a:rPr>
              <a:t>t </a:t>
            </a:r>
            <a:r>
              <a:rPr lang="en-US" altLang="ja-JP" sz="2800" dirty="0">
                <a:latin typeface="Times New Roman" charset="0"/>
              </a:rPr>
              <a:t>dictate the news discourse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Though gatekeepers sometimes let them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Campaigns do control websites, broadcast </a:t>
            </a:r>
            <a:r>
              <a:rPr lang="en-US" sz="2800" dirty="0" smtClean="0">
                <a:latin typeface="Times New Roman" charset="0"/>
              </a:rPr>
              <a:t>ads, </a:t>
            </a:r>
            <a:r>
              <a:rPr lang="en-US" sz="2800" dirty="0">
                <a:latin typeface="Times New Roman" charset="0"/>
              </a:rPr>
              <a:t>direct </a:t>
            </a:r>
            <a:r>
              <a:rPr lang="en-US" sz="2800" dirty="0" smtClean="0">
                <a:latin typeface="Times New Roman" charset="0"/>
              </a:rPr>
              <a:t>(</a:t>
            </a:r>
            <a:r>
              <a:rPr lang="en-US" sz="2800" dirty="0">
                <a:latin typeface="Times New Roman" charset="0"/>
              </a:rPr>
              <a:t>mailers, telephone calls, etc.</a:t>
            </a:r>
            <a:r>
              <a:rPr lang="en-US" sz="2800" dirty="0" smtClean="0">
                <a:latin typeface="Times New Roman" charset="0"/>
              </a:rPr>
              <a:t>), and social media. </a:t>
            </a:r>
            <a:endParaRPr lang="en-US" sz="2800" dirty="0">
              <a:latin typeface="Times New Roman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Can amplify inaccuracies and distortions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Elections are won locally - electoral college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Swing states, specific regions, local precincts 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Play good cop, bad cop - makes attacks worse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PACs, 527s, and stealth campaigning</a:t>
            </a:r>
            <a:r>
              <a:rPr lang="en-US" sz="1800" dirty="0">
                <a:latin typeface="Times New Roman" charset="0"/>
                <a:ea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Advice to Journalists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620000" cy="37369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Follow the money to the source of ads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What is the history and agenda of groups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Expose stealth campaigns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Explore connections with candidates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imes New Roman" charset="0"/>
              </a:rPr>
              <a:t>Recognize Internet represents best and worst of modern </a:t>
            </a:r>
            <a:r>
              <a:rPr lang="en-US" sz="2800" dirty="0" smtClean="0">
                <a:latin typeface="Times New Roman" charset="0"/>
              </a:rPr>
              <a:t>campaigning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Times New Roman" charset="0"/>
              </a:rPr>
              <a:t>Do not allow candidates to dictate the terms or to dominate the coverage cycles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 smtClean="0">
                <a:latin typeface="Times New Roman" charset="0"/>
              </a:rPr>
              <a:t>As Trump did in 2016</a:t>
            </a:r>
            <a:r>
              <a:rPr lang="is-IS" sz="2400" dirty="0" smtClean="0">
                <a:latin typeface="Times New Roman" charset="0"/>
              </a:rPr>
              <a:t>….</a:t>
            </a:r>
            <a:endParaRPr lang="en-US" sz="2400" dirty="0">
              <a:latin typeface="Times New Roman" charset="0"/>
            </a:endParaRPr>
          </a:p>
          <a:p>
            <a:pPr lvl="1" eaLnBrk="1" hangingPunct="1">
              <a:buFontTx/>
              <a:buNone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6508377" cy="51054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Dominated the news agenda, with constant cycle of stories so </a:t>
            </a:r>
            <a:r>
              <a:rPr lang="en-US" sz="2800" dirty="0" smtClean="0"/>
              <a:t>that subsequent </a:t>
            </a:r>
            <a:r>
              <a:rPr lang="en-US" sz="2800" dirty="0"/>
              <a:t>coverage includes his views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Trump got $2.8 </a:t>
            </a:r>
            <a:r>
              <a:rPr lang="en-US" sz="2400" dirty="0"/>
              <a:t>billion in primary </a:t>
            </a:r>
            <a:r>
              <a:rPr lang="en-US" sz="2400" dirty="0" smtClean="0"/>
              <a:t>coverage; Clinton $1.1 billion; Cruz $770 million, making up for ad </a:t>
            </a:r>
            <a:r>
              <a:rPr lang="en-US" sz="2400" dirty="0"/>
              <a:t>spending </a:t>
            </a:r>
            <a:r>
              <a:rPr lang="en-US" sz="2400" dirty="0" smtClean="0"/>
              <a:t>difference – “Trump sucked </a:t>
            </a:r>
            <a:r>
              <a:rPr lang="en-US" sz="2400" dirty="0"/>
              <a:t>the oxygen out of the </a:t>
            </a:r>
            <a:r>
              <a:rPr lang="en-US" sz="2400" dirty="0" smtClean="0"/>
              <a:t>room” 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Differences set before Super Tuesday, with Trump way up; click-bait candidate, who drove up news consumption</a:t>
            </a:r>
          </a:p>
          <a:p>
            <a:pPr marL="228600" lvl="1" indent="0">
              <a:spcBef>
                <a:spcPts val="1200"/>
              </a:spcBef>
              <a:buNone/>
            </a:pPr>
            <a:endParaRPr lang="en-US" sz="2400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143000" y="228600"/>
            <a:ext cx="8229600" cy="7620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Dominate the News Cycle</a:t>
            </a:r>
            <a:endParaRPr lang="en-US" dirty="0"/>
          </a:p>
        </p:txBody>
      </p:sp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508377" cy="5327488"/>
          </a:xfrm>
          <a:prstGeom prst="rect">
            <a:avLst/>
          </a:prstGeom>
        </p:spPr>
      </p:pic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593696" cy="54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4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3" y="1447800"/>
            <a:ext cx="7486978" cy="49378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17717" y="304800"/>
            <a:ext cx="8030634" cy="49000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 smtClean="0"/>
              <a:t>Trump </a:t>
            </a:r>
            <a:r>
              <a:rPr lang="en-US" sz="2400" dirty="0"/>
              <a:t>dominated coverage all but one week of the primary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Even when Democratic contest remained </a:t>
            </a:r>
            <a:r>
              <a:rPr lang="en-US" sz="2000" dirty="0" smtClean="0"/>
              <a:t>contested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4444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Campaigning and Public Opinion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Communication campaigns</a:t>
            </a:r>
          </a:p>
          <a:p>
            <a:pPr lvl="1" eaLnBrk="1" hangingPunct="1"/>
            <a:r>
              <a:rPr lang="en-US">
                <a:latin typeface="Times New Roman" charset="0"/>
                <a:ea typeface="ＭＳ Ｐゴシック" charset="0"/>
              </a:rPr>
              <a:t>Market products and services</a:t>
            </a:r>
          </a:p>
          <a:p>
            <a:pPr lvl="1" eaLnBrk="1" hangingPunct="1"/>
            <a:r>
              <a:rPr lang="en-US">
                <a:latin typeface="Times New Roman" charset="0"/>
                <a:ea typeface="ＭＳ Ｐゴシック" charset="0"/>
              </a:rPr>
              <a:t>Shape image of brands and companies</a:t>
            </a:r>
          </a:p>
          <a:p>
            <a:pPr lvl="1" eaLnBrk="1" hangingPunct="1"/>
            <a:r>
              <a:rPr lang="en-US">
                <a:latin typeface="Times New Roman" charset="0"/>
                <a:ea typeface="ＭＳ Ｐゴシック" charset="0"/>
              </a:rPr>
              <a:t>Shape culture and alter social landscape</a:t>
            </a:r>
          </a:p>
          <a:p>
            <a:pPr lvl="1" eaLnBrk="1" hangingPunct="1"/>
            <a:r>
              <a:rPr lang="en-US">
                <a:latin typeface="Times New Roman" charset="0"/>
                <a:ea typeface="ＭＳ Ｐゴシック" charset="0"/>
              </a:rPr>
              <a:t>Promote positive health/social practices</a:t>
            </a:r>
          </a:p>
          <a:p>
            <a:pPr lvl="1" eaLnBrk="1" hangingPunct="1"/>
            <a:r>
              <a:rPr lang="en-US">
                <a:latin typeface="Times New Roman" charset="0"/>
                <a:ea typeface="ＭＳ Ｐゴシック" charset="0"/>
              </a:rPr>
              <a:t>Promote political issues and candidates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n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75" y="1905000"/>
            <a:ext cx="7413575" cy="4500032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13366" y="457200"/>
            <a:ext cx="8030634" cy="49000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 smtClean="0"/>
              <a:t>And Trump’s coverage was less negative than key opponents</a:t>
            </a:r>
            <a:endParaRPr lang="en-US" sz="2400" dirty="0"/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Clinton’s coverage even more negative. Only Sanders is positive</a:t>
            </a:r>
          </a:p>
        </p:txBody>
      </p:sp>
    </p:spTree>
    <p:extLst>
      <p:ext uri="{BB962C8B-B14F-4D97-AF65-F5344CB8AC3E}">
        <p14:creationId xmlns:p14="http://schemas.microsoft.com/office/powerpoint/2010/main" val="4098764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73075"/>
            <a:ext cx="7772400" cy="636588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Negative Advertising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219200"/>
            <a:ext cx="73914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Not a new occurrence – since the 50s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Eisenhower attacks Democrats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Johnson</a:t>
            </a:r>
            <a:r>
              <a:rPr lang="ja-JP" altLang="en-US" sz="2400" dirty="0">
                <a:latin typeface="Times New Roman" charset="0"/>
                <a:ea typeface="ＭＳ Ｐゴシック" charset="0"/>
              </a:rPr>
              <a:t>’</a:t>
            </a:r>
            <a:r>
              <a:rPr lang="en-US" altLang="ja-JP" sz="2400" dirty="0">
                <a:latin typeface="Times New Roman" charset="0"/>
                <a:ea typeface="ＭＳ Ｐゴシック" charset="0"/>
              </a:rPr>
              <a:t>s </a:t>
            </a:r>
            <a:r>
              <a:rPr lang="ja-JP" altLang="en-US" sz="2400" dirty="0">
                <a:latin typeface="Times New Roman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Times New Roman" charset="0"/>
                <a:ea typeface="ＭＳ Ｐゴシック" charset="0"/>
              </a:rPr>
              <a:t>Daisy Girl</a:t>
            </a:r>
            <a:r>
              <a:rPr lang="ja-JP" altLang="en-US" sz="2400" dirty="0">
                <a:latin typeface="Times New Roman" charset="0"/>
                <a:ea typeface="ＭＳ Ｐゴシック" charset="0"/>
              </a:rPr>
              <a:t>”</a:t>
            </a:r>
            <a:r>
              <a:rPr lang="en-US" altLang="ja-JP" sz="2400" dirty="0">
                <a:latin typeface="Times New Roman" charset="0"/>
                <a:ea typeface="ＭＳ Ｐゴシック" charset="0"/>
              </a:rPr>
              <a:t> against Goldwater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Important part of recent election bids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Beginning in 1980, PACs used ads to support certain candidates as an </a:t>
            </a:r>
            <a:r>
              <a:rPr lang="ja-JP" altLang="en-US" sz="2400" dirty="0">
                <a:latin typeface="Times New Roman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Times New Roman" charset="0"/>
                <a:ea typeface="ＭＳ Ｐゴシック" charset="0"/>
              </a:rPr>
              <a:t>independent expenditure</a:t>
            </a:r>
            <a:r>
              <a:rPr lang="ja-JP" altLang="en-US" sz="2400" dirty="0">
                <a:latin typeface="Times New Roman" charset="0"/>
                <a:ea typeface="ＭＳ Ｐゴシック" charset="0"/>
              </a:rPr>
              <a:t>”</a:t>
            </a:r>
            <a:endParaRPr lang="en-US" altLang="ja-JP" sz="24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Willie Horton Ad – PAC against Dukakis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2" name="Daisy Girl Rare 1964 Lyndon Johnson Political Ad -aired on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" y="4267200"/>
            <a:ext cx="3200400" cy="2400300"/>
          </a:xfrm>
          <a:prstGeom prst="rect">
            <a:avLst/>
          </a:prstGeom>
        </p:spPr>
      </p:pic>
      <p:pic>
        <p:nvPicPr>
          <p:cNvPr id="3" name="Willie Horton 1988 Attack A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305300"/>
            <a:ext cx="3200400" cy="2400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46063"/>
            <a:ext cx="7315200" cy="879475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Negative Ads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371600"/>
            <a:ext cx="7467600" cy="47244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Times New Roman" charset="0"/>
              </a:rPr>
              <a:t>Focus on criticisms of the opponent, fault character, accomplishments, or issue positions – </a:t>
            </a:r>
            <a:r>
              <a:rPr lang="en-US" sz="2400" dirty="0" smtClean="0">
                <a:latin typeface="Times New Roman" charset="0"/>
              </a:rPr>
              <a:t>AKA </a:t>
            </a:r>
            <a:r>
              <a:rPr lang="ja-JP" altLang="en-US" sz="2400" dirty="0" smtClean="0">
                <a:latin typeface="Times New Roman" charset="0"/>
              </a:rPr>
              <a:t>“</a:t>
            </a:r>
            <a:r>
              <a:rPr lang="en-US" altLang="ja-JP" sz="2400" dirty="0">
                <a:latin typeface="Times New Roman" charset="0"/>
              </a:rPr>
              <a:t>attack advertising</a:t>
            </a:r>
            <a:r>
              <a:rPr lang="ja-JP" altLang="en-US" sz="2400" dirty="0" smtClean="0">
                <a:latin typeface="Times New Roman" charset="0"/>
              </a:rPr>
              <a:t>”</a:t>
            </a:r>
            <a:r>
              <a:rPr lang="en-US" altLang="ja-JP" sz="2400" dirty="0" smtClean="0">
                <a:latin typeface="Times New Roman" charset="0"/>
              </a:rPr>
              <a:t> – example, </a:t>
            </a:r>
            <a:r>
              <a:rPr lang="en-US" sz="2400" dirty="0" smtClean="0">
                <a:latin typeface="Times New Roman" charset="0"/>
                <a:ea typeface="ＭＳ Ｐゴシック" charset="0"/>
              </a:rPr>
              <a:t>“LAZY”</a:t>
            </a:r>
          </a:p>
          <a:p>
            <a:pPr eaLnBrk="1" hangingPunct="1">
              <a:lnSpc>
                <a:spcPct val="110000"/>
              </a:lnSpc>
            </a:pPr>
            <a:endParaRPr lang="en-US" sz="2400" dirty="0">
              <a:latin typeface="Times New Roman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None/>
            </a:pPr>
            <a:endParaRPr lang="en-US" sz="2000" dirty="0" smtClean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endParaRPr lang="en-US" sz="2400" dirty="0" smtClean="0">
              <a:latin typeface="Times New Roman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00" dirty="0" smtClean="0">
                <a:latin typeface="Times New Roman" charset="0"/>
              </a:rPr>
              <a:t>Still</a:t>
            </a:r>
            <a:r>
              <a:rPr lang="en-US" sz="2400" dirty="0">
                <a:latin typeface="Times New Roman" charset="0"/>
              </a:rPr>
              <a:t>, negative ads are a minority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Times New Roman" charset="0"/>
                <a:ea typeface="ＭＳ Ｐゴシック" charset="0"/>
              </a:rPr>
              <a:t>Most are contrast ads or positive ads</a:t>
            </a:r>
            <a:endParaRPr lang="en-US" sz="1800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2" name="Anti Obama 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819400"/>
            <a:ext cx="4114800" cy="23145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28613"/>
            <a:ext cx="7772400" cy="636587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Types of Positive Ads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143000"/>
            <a:ext cx="7391400" cy="48006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Times New Roman" charset="0"/>
              </a:rPr>
              <a:t>Positive Ads – focus on good characteristics, accomplishments, or issue positions of </a:t>
            </a:r>
            <a:r>
              <a:rPr lang="en-US" sz="2400" dirty="0" smtClean="0">
                <a:latin typeface="Times New Roman" charset="0"/>
              </a:rPr>
              <a:t>sponsor</a:t>
            </a:r>
          </a:p>
          <a:p>
            <a:pPr marL="0" indent="0" eaLnBrk="1" hangingPunct="1">
              <a:buNone/>
            </a:pPr>
            <a:endParaRPr lang="en-US" sz="2400" dirty="0">
              <a:latin typeface="Times New Roman" charset="0"/>
            </a:endParaRP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Morning in American</a:t>
            </a:r>
          </a:p>
          <a:p>
            <a:pPr lvl="2" eaLnBrk="1" hangingPunct="1"/>
            <a:r>
              <a:rPr lang="en-US" sz="1800" dirty="0" smtClean="0">
                <a:latin typeface="Times New Roman" charset="0"/>
                <a:ea typeface="ＭＳ Ｐゴシック" charset="0"/>
              </a:rPr>
              <a:t>Reagan</a:t>
            </a:r>
          </a:p>
          <a:p>
            <a:pPr lvl="2" eaLnBrk="1" hangingPunct="1"/>
            <a:endParaRPr lang="en-US" sz="1800" dirty="0" smtClean="0">
              <a:latin typeface="Times New Roman" charset="0"/>
              <a:ea typeface="ＭＳ Ｐゴシック" charset="0"/>
            </a:endParaRPr>
          </a:p>
          <a:p>
            <a:pPr lvl="1" eaLnBrk="1" hangingPunct="1"/>
            <a:endParaRPr lang="en-US" sz="1800" dirty="0">
              <a:latin typeface="Times New Roman" charset="0"/>
              <a:ea typeface="ＭＳ Ｐゴシック" charset="0"/>
            </a:endParaRPr>
          </a:p>
          <a:p>
            <a:pPr lvl="1" eaLnBrk="1" hangingPunct="1"/>
            <a:r>
              <a:rPr lang="en-US" sz="2000" dirty="0" smtClean="0">
                <a:latin typeface="Times New Roman" charset="0"/>
                <a:ea typeface="ＭＳ Ｐゴシック" charset="0"/>
              </a:rPr>
              <a:t>Boy </a:t>
            </a:r>
            <a:r>
              <a:rPr lang="en-US" sz="2000" dirty="0">
                <a:latin typeface="Times New Roman" charset="0"/>
                <a:ea typeface="ＭＳ Ｐゴシック" charset="0"/>
              </a:rPr>
              <a:t>from Hope</a:t>
            </a:r>
          </a:p>
          <a:p>
            <a:pPr lvl="2" eaLnBrk="1" hangingPunct="1"/>
            <a:r>
              <a:rPr lang="en-US" sz="1800" dirty="0">
                <a:latin typeface="Times New Roman" charset="0"/>
                <a:ea typeface="ＭＳ Ｐゴシック" charset="0"/>
              </a:rPr>
              <a:t>Clinton</a:t>
            </a:r>
          </a:p>
          <a:p>
            <a:pPr lvl="1" eaLnBrk="1" hangingPunct="1">
              <a:buFontTx/>
              <a:buNone/>
            </a:pPr>
            <a:endParaRPr lang="en-US" sz="2000" dirty="0" smtClean="0">
              <a:latin typeface="Times New Roman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endParaRPr lang="en-US" sz="2000" dirty="0" smtClean="0">
              <a:latin typeface="Times New Roman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</a:endParaRPr>
          </a:p>
          <a:p>
            <a:pPr eaLnBrk="1" hangingPunct="1"/>
            <a:r>
              <a:rPr lang="en-US" sz="2400" dirty="0">
                <a:latin typeface="Times New Roman" charset="0"/>
              </a:rPr>
              <a:t>Image Oriented – focus on character and personal traits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Issue Oriented – focus on the issue/policy positions</a:t>
            </a:r>
          </a:p>
        </p:txBody>
      </p:sp>
      <p:pic>
        <p:nvPicPr>
          <p:cNvPr id="2" name="Ronald Reagan TV Ad Its morning in america ag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3000" y="2133600"/>
            <a:ext cx="2209800" cy="1657350"/>
          </a:xfrm>
          <a:prstGeom prst="rect">
            <a:avLst/>
          </a:prstGeom>
        </p:spPr>
      </p:pic>
      <p:pic>
        <p:nvPicPr>
          <p:cNvPr id="3" name="Bill Clinton Hope ad 199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3000" y="3886200"/>
            <a:ext cx="2209800" cy="16573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90550"/>
            <a:ext cx="7772400" cy="635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Political Ad Effects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676400"/>
            <a:ext cx="7340600" cy="42354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>
                <a:latin typeface="Times New Roman" charset="0"/>
              </a:rPr>
              <a:t>The Negativity Effect</a:t>
            </a:r>
          </a:p>
          <a:p>
            <a:pPr eaLnBrk="1" hangingPunct="1">
              <a:lnSpc>
                <a:spcPct val="130000"/>
              </a:lnSpc>
            </a:pPr>
            <a:r>
              <a:rPr lang="en-US">
                <a:latin typeface="Times New Roman" charset="0"/>
              </a:rPr>
              <a:t>The Demobilizing Effect</a:t>
            </a:r>
          </a:p>
          <a:p>
            <a:pPr eaLnBrk="1" hangingPunct="1">
              <a:lnSpc>
                <a:spcPct val="130000"/>
              </a:lnSpc>
            </a:pPr>
            <a:r>
              <a:rPr lang="en-US">
                <a:latin typeface="Times New Roman" charset="0"/>
              </a:rPr>
              <a:t>The Backlash Effect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9293225" y="2073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9563"/>
            <a:ext cx="7340600" cy="636587"/>
          </a:xfrm>
        </p:spPr>
        <p:txBody>
          <a:bodyPr/>
          <a:lstStyle/>
          <a:p>
            <a:pPr eaLnBrk="1" hangingPunct="1"/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Negativity Effect</a:t>
            </a:r>
            <a:r>
              <a:rPr lang="ja-JP" altLang="en-US">
                <a:latin typeface="Times New Roman" charset="0"/>
              </a:rPr>
              <a:t>”</a:t>
            </a:r>
            <a:endParaRPr lang="en-US">
              <a:latin typeface="Times New Roman" charset="0"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772400" cy="4876800"/>
          </a:xfrm>
        </p:spPr>
        <p:txBody>
          <a:bodyPr/>
          <a:lstStyle/>
          <a:p>
            <a:pPr eaLnBrk="1" hangingPunct="1"/>
            <a:r>
              <a:rPr lang="en-US" sz="2800">
                <a:latin typeface="Times New Roman" charset="0"/>
              </a:rPr>
              <a:t>Voters learn issue information from ads</a:t>
            </a:r>
          </a:p>
          <a:p>
            <a:pPr lvl="1" eaLnBrk="1" hangingPunct="1"/>
            <a:r>
              <a:rPr lang="en-US" sz="2400">
                <a:latin typeface="Times New Roman" charset="0"/>
                <a:ea typeface="ＭＳ Ｐゴシック" charset="0"/>
              </a:rPr>
              <a:t>Some find it rivals the effects of news, especially among light news viewers</a:t>
            </a:r>
          </a:p>
          <a:p>
            <a:pPr eaLnBrk="1" hangingPunct="1"/>
            <a:r>
              <a:rPr lang="en-US" sz="2800">
                <a:latin typeface="Times New Roman" charset="0"/>
              </a:rPr>
              <a:t>Negative Ads are more easily recalled</a:t>
            </a:r>
          </a:p>
          <a:p>
            <a:pPr lvl="1" eaLnBrk="1" hangingPunct="1"/>
            <a:r>
              <a:rPr lang="en-US" sz="2400">
                <a:latin typeface="Times New Roman" charset="0"/>
                <a:ea typeface="ＭＳ Ｐゴシック" charset="0"/>
              </a:rPr>
              <a:t>Greater effect on impression formation</a:t>
            </a:r>
          </a:p>
          <a:p>
            <a:pPr lvl="1" eaLnBrk="1" hangingPunct="1"/>
            <a:r>
              <a:rPr lang="en-US" sz="2400">
                <a:latin typeface="Times New Roman" charset="0"/>
                <a:ea typeface="ＭＳ Ｐゴシック" charset="0"/>
              </a:rPr>
              <a:t>Greater effect on vote choice</a:t>
            </a:r>
          </a:p>
          <a:p>
            <a:pPr eaLnBrk="1" hangingPunct="1"/>
            <a:r>
              <a:rPr lang="en-US" sz="2800">
                <a:latin typeface="Times New Roman" charset="0"/>
              </a:rPr>
              <a:t>Issue attacks do more than image attacks</a:t>
            </a:r>
          </a:p>
          <a:p>
            <a:pPr lvl="1" eaLnBrk="1" hangingPunct="1"/>
            <a:r>
              <a:rPr lang="en-US" sz="2400">
                <a:latin typeface="Times New Roman" charset="0"/>
                <a:ea typeface="ＭＳ Ｐゴシック" charset="0"/>
              </a:rPr>
              <a:t>Responses to attacks have mixed effects – hurt both the sponsoring candidate and opponent</a:t>
            </a:r>
          </a:p>
          <a:p>
            <a:pPr eaLnBrk="1" hangingPunct="1"/>
            <a:r>
              <a:rPr lang="en-US" sz="2800">
                <a:latin typeface="Times New Roman" charset="0"/>
              </a:rPr>
              <a:t>Use of news media reduces negativity effect</a:t>
            </a: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06538" y="333375"/>
            <a:ext cx="7124700" cy="928688"/>
          </a:xfrm>
        </p:spPr>
        <p:txBody>
          <a:bodyPr/>
          <a:lstStyle/>
          <a:p>
            <a:pPr eaLnBrk="1" hangingPunct="1"/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Demobilizing Effect</a:t>
            </a:r>
            <a:r>
              <a:rPr lang="ja-JP" altLang="en-US">
                <a:latin typeface="Times New Roman" charset="0"/>
              </a:rPr>
              <a:t>”</a:t>
            </a:r>
            <a:endParaRPr lang="en-US">
              <a:latin typeface="Times New Roman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620000" cy="5410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</a:rPr>
              <a:t>Initial findings argue that negative ads produced cynicism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>
                <a:latin typeface="Times New Roman" charset="0"/>
                <a:ea typeface="ＭＳ Ｐゴシック" charset="0"/>
              </a:rPr>
              <a:t>Reduces motivation to vote, lowers turnout 5%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</a:rPr>
              <a:t>Others find that demobilized independents balanced by increased voting among party loyalists -  net positive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>
                <a:latin typeface="Times New Roman" charset="0"/>
                <a:ea typeface="ＭＳ Ｐゴシック" charset="0"/>
              </a:rPr>
              <a:t>Strengthen ties to political parties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</a:rPr>
              <a:t>Goldstein</a:t>
            </a:r>
            <a:r>
              <a:rPr lang="ja-JP" altLang="en-US" sz="2400">
                <a:latin typeface="Times New Roman" charset="0"/>
              </a:rPr>
              <a:t>’</a:t>
            </a:r>
            <a:r>
              <a:rPr lang="en-US" altLang="ja-JP" sz="2400">
                <a:latin typeface="Times New Roman" charset="0"/>
              </a:rPr>
              <a:t>s research finds negative ads are mobilizing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>
                <a:latin typeface="Times New Roman" charset="0"/>
                <a:ea typeface="ＭＳ Ｐゴシック" charset="0"/>
              </a:rPr>
              <a:t>Much better ad exposure measurement -  WiscAds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>
                <a:latin typeface="Times New Roman" charset="0"/>
              </a:rPr>
              <a:t>Other scholars find difference between useful issue attacks vs. harsh mudslinging and other attacks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>
                <a:latin typeface="Times New Roman" charset="0"/>
                <a:ea typeface="ＭＳ Ｐゴシック" charset="0"/>
              </a:rPr>
              <a:t>Legitimate criticism actually increases turnout</a:t>
            </a:r>
            <a:endParaRPr lang="en-US" sz="180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363663" y="333375"/>
            <a:ext cx="7340600" cy="928688"/>
          </a:xfrm>
        </p:spPr>
        <p:txBody>
          <a:bodyPr/>
          <a:lstStyle/>
          <a:p>
            <a:pPr eaLnBrk="1" hangingPunct="1"/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Backlash Effect</a:t>
            </a:r>
            <a:r>
              <a:rPr lang="ja-JP" altLang="en-US">
                <a:latin typeface="Times New Roman" charset="0"/>
              </a:rPr>
              <a:t>”</a:t>
            </a:r>
            <a:endParaRPr lang="en-US">
              <a:latin typeface="Times New Roman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7391400" cy="4495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>
                <a:latin typeface="Times New Roman" charset="0"/>
              </a:rPr>
              <a:t>Negative ads increase support for the attacked and decrease support for sponsor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>
                <a:latin typeface="Times New Roman" charset="0"/>
              </a:rPr>
              <a:t>Voters recoil against the negative tactics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>
                <a:latin typeface="Times New Roman" charset="0"/>
                <a:ea typeface="ＭＳ Ｐゴシック" charset="0"/>
              </a:rPr>
              <a:t>Particularly true of supporters of attacked candidate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>
                <a:latin typeface="Times New Roman" charset="0"/>
              </a:rPr>
              <a:t>May actually strengthen their resolve to vote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>
                <a:latin typeface="Times New Roman" charset="0"/>
              </a:rPr>
              <a:t>Overall effect of political advertising may be to increase turnout and participation</a:t>
            </a:r>
            <a:endParaRPr lang="en-US" sz="1800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Normative Questions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Targeting of most likely voting segments leads to pandering by politicians?</a:t>
            </a:r>
          </a:p>
          <a:p>
            <a:pPr eaLnBrk="1" hangingPunct="1"/>
            <a:r>
              <a:rPr lang="en-US">
                <a:latin typeface="Times New Roman" charset="0"/>
              </a:rPr>
              <a:t>Attention to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best prospects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 for funds distorts democratic representation?</a:t>
            </a:r>
          </a:p>
          <a:p>
            <a:pPr eaLnBrk="1" hangingPunct="1"/>
            <a:r>
              <a:rPr lang="en-US">
                <a:latin typeface="Times New Roman" charset="0"/>
              </a:rPr>
              <a:t>Excessive politicking leads to voter cynicism and withdrawal from public life?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Communication Campaigns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>
                <a:latin typeface="Times New Roman" charset="0"/>
              </a:rPr>
              <a:t>Campaigns try to…</a:t>
            </a:r>
          </a:p>
          <a:p>
            <a:pPr eaLnBrk="1" hangingPunct="1"/>
            <a:r>
              <a:rPr lang="en-US">
                <a:latin typeface="Times New Roman" charset="0"/>
              </a:rPr>
              <a:t>…generate specific outcomes or effects</a:t>
            </a:r>
          </a:p>
          <a:p>
            <a:pPr eaLnBrk="1" hangingPunct="1"/>
            <a:r>
              <a:rPr lang="en-US">
                <a:latin typeface="Times New Roman" charset="0"/>
              </a:rPr>
              <a:t>…in a relative large number of people</a:t>
            </a:r>
          </a:p>
          <a:p>
            <a:pPr eaLnBrk="1" hangingPunct="1"/>
            <a:r>
              <a:rPr lang="en-US">
                <a:latin typeface="Times New Roman" charset="0"/>
              </a:rPr>
              <a:t>…usually within a specified time period </a:t>
            </a:r>
          </a:p>
          <a:p>
            <a:pPr eaLnBrk="1" hangingPunct="1"/>
            <a:r>
              <a:rPr lang="en-US">
                <a:latin typeface="Times New Roman" charset="0"/>
              </a:rPr>
              <a:t>…through an organized/integrated set of communication activities and procedures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Ad Campaigns</a:t>
            </a:r>
            <a:endParaRPr lang="en-US" dirty="0"/>
          </a:p>
        </p:txBody>
      </p:sp>
      <p:pic>
        <p:nvPicPr>
          <p:cNvPr id="4" name="Great A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828800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8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300">
                <a:latin typeface="Times New Roman" charset="0"/>
              </a:rPr>
              <a:t>Communication Strategies/Tactics</a:t>
            </a:r>
            <a:endParaRPr lang="en-US">
              <a:latin typeface="Times New Roman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Identify potential audiences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Learn their attitudes, lifestyles, &amp; behaviors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Target audiences through segmentation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Test potential themes and messages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Generate positioning and messaging scheme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</a:rPr>
              <a:t>Careful process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reflects </a:t>
            </a:r>
            <a:r>
              <a:rPr lang="en-US" dirty="0">
                <a:latin typeface="Times New Roman" charset="0"/>
                <a:ea typeface="ＭＳ Ｐゴシック" charset="0"/>
              </a:rPr>
              <a:t>high costs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848600" cy="1206500"/>
          </a:xfrm>
        </p:spPr>
        <p:txBody>
          <a:bodyPr/>
          <a:lstStyle/>
          <a:p>
            <a:r>
              <a:rPr lang="en-US" sz="4200" dirty="0" smtClean="0"/>
              <a:t>Dove “Campaign for Real Beauty”</a:t>
            </a:r>
            <a:endParaRPr lang="en-US" sz="4200" dirty="0"/>
          </a:p>
        </p:txBody>
      </p:sp>
      <p:pic>
        <p:nvPicPr>
          <p:cNvPr id="4" name="Do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752600"/>
            <a:ext cx="7543801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6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Campaign Planning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latin typeface="Times New Roman" charset="0"/>
              </a:rPr>
              <a:t>Applying models of persuasion and public opinion in the design of the campaign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latin typeface="Times New Roman" charset="0"/>
              </a:rPr>
              <a:t>Taking into account audiences existing cognitions, attitudes, motives, and behaviors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latin typeface="Times New Roman" charset="0"/>
              </a:rPr>
              <a:t>Understanding targets communication channels, usage patterns, and media </a:t>
            </a:r>
            <a:r>
              <a:rPr lang="en-US" dirty="0" smtClean="0">
                <a:latin typeface="Times New Roman" charset="0"/>
              </a:rPr>
              <a:t>reliance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 smtClean="0">
                <a:latin typeface="Times New Roman" charset="0"/>
              </a:rPr>
              <a:t>Maintaining loyalty while broadening consumer base into new markets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 smtClean="0">
                <a:latin typeface="Times New Roman" charset="0"/>
              </a:rPr>
              <a:t>Creating new social norms and habits</a:t>
            </a:r>
            <a:endParaRPr lang="en-US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 Beer’s “A Diamond Is Forever” </a:t>
            </a:r>
            <a:endParaRPr lang="en-US" sz="4000" dirty="0"/>
          </a:p>
        </p:txBody>
      </p:sp>
      <p:pic>
        <p:nvPicPr>
          <p:cNvPr id="5" name="DeBe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595" y="1709922"/>
            <a:ext cx="7662005" cy="430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2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Campaign Execution 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latin typeface="Times New Roman" charset="0"/>
              </a:rPr>
              <a:t>Establishing clear and realistic campaign goals that direct and unify your efforts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latin typeface="Times New Roman" charset="0"/>
              </a:rPr>
              <a:t>Deliver high quality materials through a orchestrated dissemination strategy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latin typeface="Times New Roman" charset="0"/>
              </a:rPr>
              <a:t>Using mass media and interpersonal communication is a coordinated </a:t>
            </a:r>
            <a:r>
              <a:rPr lang="en-US" dirty="0" smtClean="0">
                <a:latin typeface="Times New Roman" charset="0"/>
              </a:rPr>
              <a:t>fashion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dirty="0" smtClean="0">
                <a:latin typeface="Times New Roman" charset="0"/>
              </a:rPr>
              <a:t>Employing social media as an amplifier or for buzz through networked connections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ock And Key">
  <a:themeElements>
    <a:clrScheme name="Lock And Key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Lock And Ke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Designs\Lock And Key.pot</Template>
  <TotalTime>5408</TotalTime>
  <Words>1007</Words>
  <Application>Microsoft Macintosh PowerPoint</Application>
  <PresentationFormat>On-screen Show (4:3)</PresentationFormat>
  <Paragraphs>167</Paragraphs>
  <Slides>28</Slides>
  <Notes>19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Lock And Key</vt:lpstr>
      <vt:lpstr>Journalism 614: Campaigning and  Political Advertising</vt:lpstr>
      <vt:lpstr>Campaigning and Public Opinion</vt:lpstr>
      <vt:lpstr>Communication Campaigns</vt:lpstr>
      <vt:lpstr>Great Ad Campaigns</vt:lpstr>
      <vt:lpstr>Communication Strategies/Tactics</vt:lpstr>
      <vt:lpstr>Dove “Campaign for Real Beauty”</vt:lpstr>
      <vt:lpstr>Campaign Planning</vt:lpstr>
      <vt:lpstr>De Beer’s “A Diamond Is Forever” </vt:lpstr>
      <vt:lpstr>Campaign Execution </vt:lpstr>
      <vt:lpstr>Word of Mouth and Buzz Building</vt:lpstr>
      <vt:lpstr>Political Advertising</vt:lpstr>
      <vt:lpstr>And Spending Explodes…</vt:lpstr>
      <vt:lpstr>Cost Per Voter</vt:lpstr>
      <vt:lpstr>Advertising Effects</vt:lpstr>
      <vt:lpstr>Highly Controversial</vt:lpstr>
      <vt:lpstr>Lessons from Modern Campaigning</vt:lpstr>
      <vt:lpstr>Advice to Journalists</vt:lpstr>
      <vt:lpstr>PowerPoint Presentation</vt:lpstr>
      <vt:lpstr>PowerPoint Presentation</vt:lpstr>
      <vt:lpstr>PowerPoint Presentation</vt:lpstr>
      <vt:lpstr>Negative Advertising</vt:lpstr>
      <vt:lpstr>Negative Ads</vt:lpstr>
      <vt:lpstr>Types of Positive Ads</vt:lpstr>
      <vt:lpstr>Political Ad Effects</vt:lpstr>
      <vt:lpstr>“Negativity Effect”</vt:lpstr>
      <vt:lpstr>“Demobilizing Effect”</vt:lpstr>
      <vt:lpstr>“Backlash Effect”</vt:lpstr>
      <vt:lpstr>Normative Questions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Journalism 614: Communication and Public Opinion</dc:title>
  <dc:creator>Douglas M. McLeod</dc:creator>
  <cp:lastModifiedBy>Dhavan Shah</cp:lastModifiedBy>
  <cp:revision>65</cp:revision>
  <cp:lastPrinted>2005-04-19T19:25:00Z</cp:lastPrinted>
  <dcterms:created xsi:type="dcterms:W3CDTF">2010-03-09T15:16:54Z</dcterms:created>
  <dcterms:modified xsi:type="dcterms:W3CDTF">2017-10-09T03:26:45Z</dcterms:modified>
</cp:coreProperties>
</file>