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5" r:id="rId1"/>
  </p:sldMasterIdLst>
  <p:notesMasterIdLst>
    <p:notesMasterId r:id="rId31"/>
  </p:notesMasterIdLst>
  <p:handoutMasterIdLst>
    <p:handoutMasterId r:id="rId32"/>
  </p:handoutMasterIdLst>
  <p:sldIdLst>
    <p:sldId id="256" r:id="rId2"/>
    <p:sldId id="494" r:id="rId3"/>
    <p:sldId id="372" r:id="rId4"/>
    <p:sldId id="495" r:id="rId5"/>
    <p:sldId id="373" r:id="rId6"/>
    <p:sldId id="374" r:id="rId7"/>
    <p:sldId id="375" r:id="rId8"/>
    <p:sldId id="376" r:id="rId9"/>
    <p:sldId id="496" r:id="rId10"/>
    <p:sldId id="370" r:id="rId11"/>
    <p:sldId id="371" r:id="rId12"/>
    <p:sldId id="291" r:id="rId13"/>
    <p:sldId id="287" r:id="rId14"/>
    <p:sldId id="288" r:id="rId15"/>
    <p:sldId id="289" r:id="rId16"/>
    <p:sldId id="332" r:id="rId17"/>
    <p:sldId id="360" r:id="rId18"/>
    <p:sldId id="359" r:id="rId19"/>
    <p:sldId id="378" r:id="rId20"/>
    <p:sldId id="379" r:id="rId21"/>
    <p:sldId id="361" r:id="rId22"/>
    <p:sldId id="362" r:id="rId23"/>
    <p:sldId id="357" r:id="rId24"/>
    <p:sldId id="364" r:id="rId25"/>
    <p:sldId id="365" r:id="rId26"/>
    <p:sldId id="366" r:id="rId27"/>
    <p:sldId id="368" r:id="rId28"/>
    <p:sldId id="369" r:id="rId29"/>
    <p:sldId id="497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7"/>
  </p:normalViewPr>
  <p:slideViewPr>
    <p:cSldViewPr>
      <p:cViewPr varScale="1">
        <p:scale>
          <a:sx n="87" d="100"/>
          <a:sy n="87" d="100"/>
        </p:scale>
        <p:origin x="1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A6BD25-0456-7545-B935-0D41372E0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3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669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9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89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5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8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8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4AEF70F-D629-684F-B03D-8A01203E8C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AACAB-9CDE-B347-88D1-3C7245DB78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0F9F3-DBDD-A64D-A5A0-429F75B6A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5BCE5-5733-4440-8A82-4105A3AF24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D78DE16-6225-3A4B-B86B-1A8DF200A1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C7F621A0-BE71-7240-A57B-C8027BD55E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3102AB93-F684-674D-94D0-F636377394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9C4FC-9C00-7A49-BB35-94512DB2D0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B93EC-3E5B-3949-B8D7-2B52D70C51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D34DEAA-C2A3-414B-AEB7-396F988150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F7261EF-629C-CD4B-8BC7-F21141DF27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DA27CD2E-DFFA-BE4D-B35B-E1A3642213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8237537" cy="1477328"/>
          </a:xfrm>
          <a:noFill/>
        </p:spPr>
        <p:txBody>
          <a:bodyPr lIns="0" tIns="0" rIns="0" bIns="0" anchor="t"/>
          <a:lstStyle/>
          <a:p>
            <a:pPr eaLnBrk="1" hangingPunct="1"/>
            <a:r>
              <a:rPr lang="en-US" sz="4800" b="1" dirty="0">
                <a:solidFill>
                  <a:srgbClr val="BF9FE1"/>
                </a:solidFill>
                <a:latin typeface="Arial Black" charset="0"/>
              </a:rPr>
              <a:t>The Strategic Concept and Creative Brief</a:t>
            </a:r>
          </a:p>
        </p:txBody>
      </p:sp>
      <p:sp>
        <p:nvSpPr>
          <p:cNvPr id="15362" name="Freeform 3"/>
          <p:cNvSpPr>
            <a:spLocks/>
          </p:cNvSpPr>
          <p:nvPr/>
        </p:nvSpPr>
        <p:spPr bwMode="auto">
          <a:xfrm>
            <a:off x="228600" y="33528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Arial Black" charset="0"/>
              </a:rPr>
              <a:t>Message Strategy/Creative Brief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Like the ROI Springboard Technique</a:t>
            </a:r>
          </a:p>
          <a:p>
            <a:pPr marL="0" indent="0" eaLnBrk="1" hangingPunct="1"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7 Question Strategy Format 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1. Who are you talking to?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2. What</a:t>
            </a:r>
            <a:r>
              <a:rPr lang="mr-IN" altLang="ja-JP" sz="2400" dirty="0">
                <a:latin typeface="Arial" charset="0"/>
                <a:ea typeface="ＭＳ Ｐゴシック" charset="0"/>
              </a:rPr>
              <a:t>'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your point?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3. What</a:t>
            </a:r>
            <a:r>
              <a:rPr lang="mr-IN" altLang="ja-JP" sz="2400" dirty="0">
                <a:latin typeface="Arial" charset="0"/>
                <a:ea typeface="ＭＳ Ｐゴシック" charset="0"/>
              </a:rPr>
              <a:t>'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the key word?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4. Why should I care?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5. Why should I believe you?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6 What do you want me to do?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7. How should I feel?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Use language of the heart.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6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>
                <a:latin typeface="Arial Black" charset="0"/>
              </a:rPr>
              <a:t>Creative Brief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45000"/>
              </a:spcBef>
            </a:pPr>
            <a:r>
              <a:rPr lang="en-US" sz="2800" dirty="0">
                <a:latin typeface="Arial" charset="0"/>
              </a:rPr>
              <a:t>Must be…</a:t>
            </a:r>
          </a:p>
          <a:p>
            <a:pPr lvl="1" eaLnBrk="1" hangingPunct="1">
              <a:spcBef>
                <a:spcPct val="45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Single-minded - clear and unambiguous direction</a:t>
            </a:r>
          </a:p>
          <a:p>
            <a:pPr lvl="1" eaLnBrk="1" hangingPunct="1">
              <a:spcBef>
                <a:spcPct val="45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Insightful - provide new understanding of who is being spoken to and their product relationship</a:t>
            </a:r>
          </a:p>
          <a:p>
            <a:pPr lvl="1" eaLnBrk="1" hangingPunct="1">
              <a:spcBef>
                <a:spcPct val="45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Inspiring - use language and experiences that bring the briefing process to life</a:t>
            </a:r>
          </a:p>
          <a:p>
            <a:pPr lvl="1" eaLnBrk="1" hangingPunct="1">
              <a:spcBef>
                <a:spcPct val="450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Collaborative - establish a dialogue in which ideas continue to evolve and grow - not the end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70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43192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>
                <a:latin typeface="Arial Black" charset="0"/>
              </a:rPr>
              <a:t>The Creative Person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Cultivated in childhood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Traits of creative problem solvers: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Observers of experience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Independent, persistent, self-disciplined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Internally driven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Skeptical and curious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Intuitive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Sense of humor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Confident and positive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Widely experienced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Copy-writers:  Writing skill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1431925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Creative Ideas:</a:t>
            </a:r>
            <a:br>
              <a:rPr lang="en-US" dirty="0">
                <a:latin typeface="Arial Black" charset="0"/>
              </a:rPr>
            </a:br>
            <a:r>
              <a:rPr lang="en-US" dirty="0">
                <a:latin typeface="Arial Black" charset="0"/>
              </a:rPr>
              <a:t>Making the Leap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</a:rPr>
              <a:t>Creative thinking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Freeing oneself from </a:t>
            </a:r>
            <a:r>
              <a:rPr lang="mr-IN" altLang="ja-JP" dirty="0">
                <a:latin typeface="Arial" charset="0"/>
                <a:ea typeface="ＭＳ Ｐゴシック" charset="0"/>
              </a:rPr>
              <a:t>"</a:t>
            </a:r>
            <a:r>
              <a:rPr lang="en-US" altLang="ja-JP" dirty="0">
                <a:latin typeface="Arial" charset="0"/>
                <a:ea typeface="ＭＳ Ｐゴシック" charset="0"/>
              </a:rPr>
              <a:t>conventions</a:t>
            </a:r>
            <a:r>
              <a:rPr lang="mr-IN" altLang="ja-JP" dirty="0">
                <a:latin typeface="Arial" charset="0"/>
                <a:ea typeface="ＭＳ Ｐゴシック" charset="0"/>
              </a:rPr>
              <a:t>"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Grounded in message strategy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Creative leap to something original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43192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>
                <a:latin typeface="Arial Black" charset="0"/>
              </a:rPr>
              <a:t>Creative Approaches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848600" cy="44196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Identifying relevant concepts: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Finding new patterns and relationships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Open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Free association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Brainstorming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Analytical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Market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Consumer research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Convergent vs. divergent thinking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Left-brained (logical, rationally-grounded)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Right-brained (intuitive, emotional)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Merging both forms of creativity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05092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>
                <a:latin typeface="Arial Black" charset="0"/>
              </a:rPr>
              <a:t>Stages of Creativity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Arial" charset="0"/>
              </a:rPr>
              <a:t>Preparation</a:t>
            </a:r>
          </a:p>
          <a:p>
            <a:pPr eaLnBrk="1" hangingPunct="1"/>
            <a:r>
              <a:rPr lang="en-US">
                <a:latin typeface="Arial" charset="0"/>
              </a:rPr>
              <a:t>Incubation</a:t>
            </a:r>
          </a:p>
          <a:p>
            <a:pPr eaLnBrk="1" hangingPunct="1"/>
            <a:r>
              <a:rPr lang="en-US">
                <a:latin typeface="Arial" charset="0"/>
              </a:rPr>
              <a:t>Illumination</a:t>
            </a:r>
          </a:p>
          <a:p>
            <a:pPr eaLnBrk="1" hangingPunct="1"/>
            <a:r>
              <a:rPr lang="en-US">
                <a:latin typeface="Arial" charset="0"/>
              </a:rPr>
              <a:t>Verification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1"/>
            <a:ext cx="8077200" cy="9144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4000" dirty="0">
                <a:latin typeface="Arial Black" charset="0"/>
              </a:rPr>
              <a:t>Creative Execution Process</a:t>
            </a:r>
            <a:endParaRPr lang="en-US" dirty="0">
              <a:latin typeface="Arial Black" charset="0"/>
            </a:endParaRP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87350" y="3054350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387350" y="4502150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765425" y="26892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765425" y="39846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2765425" y="52800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4975225" y="26892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4975225" y="39846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4975225" y="52800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7261225" y="19272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12"/>
          <p:cNvSpPr>
            <a:spLocks noChangeArrowheads="1"/>
          </p:cNvSpPr>
          <p:nvPr/>
        </p:nvSpPr>
        <p:spPr bwMode="auto">
          <a:xfrm>
            <a:off x="7261225" y="32226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Rectangle 13"/>
          <p:cNvSpPr>
            <a:spLocks noChangeArrowheads="1"/>
          </p:cNvSpPr>
          <p:nvPr/>
        </p:nvSpPr>
        <p:spPr bwMode="auto">
          <a:xfrm>
            <a:off x="7261225" y="45180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14"/>
          <p:cNvSpPr>
            <a:spLocks noChangeArrowheads="1"/>
          </p:cNvSpPr>
          <p:nvPr/>
        </p:nvSpPr>
        <p:spPr bwMode="auto">
          <a:xfrm>
            <a:off x="7261225" y="5737225"/>
            <a:ext cx="1587500" cy="8255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879" name="Rectangle 15"/>
          <p:cNvSpPr>
            <a:spLocks noChangeArrowheads="1"/>
          </p:cNvSpPr>
          <p:nvPr/>
        </p:nvSpPr>
        <p:spPr bwMode="auto">
          <a:xfrm>
            <a:off x="609600" y="3276600"/>
            <a:ext cx="105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Product</a:t>
            </a:r>
          </a:p>
        </p:txBody>
      </p:sp>
      <p:sp>
        <p:nvSpPr>
          <p:cNvPr id="164880" name="Rectangle 16"/>
          <p:cNvSpPr>
            <a:spLocks noChangeArrowheads="1"/>
          </p:cNvSpPr>
          <p:nvPr/>
        </p:nvSpPr>
        <p:spPr bwMode="auto">
          <a:xfrm>
            <a:off x="533400" y="4572000"/>
            <a:ext cx="1173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Situation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Analysis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4881" name="Rectangle 17"/>
          <p:cNvSpPr>
            <a:spLocks noChangeArrowheads="1"/>
          </p:cNvSpPr>
          <p:nvPr/>
        </p:nvSpPr>
        <p:spPr bwMode="auto">
          <a:xfrm>
            <a:off x="2819400" y="2743200"/>
            <a:ext cx="1370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Campaign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Objectives</a:t>
            </a:r>
          </a:p>
        </p:txBody>
      </p:sp>
      <p:sp>
        <p:nvSpPr>
          <p:cNvPr id="164882" name="Rectangle 18"/>
          <p:cNvSpPr>
            <a:spLocks noChangeArrowheads="1"/>
          </p:cNvSpPr>
          <p:nvPr/>
        </p:nvSpPr>
        <p:spPr bwMode="auto">
          <a:xfrm>
            <a:off x="2895600" y="4038600"/>
            <a:ext cx="1243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Target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Audience</a:t>
            </a:r>
          </a:p>
        </p:txBody>
      </p:sp>
      <p:sp>
        <p:nvSpPr>
          <p:cNvPr id="164883" name="Rectangle 19"/>
          <p:cNvSpPr>
            <a:spLocks noChangeArrowheads="1"/>
          </p:cNvSpPr>
          <p:nvPr/>
        </p:nvSpPr>
        <p:spPr bwMode="auto">
          <a:xfrm>
            <a:off x="2819400" y="5410200"/>
            <a:ext cx="1439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Advertising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Medium</a:t>
            </a:r>
          </a:p>
        </p:txBody>
      </p:sp>
      <p:sp>
        <p:nvSpPr>
          <p:cNvPr id="164884" name="Rectangle 20"/>
          <p:cNvSpPr>
            <a:spLocks noChangeArrowheads="1"/>
          </p:cNvSpPr>
          <p:nvPr/>
        </p:nvSpPr>
        <p:spPr bwMode="auto">
          <a:xfrm>
            <a:off x="5105400" y="2743200"/>
            <a:ext cx="105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Product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Image</a:t>
            </a:r>
          </a:p>
        </p:txBody>
      </p:sp>
      <p:sp>
        <p:nvSpPr>
          <p:cNvPr id="164885" name="Rectangle 21"/>
          <p:cNvSpPr>
            <a:spLocks noChangeArrowheads="1"/>
          </p:cNvSpPr>
          <p:nvPr/>
        </p:nvSpPr>
        <p:spPr bwMode="auto">
          <a:xfrm>
            <a:off x="5257800" y="41910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U.S.P.</a:t>
            </a:r>
          </a:p>
        </p:txBody>
      </p:sp>
      <p:sp>
        <p:nvSpPr>
          <p:cNvPr id="164886" name="Rectangle 22"/>
          <p:cNvSpPr>
            <a:spLocks noChangeArrowheads="1"/>
          </p:cNvSpPr>
          <p:nvPr/>
        </p:nvSpPr>
        <p:spPr bwMode="auto">
          <a:xfrm>
            <a:off x="5105400" y="5334000"/>
            <a:ext cx="1116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Info vs.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Emotion</a:t>
            </a:r>
          </a:p>
        </p:txBody>
      </p:sp>
      <p:sp>
        <p:nvSpPr>
          <p:cNvPr id="164887" name="Rectangle 23"/>
          <p:cNvSpPr>
            <a:spLocks noChangeArrowheads="1"/>
          </p:cNvSpPr>
          <p:nvPr/>
        </p:nvSpPr>
        <p:spPr bwMode="auto">
          <a:xfrm>
            <a:off x="7315200" y="1981200"/>
            <a:ext cx="122629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of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Message</a:t>
            </a:r>
          </a:p>
        </p:txBody>
      </p:sp>
      <p:sp>
        <p:nvSpPr>
          <p:cNvPr id="164888" name="Rectangle 24"/>
          <p:cNvSpPr>
            <a:spLocks noChangeArrowheads="1"/>
          </p:cNvSpPr>
          <p:nvPr/>
        </p:nvSpPr>
        <p:spPr bwMode="auto">
          <a:xfrm>
            <a:off x="7315200" y="3352800"/>
            <a:ext cx="148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of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Association</a:t>
            </a:r>
          </a:p>
        </p:txBody>
      </p:sp>
      <p:sp>
        <p:nvSpPr>
          <p:cNvPr id="164889" name="Rectangle 25"/>
          <p:cNvSpPr>
            <a:spLocks noChangeArrowheads="1"/>
          </p:cNvSpPr>
          <p:nvPr/>
        </p:nvSpPr>
        <p:spPr bwMode="auto">
          <a:xfrm>
            <a:off x="7391400" y="4572000"/>
            <a:ext cx="1031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of</a:t>
            </a:r>
          </a:p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Appeal</a:t>
            </a:r>
          </a:p>
        </p:txBody>
      </p:sp>
      <p:sp>
        <p:nvSpPr>
          <p:cNvPr id="164890" name="Rectangle 26"/>
          <p:cNvSpPr>
            <a:spLocks noChangeArrowheads="1"/>
          </p:cNvSpPr>
          <p:nvPr/>
        </p:nvSpPr>
        <p:spPr bwMode="auto">
          <a:xfrm>
            <a:off x="7391400" y="5791200"/>
            <a:ext cx="122629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Tone of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Message</a:t>
            </a:r>
          </a:p>
        </p:txBody>
      </p:sp>
      <p:sp>
        <p:nvSpPr>
          <p:cNvPr id="28698" name="Line 27"/>
          <p:cNvSpPr>
            <a:spLocks noChangeShapeType="1"/>
          </p:cNvSpPr>
          <p:nvPr/>
        </p:nvSpPr>
        <p:spPr bwMode="auto">
          <a:xfrm>
            <a:off x="2454275" y="3749675"/>
            <a:ext cx="44958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9" name="Line 28"/>
          <p:cNvSpPr>
            <a:spLocks noChangeShapeType="1"/>
          </p:cNvSpPr>
          <p:nvPr/>
        </p:nvSpPr>
        <p:spPr bwMode="auto">
          <a:xfrm>
            <a:off x="2454275" y="5045075"/>
            <a:ext cx="44958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0" name="Text Box 29"/>
          <p:cNvSpPr txBox="1">
            <a:spLocks noChangeArrowheads="1"/>
          </p:cNvSpPr>
          <p:nvPr/>
        </p:nvSpPr>
        <p:spPr bwMode="auto">
          <a:xfrm>
            <a:off x="609600" y="2465388"/>
            <a:ext cx="110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Situation</a:t>
            </a:r>
          </a:p>
        </p:txBody>
      </p:sp>
      <p:sp>
        <p:nvSpPr>
          <p:cNvPr id="28701" name="Text Box 30"/>
          <p:cNvSpPr txBox="1">
            <a:spLocks noChangeArrowheads="1"/>
          </p:cNvSpPr>
          <p:nvPr/>
        </p:nvSpPr>
        <p:spPr bwMode="auto">
          <a:xfrm>
            <a:off x="2911475" y="2043113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Strategy</a:t>
            </a:r>
          </a:p>
        </p:txBody>
      </p:sp>
      <p:sp>
        <p:nvSpPr>
          <p:cNvPr id="28702" name="Text Box 31"/>
          <p:cNvSpPr txBox="1">
            <a:spLocks noChangeArrowheads="1"/>
          </p:cNvSpPr>
          <p:nvPr/>
        </p:nvSpPr>
        <p:spPr bwMode="auto">
          <a:xfrm>
            <a:off x="5121275" y="2043113"/>
            <a:ext cx="122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Directives</a:t>
            </a:r>
          </a:p>
        </p:txBody>
      </p:sp>
      <p:sp>
        <p:nvSpPr>
          <p:cNvPr id="28703" name="Text Box 32"/>
          <p:cNvSpPr txBox="1">
            <a:spLocks noChangeArrowheads="1"/>
          </p:cNvSpPr>
          <p:nvPr/>
        </p:nvSpPr>
        <p:spPr bwMode="auto">
          <a:xfrm>
            <a:off x="7467600" y="1371600"/>
            <a:ext cx="1185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Decisions</a:t>
            </a:r>
            <a:endParaRPr lang="en-US"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is your goal?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 Brand Recall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Link Key Attribute to the Brand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Instill Brand Preference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Generate Fear or Anxiety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Transform Consumption Experiences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Situate Brand in Lived Experience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Define the Brand Image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Persuade the Consumer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Invoke a Direct Response</a:t>
            </a:r>
          </a:p>
        </p:txBody>
      </p:sp>
    </p:spTree>
    <p:extLst>
      <p:ext uri="{BB962C8B-B14F-4D97-AF65-F5344CB8AC3E}">
        <p14:creationId xmlns:p14="http://schemas.microsoft.com/office/powerpoint/2010/main" val="313581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219895"/>
            <a:ext cx="5105400" cy="64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1524000"/>
            <a:ext cx="9144000" cy="11544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235A9-C7EE-A8D9-FB97-D3FE7AA92F97}"/>
              </a:ext>
            </a:extLst>
          </p:cNvPr>
          <p:cNvSpPr txBox="1"/>
          <p:nvPr/>
        </p:nvSpPr>
        <p:spPr>
          <a:xfrm>
            <a:off x="1066800" y="533400"/>
            <a:ext cx="7302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Align Method with Objective</a:t>
            </a:r>
          </a:p>
        </p:txBody>
      </p:sp>
    </p:spTree>
    <p:extLst>
      <p:ext uri="{BB962C8B-B14F-4D97-AF65-F5344CB8AC3E}">
        <p14:creationId xmlns:p14="http://schemas.microsoft.com/office/powerpoint/2010/main" val="247259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491613" y="24160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Strategic Roadmap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491613" y="1396536"/>
            <a:ext cx="8229600" cy="452628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Springboard Approach – DDB Worldwide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A diagram of a company&#10;&#10;Description automatically generated">
            <a:extLst>
              <a:ext uri="{FF2B5EF4-FFF2-40B4-BE49-F238E27FC236}">
                <a16:creationId xmlns:a16="http://schemas.microsoft.com/office/drawing/2014/main" id="{BD7D6870-4827-431D-A676-F87CFA25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" y="2166440"/>
            <a:ext cx="3596947" cy="4438024"/>
          </a:xfrm>
          <a:prstGeom prst="rect">
            <a:avLst/>
          </a:prstGeom>
        </p:spPr>
      </p:pic>
      <p:pic>
        <p:nvPicPr>
          <p:cNvPr id="5" name="Picture 4" descr="A diagram of a brand vision&#10;&#10;Description automatically generated">
            <a:extLst>
              <a:ext uri="{FF2B5EF4-FFF2-40B4-BE49-F238E27FC236}">
                <a16:creationId xmlns:a16="http://schemas.microsoft.com/office/drawing/2014/main" id="{95A750D0-E45E-54F0-A593-BBD11A92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618" y="2168898"/>
            <a:ext cx="4608060" cy="44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1330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8" y="-6019800"/>
            <a:ext cx="9173995" cy="1158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BC8AD-474B-1D56-01C7-F5AD75AAC613}"/>
              </a:ext>
            </a:extLst>
          </p:cNvPr>
          <p:cNvSpPr txBox="1"/>
          <p:nvPr/>
        </p:nvSpPr>
        <p:spPr>
          <a:xfrm>
            <a:off x="920550" y="5867400"/>
            <a:ext cx="6995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Objective with Method</a:t>
            </a:r>
          </a:p>
        </p:txBody>
      </p:sp>
    </p:spTree>
    <p:extLst>
      <p:ext uri="{BB962C8B-B14F-4D97-AF65-F5344CB8AC3E}">
        <p14:creationId xmlns:p14="http://schemas.microsoft.com/office/powerpoint/2010/main" val="255609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/>
              <a:t>Promote Recall: Jingles</a:t>
            </a:r>
          </a:p>
        </p:txBody>
      </p:sp>
      <p:pic>
        <p:nvPicPr>
          <p:cNvPr id="4" name="Empire_Carpet_Commerci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7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7158"/>
            <a:ext cx="7772400" cy="707886"/>
          </a:xfrm>
        </p:spPr>
        <p:txBody>
          <a:bodyPr/>
          <a:lstStyle/>
          <a:p>
            <a:r>
              <a:rPr lang="en-US" sz="4000" dirty="0"/>
              <a:t>Link to Key Attribute: USP</a:t>
            </a:r>
          </a:p>
        </p:txBody>
      </p:sp>
      <p:pic>
        <p:nvPicPr>
          <p:cNvPr id="5" name="Picture 4" descr="Imag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24" y="1962771"/>
            <a:ext cx="3823939" cy="45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0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685800" y="827157"/>
            <a:ext cx="7772400" cy="707886"/>
          </a:xfrm>
        </p:spPr>
        <p:txBody>
          <a:bodyPr/>
          <a:lstStyle/>
          <a:p>
            <a:r>
              <a:rPr lang="en-US" sz="4000" dirty="0"/>
              <a:t>Instill Preference: Humor</a:t>
            </a:r>
            <a:endParaRPr lang="en-US" sz="4000" dirty="0">
              <a:latin typeface="Arial Black" charset="0"/>
            </a:endParaRPr>
          </a:p>
        </p:txBody>
      </p:sp>
      <p:pic>
        <p:nvPicPr>
          <p:cNvPr id="3" name="OREO - Life Raf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115" b="11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27157"/>
            <a:ext cx="7772400" cy="707886"/>
          </a:xfrm>
        </p:spPr>
        <p:txBody>
          <a:bodyPr/>
          <a:lstStyle/>
          <a:p>
            <a:r>
              <a:rPr lang="en-US" sz="4000" dirty="0"/>
              <a:t>Generate Fear or Anxiety</a:t>
            </a:r>
          </a:p>
        </p:txBody>
      </p:sp>
      <p:pic>
        <p:nvPicPr>
          <p:cNvPr id="4" name="Picture 3" descr="Imag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76400"/>
            <a:ext cx="369878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2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825"/>
            <a:ext cx="7772400" cy="1446550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Transform Experience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Robin_Williams_Apple_iPad_air_commerc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7526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8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0935"/>
            <a:ext cx="8305800" cy="714465"/>
          </a:xfrm>
        </p:spPr>
        <p:txBody>
          <a:bodyPr>
            <a:normAutofit/>
          </a:bodyPr>
          <a:lstStyle/>
          <a:p>
            <a:r>
              <a:rPr lang="en-US" sz="4000" dirty="0"/>
              <a:t>Lived Experience: Slice of Life</a:t>
            </a:r>
          </a:p>
        </p:txBody>
      </p:sp>
      <p:pic>
        <p:nvPicPr>
          <p:cNvPr id="4" name="Hallmark_Commercial_Butterflies_Going_Back_To_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8288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/>
              <a:t>Persuade: Demonstrate</a:t>
            </a:r>
          </a:p>
        </p:txBody>
      </p:sp>
      <p:pic>
        <p:nvPicPr>
          <p:cNvPr id="4" name="smart US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825"/>
            <a:ext cx="7772400" cy="1446550"/>
          </a:xfrm>
        </p:spPr>
        <p:txBody>
          <a:bodyPr>
            <a:normAutofit fontScale="90000"/>
          </a:bodyPr>
          <a:lstStyle/>
          <a:p>
            <a:r>
              <a:rPr lang="en-US" dirty="0"/>
              <a:t>Invoke a Response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truth_-_Finish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764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Arial Black" charset="0"/>
              </a:rPr>
              <a:t>Message Strategy/Creative Brief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Like the ROI Springboard Technique</a:t>
            </a:r>
          </a:p>
          <a:p>
            <a:pPr marL="0" indent="0" eaLnBrk="1" hangingPunct="1"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7 Question Strategy Format 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1. Who are you talking to?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2. What</a:t>
            </a:r>
            <a:r>
              <a:rPr lang="mr-IN" altLang="ja-JP" sz="2400" dirty="0">
                <a:latin typeface="Arial" charset="0"/>
                <a:ea typeface="ＭＳ Ｐゴシック" charset="0"/>
              </a:rPr>
              <a:t>'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your point?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3. What</a:t>
            </a:r>
            <a:r>
              <a:rPr lang="mr-IN" altLang="ja-JP" sz="2400" dirty="0">
                <a:latin typeface="Arial" charset="0"/>
                <a:ea typeface="ＭＳ Ｐゴシック" charset="0"/>
              </a:rPr>
              <a:t>'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s the key word?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4. Why should I care?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5. Why should I believe you?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6 What do you want me to do?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7. How should I feel?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Use language of the heart.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834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Strategic Concept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essence of branding</a:t>
            </a:r>
          </a:p>
          <a:p>
            <a:pPr lvl="1" eaLnBrk="1" hangingPunct="1"/>
            <a:r>
              <a:rPr lang="en-US" altLang="ja-JP" dirty="0">
                <a:latin typeface="Arial" charset="0"/>
                <a:ea typeface="ＭＳ Ｐゴシック" charset="0"/>
              </a:rPr>
              <a:t>Strategic/Creative Concept = </a:t>
            </a:r>
            <a:r>
              <a:rPr lang="mr-IN" altLang="ja-JP" dirty="0">
                <a:latin typeface="Arial" charset="0"/>
                <a:ea typeface="ＭＳ Ｐゴシック" charset="0"/>
              </a:rPr>
              <a:t>"</a:t>
            </a:r>
            <a:r>
              <a:rPr lang="en-US" altLang="ja-JP" dirty="0">
                <a:latin typeface="Arial" charset="0"/>
                <a:ea typeface="ＭＳ Ｐゴシック" charset="0"/>
              </a:rPr>
              <a:t>The Big Idea</a:t>
            </a:r>
            <a:r>
              <a:rPr lang="mr-IN" altLang="ja-JP" dirty="0">
                <a:latin typeface="Arial" charset="0"/>
                <a:ea typeface="ＭＳ Ｐゴシック" charset="0"/>
              </a:rPr>
              <a:t>"</a:t>
            </a:r>
            <a:r>
              <a:rPr lang="en-US" altLang="ja-JP" dirty="0">
                <a:latin typeface="Arial" charset="0"/>
                <a:ea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Arial" charset="0"/>
              </a:rPr>
              <a:t>The element that ties it all together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Grows out of a thoughtful mapping of strategy</a:t>
            </a:r>
          </a:p>
          <a:p>
            <a:pPr eaLnBrk="1" hangingPunct="1"/>
            <a:r>
              <a:rPr lang="en-US" dirty="0">
                <a:latin typeface="Arial" charset="0"/>
              </a:rPr>
              <a:t>Strategy guides the creative brief 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Battle plan vs. Speech to the troops</a:t>
            </a:r>
          </a:p>
        </p:txBody>
      </p:sp>
    </p:spTree>
    <p:extLst>
      <p:ext uri="{BB962C8B-B14F-4D97-AF65-F5344CB8AC3E}">
        <p14:creationId xmlns:p14="http://schemas.microsoft.com/office/powerpoint/2010/main" val="390955898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rectangular boxes with black text&#10;&#10;Description automatically generated">
            <a:extLst>
              <a:ext uri="{FF2B5EF4-FFF2-40B4-BE49-F238E27FC236}">
                <a16:creationId xmlns:a16="http://schemas.microsoft.com/office/drawing/2014/main" id="{293CFEC6-F99A-E921-A17A-8E1BFE0F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990600"/>
            <a:ext cx="4559300" cy="558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223014-4DF5-E946-C649-3D1990B1D30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53536"/>
            <a:ext cx="8229600" cy="665329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Black" charset="0"/>
              </a:rPr>
              <a:t>7 Question Format of Creative Brief </a:t>
            </a:r>
          </a:p>
        </p:txBody>
      </p:sp>
    </p:spTree>
    <p:extLst>
      <p:ext uri="{BB962C8B-B14F-4D97-AF65-F5344CB8AC3E}">
        <p14:creationId xmlns:p14="http://schemas.microsoft.com/office/powerpoint/2010/main" val="179972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2900"/>
            <a:ext cx="7772400" cy="838200"/>
          </a:xfrm>
          <a:noFill/>
        </p:spPr>
        <p:txBody>
          <a:bodyPr lIns="92075" tIns="46038" rIns="92075" bIns="46038" anchor="b">
            <a:normAutofit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The Big Idea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44910" y="1447800"/>
            <a:ext cx="8229600" cy="50673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</a:rPr>
              <a:t>“Big idea” grows from the campaign strategy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Strategic concept guides message creation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Attention-getting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Relevance breaks through the clutter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Distinctive</a:t>
            </a:r>
          </a:p>
          <a:p>
            <a:pPr lvl="2" eaLnBrk="1" hangingPunct="1"/>
            <a:r>
              <a:rPr lang="en-US" sz="2000" dirty="0">
                <a:latin typeface="Arial" charset="0"/>
                <a:ea typeface="ＭＳ Ｐゴシック" charset="0"/>
              </a:rPr>
              <a:t>Originality makes the ad stand out:  something different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Memorable</a:t>
            </a:r>
          </a:p>
          <a:p>
            <a:pPr lvl="2" eaLnBrk="1" hangingPunct="1"/>
            <a:r>
              <a:rPr lang="en-US" sz="2000" dirty="0">
                <a:latin typeface="Arial" charset="0"/>
                <a:ea typeface="ＭＳ Ｐゴシック" charset="0"/>
              </a:rPr>
              <a:t>Impact of big ideas/vivid imagery linked to strategic objective </a:t>
            </a:r>
          </a:p>
          <a:p>
            <a:pPr eaLnBrk="1" hangingPunct="1"/>
            <a:endParaRPr lang="en-US" sz="28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Strong campaigns speak consistently: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Unite ads behind common creative concept (theme)</a:t>
            </a:r>
          </a:p>
        </p:txBody>
      </p:sp>
    </p:spTree>
    <p:extLst>
      <p:ext uri="{BB962C8B-B14F-4D97-AF65-F5344CB8AC3E}">
        <p14:creationId xmlns:p14="http://schemas.microsoft.com/office/powerpoint/2010/main" val="168983949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Slogans and Jingles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Slogans and jingles designed to: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Increase memorability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Communicate the big idea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Identify idea with product</a:t>
            </a:r>
          </a:p>
        </p:txBody>
      </p:sp>
    </p:spTree>
    <p:extLst>
      <p:ext uri="{BB962C8B-B14F-4D97-AF65-F5344CB8AC3E}">
        <p14:creationId xmlns:p14="http://schemas.microsoft.com/office/powerpoint/2010/main" val="428904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153400" cy="701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Arial Black" charset="0"/>
              </a:rPr>
              <a:t>Slogans:  What</a:t>
            </a:r>
            <a:r>
              <a:rPr lang="mr-IN" sz="4000" dirty="0">
                <a:latin typeface="Arial Black" charset="0"/>
              </a:rPr>
              <a:t>'</a:t>
            </a:r>
            <a:r>
              <a:rPr lang="en-US" altLang="ja-JP" sz="4000" dirty="0">
                <a:latin typeface="Arial Black" charset="0"/>
              </a:rPr>
              <a:t>s the big idea?</a:t>
            </a:r>
            <a:r>
              <a:rPr lang="en-US" altLang="ja-JP" dirty="0">
                <a:latin typeface="Arial Black" charset="0"/>
              </a:rPr>
              <a:t> </a:t>
            </a:r>
            <a:endParaRPr lang="en-US" dirty="0">
              <a:latin typeface="Arial Black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001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Top Advertising Slogans from Slogan Hall of Fame: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Nike: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Just Do It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Avis: 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We Try Harder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AMEX: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Don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'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 Leave Home Without It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Apple: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Think Different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 Beers: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 Diamond is Forever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M&amp;Ms: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Melts In Your Mouth, Not in Your Hands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Maxwell House: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Good to the Last Drop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Seven Up:  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"</a:t>
            </a:r>
            <a:r>
              <a:rPr lang="en-US" altLang="ja-JP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</a:t>
            </a:r>
            <a:r>
              <a:rPr lang="en-US" altLang="ja-JP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Uncola</a:t>
            </a:r>
            <a:r>
              <a:rPr lang="mr-IN" altLang="ja-JP" sz="2400" dirty="0">
                <a:latin typeface="Arial" panose="020B0604020202020204" pitchFamily="34" charset="0"/>
                <a:ea typeface="ＭＳ Ｐゴシック" charset="0"/>
              </a:rPr>
              <a:t>”</a:t>
            </a:r>
            <a:endParaRPr lang="en-US" altLang="ja-JP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California Milk Processors: “Got Milk?”</a:t>
            </a:r>
          </a:p>
        </p:txBody>
      </p:sp>
    </p:spTree>
    <p:extLst>
      <p:ext uri="{BB962C8B-B14F-4D97-AF65-F5344CB8AC3E}">
        <p14:creationId xmlns:p14="http://schemas.microsoft.com/office/powerpoint/2010/main" val="4655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1"/>
            <a:ext cx="7772400" cy="914400"/>
          </a:xfrm>
          <a:noFill/>
        </p:spPr>
        <p:txBody>
          <a:bodyPr lIns="92075" tIns="46038" rIns="92075" bIns="46038" anchor="b">
            <a:norm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Formats: Lectures vs. Dramas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Lectures:  verbal instructions</a:t>
            </a:r>
            <a:endParaRPr lang="en-US" sz="2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Authority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Maintaining attention is difficult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Cost efficient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Dramas:  </a:t>
            </a:r>
            <a:r>
              <a:rPr lang="en-US" sz="2000" dirty="0">
                <a:latin typeface="Arial" charset="0"/>
              </a:rPr>
              <a:t>characters and situations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Observational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Viewer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Connection to product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Combined lectures and dramas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Drama interrupted by short lectures</a:t>
            </a:r>
          </a:p>
        </p:txBody>
      </p:sp>
    </p:spTree>
    <p:extLst>
      <p:ext uri="{BB962C8B-B14F-4D97-AF65-F5344CB8AC3E}">
        <p14:creationId xmlns:p14="http://schemas.microsoft.com/office/powerpoint/2010/main" val="78434375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ategy grid with text&#10;&#10;Description automatically generated">
            <a:extLst>
              <a:ext uri="{FF2B5EF4-FFF2-40B4-BE49-F238E27FC236}">
                <a16:creationId xmlns:a16="http://schemas.microsoft.com/office/drawing/2014/main" id="{73E94612-6443-F328-7828-27018E77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1" y="533400"/>
            <a:ext cx="884193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9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3458</TotalTime>
  <Words>721</Words>
  <Application>Microsoft Macintosh PowerPoint</Application>
  <PresentationFormat>On-screen Show (4:3)</PresentationFormat>
  <Paragraphs>163</Paragraphs>
  <Slides>29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Rockwell</vt:lpstr>
      <vt:lpstr>Times New Roman</vt:lpstr>
      <vt:lpstr>Wingdings 2</vt:lpstr>
      <vt:lpstr>Foundry</vt:lpstr>
      <vt:lpstr>The Strategic Concept and Creative Brief</vt:lpstr>
      <vt:lpstr>Strategic Roadmap</vt:lpstr>
      <vt:lpstr>Strategic Concept</vt:lpstr>
      <vt:lpstr>PowerPoint Presentation</vt:lpstr>
      <vt:lpstr>The Big Idea</vt:lpstr>
      <vt:lpstr>Slogans and Jingles</vt:lpstr>
      <vt:lpstr>Slogans:  What's the big idea? </vt:lpstr>
      <vt:lpstr>Formats: Lectures vs. Dramas</vt:lpstr>
      <vt:lpstr>PowerPoint Presentation</vt:lpstr>
      <vt:lpstr>Message Strategy/Creative Brief</vt:lpstr>
      <vt:lpstr>Creative Brief</vt:lpstr>
      <vt:lpstr>The Creative Person</vt:lpstr>
      <vt:lpstr>Creative Ideas: Making the Leap</vt:lpstr>
      <vt:lpstr>Creative Approaches</vt:lpstr>
      <vt:lpstr>Stages of Creativity</vt:lpstr>
      <vt:lpstr>Creative Execution Process</vt:lpstr>
      <vt:lpstr>What is your goal?</vt:lpstr>
      <vt:lpstr>PowerPoint Presentation</vt:lpstr>
      <vt:lpstr>PowerPoint Presentation</vt:lpstr>
      <vt:lpstr>PowerPoint Presentation</vt:lpstr>
      <vt:lpstr>Promote Recall: Jingles</vt:lpstr>
      <vt:lpstr>Link to Key Attribute: USP</vt:lpstr>
      <vt:lpstr>Instill Preference: Humor</vt:lpstr>
      <vt:lpstr>Generate Fear or Anxiety</vt:lpstr>
      <vt:lpstr>Transform Experience  </vt:lpstr>
      <vt:lpstr>Lived Experience: Slice of Life</vt:lpstr>
      <vt:lpstr>Persuade: Demonstrate</vt:lpstr>
      <vt:lpstr>Invoke a Response </vt:lpstr>
      <vt:lpstr>Message Strategy/Creative Brief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62</cp:revision>
  <cp:lastPrinted>2007-11-20T15:43:17Z</cp:lastPrinted>
  <dcterms:created xsi:type="dcterms:W3CDTF">1998-08-10T21:18:54Z</dcterms:created>
  <dcterms:modified xsi:type="dcterms:W3CDTF">2023-10-12T04:07:40Z</dcterms:modified>
</cp:coreProperties>
</file>