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3" r:id="rId1"/>
  </p:sldMasterIdLst>
  <p:notesMasterIdLst>
    <p:notesMasterId r:id="rId32"/>
  </p:notesMasterIdLst>
  <p:sldIdLst>
    <p:sldId id="256" r:id="rId2"/>
    <p:sldId id="259" r:id="rId3"/>
    <p:sldId id="261" r:id="rId4"/>
    <p:sldId id="262" r:id="rId5"/>
    <p:sldId id="265" r:id="rId6"/>
    <p:sldId id="266" r:id="rId7"/>
    <p:sldId id="268" r:id="rId8"/>
    <p:sldId id="270" r:id="rId9"/>
    <p:sldId id="312" r:id="rId10"/>
    <p:sldId id="313" r:id="rId11"/>
    <p:sldId id="314" r:id="rId12"/>
    <p:sldId id="315" r:id="rId13"/>
    <p:sldId id="336" r:id="rId14"/>
    <p:sldId id="316" r:id="rId15"/>
    <p:sldId id="317" r:id="rId16"/>
    <p:sldId id="318" r:id="rId17"/>
    <p:sldId id="319" r:id="rId18"/>
    <p:sldId id="320" r:id="rId19"/>
    <p:sldId id="321" r:id="rId20"/>
    <p:sldId id="322" r:id="rId21"/>
    <p:sldId id="332" r:id="rId22"/>
    <p:sldId id="407" r:id="rId23"/>
    <p:sldId id="331" r:id="rId24"/>
    <p:sldId id="408" r:id="rId25"/>
    <p:sldId id="324" r:id="rId26"/>
    <p:sldId id="409" r:id="rId27"/>
    <p:sldId id="325" r:id="rId28"/>
    <p:sldId id="326" r:id="rId29"/>
    <p:sldId id="327" r:id="rId30"/>
    <p:sldId id="334"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p:restoredTop sz="94618"/>
  </p:normalViewPr>
  <p:slideViewPr>
    <p:cSldViewPr>
      <p:cViewPr varScale="1">
        <p:scale>
          <a:sx n="93" d="100"/>
          <a:sy n="93" d="100"/>
        </p:scale>
        <p:origin x="165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2716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06" charset="-128"/>
        <a:cs typeface="ＭＳ Ｐゴシック" pitchFamily="-106" charset="-128"/>
      </a:defRPr>
    </a:lvl1pPr>
    <a:lvl2pPr marL="114300" indent="3429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228600" indent="685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342900" indent="10287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457200" indent="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wrap="none"/>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4411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sz="1400" b="1"/>
          </a:p>
        </p:txBody>
      </p:sp>
    </p:spTree>
    <p:extLst>
      <p:ext uri="{BB962C8B-B14F-4D97-AF65-F5344CB8AC3E}">
        <p14:creationId xmlns:p14="http://schemas.microsoft.com/office/powerpoint/2010/main" val="254790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sz="1400"/>
          </a:p>
        </p:txBody>
      </p:sp>
    </p:spTree>
    <p:extLst>
      <p:ext uri="{BB962C8B-B14F-4D97-AF65-F5344CB8AC3E}">
        <p14:creationId xmlns:p14="http://schemas.microsoft.com/office/powerpoint/2010/main" val="3098701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wrap="none"/>
          <a:lstStyle/>
          <a:p>
            <a:endParaRPr lang="en-US">
              <a:latin typeface="Times New Roman" charset="0"/>
            </a:endParaRPr>
          </a:p>
        </p:txBody>
      </p:sp>
    </p:spTree>
    <p:extLst>
      <p:ext uri="{BB962C8B-B14F-4D97-AF65-F5344CB8AC3E}">
        <p14:creationId xmlns:p14="http://schemas.microsoft.com/office/powerpoint/2010/main" val="2841171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panose="02020603050405020304" pitchFamily="18" charset="0"/>
            </a:endParaRPr>
          </a:p>
        </p:txBody>
      </p:sp>
    </p:spTree>
    <p:extLst>
      <p:ext uri="{BB962C8B-B14F-4D97-AF65-F5344CB8AC3E}">
        <p14:creationId xmlns:p14="http://schemas.microsoft.com/office/powerpoint/2010/main" val="244933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panose="02020603050405020304" pitchFamily="18" charset="0"/>
            </a:endParaRPr>
          </a:p>
        </p:txBody>
      </p:sp>
    </p:spTree>
    <p:extLst>
      <p:ext uri="{BB962C8B-B14F-4D97-AF65-F5344CB8AC3E}">
        <p14:creationId xmlns:p14="http://schemas.microsoft.com/office/powerpoint/2010/main" val="368455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592962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2362837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sz="1400"/>
          </a:p>
        </p:txBody>
      </p:sp>
    </p:spTree>
    <p:extLst>
      <p:ext uri="{BB962C8B-B14F-4D97-AF65-F5344CB8AC3E}">
        <p14:creationId xmlns:p14="http://schemas.microsoft.com/office/powerpoint/2010/main" val="2818501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wrap="none"/>
          <a:lstStyle/>
          <a:p>
            <a:endParaRPr lang="en-US">
              <a:latin typeface="Times New Roman" charset="0"/>
            </a:endParaRPr>
          </a:p>
        </p:txBody>
      </p:sp>
    </p:spTree>
    <p:extLst>
      <p:ext uri="{BB962C8B-B14F-4D97-AF65-F5344CB8AC3E}">
        <p14:creationId xmlns:p14="http://schemas.microsoft.com/office/powerpoint/2010/main" val="1761078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wrap="none"/>
          <a:lstStyle/>
          <a:p>
            <a:endParaRPr lang="en-US">
              <a:latin typeface="Times New Roman" charset="0"/>
            </a:endParaRPr>
          </a:p>
        </p:txBody>
      </p:sp>
    </p:spTree>
    <p:extLst>
      <p:ext uri="{BB962C8B-B14F-4D97-AF65-F5344CB8AC3E}">
        <p14:creationId xmlns:p14="http://schemas.microsoft.com/office/powerpoint/2010/main" val="461109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sz="1600"/>
          </a:p>
        </p:txBody>
      </p:sp>
    </p:spTree>
    <p:extLst>
      <p:ext uri="{BB962C8B-B14F-4D97-AF65-F5344CB8AC3E}">
        <p14:creationId xmlns:p14="http://schemas.microsoft.com/office/powerpoint/2010/main" val="1380476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pPr>
              <a:defRPr/>
            </a:pPr>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DF8A18C4-38F0-4C46-AC92-6F21C66EDA59}" type="slidenum">
              <a:rPr lang="en-US" smtClean="0"/>
              <a:pPr>
                <a:defRPr/>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DE0E07-42ED-9B4F-88E2-F7716711699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F26232-A6C4-A145-B495-DE8DBC9DA28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940B2F-E078-534D-BC3E-D490BAE34AB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pPr>
              <a:defRPr/>
            </a:pPr>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D694E4EC-1D58-D143-9F18-5E1E799DB64C}" type="slidenum">
              <a:rPr lang="en-US" smtClean="0"/>
              <a:pPr>
                <a:defRPr/>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641080" y="6514568"/>
            <a:ext cx="464288" cy="274320"/>
          </a:xfrm>
        </p:spPr>
        <p:txBody>
          <a:bodyPr/>
          <a:lstStyle/>
          <a:p>
            <a:pPr>
              <a:defRPr/>
            </a:pPr>
            <a:fld id="{9837FED5-029C-B84D-92EF-63217573E4F5}" type="slidenum">
              <a:rPr lang="en-US" smtClean="0"/>
              <a:pPr>
                <a:defRPr/>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8641080" y="6514568"/>
            <a:ext cx="464288" cy="274320"/>
          </a:xfrm>
        </p:spPr>
        <p:txBody>
          <a:bodyPr/>
          <a:lstStyle/>
          <a:p>
            <a:pPr>
              <a:defRPr/>
            </a:pPr>
            <a:fld id="{CA90DDEE-0F2B-0545-8417-B27F0FB2303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260A780-0644-D147-BB95-6325CC70C93C}" type="slidenum">
              <a:rPr lang="en-US" smtClean="0"/>
              <a:pPr>
                <a:defRPr/>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8813EB1-B818-FA48-B01C-524DE7EF462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pPr>
              <a:defRPr/>
            </a:pPr>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A6417CEC-7B49-CD46-AABC-4376BFBF98CB}" type="slidenum">
              <a:rPr lang="en-US" smtClean="0"/>
              <a:pPr>
                <a:defRPr/>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Drag picture to placeholder or click icon to add</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pPr>
              <a:defRPr/>
            </a:pPr>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63C8749A-C448-A84E-A415-B74AF1F2DB89}" type="slidenum">
              <a:rPr lang="en-US" smtClean="0"/>
              <a:pPr>
                <a:defRPr/>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F6597062-868F-8343-9633-644E820D162D}" type="slidenum">
              <a:rPr lang="en-US" smtClean="0"/>
              <a:pPr>
                <a:defRPr/>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msnbc.msn.com/id/35240466/ns/business-auto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57200" y="2286000"/>
            <a:ext cx="8237538" cy="943928"/>
          </a:xfrm>
          <a:noFill/>
        </p:spPr>
        <p:txBody>
          <a:bodyPr lIns="0" tIns="0" rIns="0" bIns="0" anchor="t">
            <a:normAutofit/>
          </a:bodyPr>
          <a:lstStyle/>
          <a:p>
            <a:pPr eaLnBrk="1" hangingPunct="1"/>
            <a:r>
              <a:rPr lang="en-US" sz="4400" b="1" dirty="0">
                <a:latin typeface="Arial Black" panose="020B0604020202020204" pitchFamily="34" charset="0"/>
                <a:cs typeface="Arial Black" panose="020B0604020202020204" pitchFamily="34" charset="0"/>
              </a:rPr>
              <a:t>Public Relations Planning</a:t>
            </a:r>
            <a:endParaRPr lang="en-US" sz="4400" b="1" dirty="0">
              <a:solidFill>
                <a:srgbClr val="BF9FE1"/>
              </a:solidFill>
              <a:latin typeface="Arial Black" panose="020B0604020202020204" pitchFamily="34" charset="0"/>
              <a:ea typeface="ＭＳ Ｐゴシック" charset="0"/>
              <a:cs typeface="Arial Black" panose="020B0604020202020204" pitchFamily="34" charset="0"/>
            </a:endParaRPr>
          </a:p>
        </p:txBody>
      </p:sp>
      <p:sp>
        <p:nvSpPr>
          <p:cNvPr id="14338" name="Freeform 3"/>
          <p:cNvSpPr>
            <a:spLocks/>
          </p:cNvSpPr>
          <p:nvPr/>
        </p:nvSpPr>
        <p:spPr bwMode="auto">
          <a:xfrm>
            <a:off x="228600" y="3581400"/>
            <a:ext cx="8655050" cy="104775"/>
          </a:xfrm>
          <a:custGeom>
            <a:avLst/>
            <a:gdLst>
              <a:gd name="T0" fmla="*/ 0 w 5452"/>
              <a:gd name="T1" fmla="*/ 2147483647 h 66"/>
              <a:gd name="T2" fmla="*/ 2147483647 w 5452"/>
              <a:gd name="T3" fmla="*/ 2147483647 h 66"/>
              <a:gd name="T4" fmla="*/ 2147483647 w 5452"/>
              <a:gd name="T5" fmla="*/ 0 h 66"/>
              <a:gd name="T6" fmla="*/ 0 w 5452"/>
              <a:gd name="T7" fmla="*/ 0 h 66"/>
              <a:gd name="T8" fmla="*/ 0 w 5452"/>
              <a:gd name="T9" fmla="*/ 2147483647 h 66"/>
              <a:gd name="T10" fmla="*/ 0 60000 65536"/>
              <a:gd name="T11" fmla="*/ 0 60000 65536"/>
              <a:gd name="T12" fmla="*/ 0 60000 65536"/>
              <a:gd name="T13" fmla="*/ 0 60000 65536"/>
              <a:gd name="T14" fmla="*/ 0 60000 65536"/>
              <a:gd name="T15" fmla="*/ 0 w 5452"/>
              <a:gd name="T16" fmla="*/ 0 h 66"/>
              <a:gd name="T17" fmla="*/ 5452 w 5452"/>
              <a:gd name="T18" fmla="*/ 66 h 66"/>
            </a:gdLst>
            <a:ahLst/>
            <a:cxnLst>
              <a:cxn ang="T10">
                <a:pos x="T0" y="T1"/>
              </a:cxn>
              <a:cxn ang="T11">
                <a:pos x="T2" y="T3"/>
              </a:cxn>
              <a:cxn ang="T12">
                <a:pos x="T4" y="T5"/>
              </a:cxn>
              <a:cxn ang="T13">
                <a:pos x="T6" y="T7"/>
              </a:cxn>
              <a:cxn ang="T14">
                <a:pos x="T8" y="T9"/>
              </a:cxn>
            </a:cxnLst>
            <a:rect l="T15" t="T16" r="T17" b="T18"/>
            <a:pathLst>
              <a:path w="5452" h="66">
                <a:moveTo>
                  <a:pt x="0" y="65"/>
                </a:moveTo>
                <a:lnTo>
                  <a:pt x="5451" y="65"/>
                </a:lnTo>
                <a:lnTo>
                  <a:pt x="5451" y="0"/>
                </a:lnTo>
                <a:lnTo>
                  <a:pt x="0" y="0"/>
                </a:lnTo>
                <a:lnTo>
                  <a:pt x="0" y="65"/>
                </a:lnTo>
              </a:path>
            </a:pathLst>
          </a:custGeom>
          <a:gradFill rotWithShape="0">
            <a:gsLst>
              <a:gs pos="0">
                <a:srgbClr val="A060A0"/>
              </a:gs>
              <a:gs pos="50000">
                <a:srgbClr val="515056"/>
              </a:gs>
              <a:gs pos="100000">
                <a:srgbClr val="A060A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2360554944"/>
      </p:ext>
    </p:extLst>
  </p:cSld>
  <p:clrMapOvr>
    <a:masterClrMapping/>
  </p:clrMapOvr>
  <p:transition>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436017"/>
            <a:ext cx="7772400" cy="769441"/>
          </a:xfrm>
        </p:spPr>
        <p:txBody>
          <a:bodyPr>
            <a:normAutofit fontScale="90000"/>
          </a:bodyPr>
          <a:lstStyle/>
          <a:p>
            <a:pPr eaLnBrk="1" hangingPunct="1"/>
            <a:r>
              <a:rPr lang="en-US" dirty="0">
                <a:latin typeface="Arial Black" charset="0"/>
              </a:rPr>
              <a:t>Key Stakeholders</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4676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0405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96380"/>
            <a:ext cx="7772400" cy="769441"/>
          </a:xfrm>
        </p:spPr>
        <p:txBody>
          <a:bodyPr>
            <a:normAutofit fontScale="90000"/>
          </a:bodyPr>
          <a:lstStyle/>
          <a:p>
            <a:pPr eaLnBrk="1" hangingPunct="1"/>
            <a:r>
              <a:rPr lang="en-US" dirty="0">
                <a:latin typeface="Arial Black" charset="0"/>
              </a:rPr>
              <a:t>Aspects of PR Planning</a:t>
            </a:r>
          </a:p>
        </p:txBody>
      </p:sp>
      <p:sp>
        <p:nvSpPr>
          <p:cNvPr id="22531" name="Rectangle 3"/>
          <p:cNvSpPr>
            <a:spLocks noGrp="1" noChangeArrowheads="1"/>
          </p:cNvSpPr>
          <p:nvPr>
            <p:ph type="body" idx="1"/>
          </p:nvPr>
        </p:nvSpPr>
        <p:spPr/>
        <p:txBody>
          <a:bodyPr/>
          <a:lstStyle/>
          <a:p>
            <a:pPr eaLnBrk="1" hangingPunct="1"/>
            <a:r>
              <a:rPr lang="en-US" sz="2800" dirty="0">
                <a:latin typeface="Arial" charset="0"/>
              </a:rPr>
              <a:t>Issue Management</a:t>
            </a:r>
          </a:p>
          <a:p>
            <a:pPr lvl="1" eaLnBrk="1" hangingPunct="1"/>
            <a:r>
              <a:rPr lang="en-US" sz="2000" dirty="0">
                <a:latin typeface="Arial" charset="0"/>
              </a:rPr>
              <a:t>Know opinion on key issues of interest</a:t>
            </a:r>
          </a:p>
          <a:p>
            <a:pPr eaLnBrk="1" hangingPunct="1"/>
            <a:r>
              <a:rPr lang="en-US" sz="2800" dirty="0">
                <a:latin typeface="Arial" charset="0"/>
              </a:rPr>
              <a:t>Image and Reputation Management</a:t>
            </a:r>
          </a:p>
          <a:p>
            <a:pPr lvl="1" eaLnBrk="1" hangingPunct="1"/>
            <a:r>
              <a:rPr lang="en-US" sz="2000" dirty="0">
                <a:latin typeface="Arial" charset="0"/>
              </a:rPr>
              <a:t>Avoid, manage, and counter poor publicity</a:t>
            </a:r>
          </a:p>
          <a:p>
            <a:pPr eaLnBrk="1" hangingPunct="1"/>
            <a:r>
              <a:rPr lang="en-US" sz="2800" dirty="0">
                <a:latin typeface="Arial" charset="0"/>
              </a:rPr>
              <a:t>Relationship Management</a:t>
            </a:r>
          </a:p>
          <a:p>
            <a:pPr lvl="1" eaLnBrk="1" hangingPunct="1"/>
            <a:r>
              <a:rPr lang="en-US" sz="2000" dirty="0">
                <a:latin typeface="Arial" charset="0"/>
              </a:rPr>
              <a:t>Communication with key stakeholders</a:t>
            </a:r>
          </a:p>
          <a:p>
            <a:pPr eaLnBrk="1" hangingPunct="1"/>
            <a:r>
              <a:rPr lang="en-US" sz="2800" dirty="0">
                <a:latin typeface="Arial" charset="0"/>
              </a:rPr>
              <a:t>Crisis Management</a:t>
            </a:r>
          </a:p>
          <a:p>
            <a:pPr lvl="1" eaLnBrk="1" hangingPunct="1"/>
            <a:r>
              <a:rPr lang="en-US" sz="2000" dirty="0">
                <a:latin typeface="Arial" charset="0"/>
              </a:rPr>
              <a:t>Have a plan of action and lead communications</a:t>
            </a:r>
          </a:p>
          <a:p>
            <a:pPr eaLnBrk="1" hangingPunct="1"/>
            <a:r>
              <a:rPr lang="en-US" sz="2800" dirty="0">
                <a:latin typeface="Arial" charset="0"/>
              </a:rPr>
              <a:t>Marketing Public Relations</a:t>
            </a:r>
          </a:p>
          <a:p>
            <a:pPr lvl="1" eaLnBrk="1" hangingPunct="1"/>
            <a:r>
              <a:rPr lang="en-US" sz="2000" dirty="0">
                <a:latin typeface="Arial" charset="0"/>
              </a:rPr>
              <a:t>Most of what you will propose and publicize</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198091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47663"/>
            <a:ext cx="7772400" cy="1666875"/>
          </a:xfrm>
        </p:spPr>
        <p:txBody>
          <a:bodyPr/>
          <a:lstStyle/>
          <a:p>
            <a:pPr eaLnBrk="1" hangingPunct="1"/>
            <a:r>
              <a:rPr lang="en-US">
                <a:latin typeface="Arial Black" charset="0"/>
              </a:rPr>
              <a:t>Public Opinion and </a:t>
            </a:r>
            <a:br>
              <a:rPr lang="en-US">
                <a:latin typeface="Arial Black" charset="0"/>
              </a:rPr>
            </a:br>
            <a:r>
              <a:rPr lang="en-US">
                <a:latin typeface="Arial Black" charset="0"/>
              </a:rPr>
              <a:t>Issues Management</a:t>
            </a:r>
          </a:p>
        </p:txBody>
      </p:sp>
      <p:sp>
        <p:nvSpPr>
          <p:cNvPr id="23555" name="Rectangle 3"/>
          <p:cNvSpPr>
            <a:spLocks noGrp="1" noChangeArrowheads="1"/>
          </p:cNvSpPr>
          <p:nvPr>
            <p:ph type="body" idx="1"/>
          </p:nvPr>
        </p:nvSpPr>
        <p:spPr>
          <a:xfrm>
            <a:off x="304800" y="2209800"/>
            <a:ext cx="8686800" cy="4114800"/>
          </a:xfrm>
        </p:spPr>
        <p:txBody>
          <a:bodyPr>
            <a:normAutofit lnSpcReduction="10000"/>
          </a:bodyPr>
          <a:lstStyle/>
          <a:p>
            <a:pPr eaLnBrk="1" hangingPunct="1"/>
            <a:r>
              <a:rPr lang="en-US" sz="2800" dirty="0">
                <a:latin typeface="Arial" charset="0"/>
              </a:rPr>
              <a:t>Monitor public opinion and news coverage about issues that are central to the organization’s interests</a:t>
            </a:r>
          </a:p>
          <a:p>
            <a:pPr lvl="1" eaLnBrk="1" hangingPunct="1"/>
            <a:r>
              <a:rPr lang="en-US" sz="2400" dirty="0">
                <a:latin typeface="Arial" charset="0"/>
              </a:rPr>
              <a:t>What publics are important?</a:t>
            </a:r>
          </a:p>
          <a:p>
            <a:pPr lvl="1" eaLnBrk="1" hangingPunct="1"/>
            <a:r>
              <a:rPr lang="en-US" sz="2400" dirty="0">
                <a:latin typeface="Arial" charset="0"/>
              </a:rPr>
              <a:t>What do these publics think?</a:t>
            </a:r>
          </a:p>
          <a:p>
            <a:pPr lvl="1" eaLnBrk="1" hangingPunct="1"/>
            <a:r>
              <a:rPr lang="en-US" sz="2400" dirty="0">
                <a:latin typeface="Arial" charset="0"/>
              </a:rPr>
              <a:t>What media are important and how do they cover?</a:t>
            </a:r>
          </a:p>
          <a:p>
            <a:pPr lvl="1" eaLnBrk="1" hangingPunct="1"/>
            <a:r>
              <a:rPr lang="en-US" sz="2400" dirty="0">
                <a:latin typeface="Arial" charset="0"/>
              </a:rPr>
              <a:t>What is the ongoing social media discourse about us?</a:t>
            </a:r>
          </a:p>
          <a:p>
            <a:pPr eaLnBrk="1" hangingPunct="1"/>
            <a:r>
              <a:rPr lang="en-US" sz="2800" dirty="0">
                <a:latin typeface="Arial" charset="0"/>
              </a:rPr>
              <a:t>Encompass the evolution of the issue in planning</a:t>
            </a:r>
          </a:p>
          <a:p>
            <a:pPr lvl="1" eaLnBrk="1" hangingPunct="1"/>
            <a:r>
              <a:rPr lang="en-US" sz="2400" dirty="0">
                <a:latin typeface="Arial" charset="0"/>
              </a:rPr>
              <a:t>Potential, emerging issues?</a:t>
            </a:r>
          </a:p>
          <a:p>
            <a:pPr lvl="1" eaLnBrk="1" hangingPunct="1"/>
            <a:r>
              <a:rPr lang="en-US" sz="2400" dirty="0">
                <a:latin typeface="Arial" charset="0"/>
              </a:rPr>
              <a:t>Obvious possible hurdles?</a:t>
            </a:r>
          </a:p>
          <a:p>
            <a:pPr lvl="1" eaLnBrk="1" hangingPunct="1"/>
            <a:r>
              <a:rPr lang="en-US" sz="2400" dirty="0">
                <a:latin typeface="Arial" charset="0"/>
              </a:rPr>
              <a:t>Current stage challenges?</a:t>
            </a:r>
          </a:p>
          <a:p>
            <a:pPr eaLnBrk="1" hangingPunct="1"/>
            <a:endParaRPr lang="en-US" dirty="0">
              <a:latin typeface="Arial" charset="0"/>
            </a:endParaRPr>
          </a:p>
        </p:txBody>
      </p:sp>
    </p:spTree>
    <p:extLst>
      <p:ext uri="{BB962C8B-B14F-4D97-AF65-F5344CB8AC3E}">
        <p14:creationId xmlns:p14="http://schemas.microsoft.com/office/powerpoint/2010/main" val="1174432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400734"/>
            <a:ext cx="8382000" cy="646331"/>
          </a:xfrm>
        </p:spPr>
        <p:txBody>
          <a:bodyPr/>
          <a:lstStyle/>
          <a:p>
            <a:pPr eaLnBrk="1" hangingPunct="1"/>
            <a:r>
              <a:rPr lang="en-US" sz="3600" b="1" dirty="0">
                <a:latin typeface="Arial Black" panose="020B0604020202020204" pitchFamily="34" charset="0"/>
                <a:cs typeface="Arial Black" panose="020B0604020202020204" pitchFamily="34" charset="0"/>
              </a:rPr>
              <a:t>How to Do Issue Management</a:t>
            </a:r>
          </a:p>
        </p:txBody>
      </p:sp>
      <p:sp>
        <p:nvSpPr>
          <p:cNvPr id="40962" name="Content Placeholder 2"/>
          <p:cNvSpPr>
            <a:spLocks noGrp="1"/>
          </p:cNvSpPr>
          <p:nvPr>
            <p:ph sz="quarter" idx="1"/>
          </p:nvPr>
        </p:nvSpPr>
        <p:spPr>
          <a:xfrm>
            <a:off x="609600" y="1219200"/>
            <a:ext cx="8153400" cy="4495800"/>
          </a:xfrm>
        </p:spPr>
        <p:txBody>
          <a:bodyPr/>
          <a:lstStyle/>
          <a:p>
            <a:pPr eaLnBrk="1" hangingPunct="1"/>
            <a:r>
              <a:rPr lang="en-US" sz="2800" dirty="0">
                <a:latin typeface="Arial" panose="020B0604020202020204" pitchFamily="34" charset="0"/>
                <a:cs typeface="Arial" panose="020B0604020202020204" pitchFamily="34" charset="0"/>
              </a:rPr>
              <a:t>Develop programs to communicate to and with the public about the issues</a:t>
            </a:r>
          </a:p>
          <a:p>
            <a:pPr lvl="1" eaLnBrk="1" hangingPunct="1"/>
            <a:r>
              <a:rPr lang="en-US" sz="2400" dirty="0">
                <a:latin typeface="Arial" panose="020B0604020202020204" pitchFamily="34" charset="0"/>
                <a:cs typeface="Arial" panose="020B0604020202020204" pitchFamily="34" charset="0"/>
              </a:rPr>
              <a:t>Identify issue </a:t>
            </a:r>
            <a:r>
              <a:rPr lang="en-US" sz="2400" b="1" dirty="0">
                <a:latin typeface="Arial" panose="020B0604020202020204" pitchFamily="34" charset="0"/>
                <a:cs typeface="Arial" panose="020B0604020202020204" pitchFamily="34" charset="0"/>
              </a:rPr>
              <a:t>trends</a:t>
            </a:r>
          </a:p>
          <a:p>
            <a:pPr lvl="1" eaLnBrk="1" hangingPunct="1"/>
            <a:r>
              <a:rPr lang="en-US" sz="2400" dirty="0">
                <a:latin typeface="Arial" panose="020B0604020202020204" pitchFamily="34" charset="0"/>
                <a:cs typeface="Arial" panose="020B0604020202020204" pitchFamily="34" charset="0"/>
              </a:rPr>
              <a:t>Establish company’</a:t>
            </a:r>
            <a:r>
              <a:rPr lang="en-US" altLang="ja-JP" sz="2400" dirty="0">
                <a:latin typeface="Arial" panose="020B0604020202020204" pitchFamily="34" charset="0"/>
                <a:cs typeface="Arial" panose="020B0604020202020204" pitchFamily="34" charset="0"/>
              </a:rPr>
              <a:t>s (or industry’s) position</a:t>
            </a:r>
          </a:p>
          <a:p>
            <a:pPr lvl="1" eaLnBrk="1" hangingPunct="1"/>
            <a:r>
              <a:rPr lang="en-US" sz="2400" dirty="0">
                <a:latin typeface="Arial" panose="020B0604020202020204" pitchFamily="34" charset="0"/>
                <a:cs typeface="Arial" panose="020B0604020202020204" pitchFamily="34" charset="0"/>
              </a:rPr>
              <a:t>Understand issue evolution and develop a strategy </a:t>
            </a:r>
          </a:p>
          <a:p>
            <a:pPr marL="366713" lvl="1" indent="0" eaLnBrk="1" hangingPunct="1">
              <a:buNone/>
            </a:pPr>
            <a:r>
              <a:rPr lang="en-US" sz="2400" dirty="0"/>
              <a:t>   </a:t>
            </a:r>
          </a:p>
        </p:txBody>
      </p:sp>
      <p:pic>
        <p:nvPicPr>
          <p:cNvPr id="3" name="Picture 2">
            <a:extLst>
              <a:ext uri="{FF2B5EF4-FFF2-40B4-BE49-F238E27FC236}">
                <a16:creationId xmlns:a16="http://schemas.microsoft.com/office/drawing/2014/main" id="{53AC4682-5CD3-F347-BE6F-0436F18A5EE3}"/>
              </a:ext>
            </a:extLst>
          </p:cNvPr>
          <p:cNvPicPr>
            <a:picLocks noChangeAspect="1"/>
          </p:cNvPicPr>
          <p:nvPr/>
        </p:nvPicPr>
        <p:blipFill>
          <a:blip r:embed="rId3"/>
          <a:stretch>
            <a:fillRect/>
          </a:stretch>
        </p:blipFill>
        <p:spPr>
          <a:xfrm>
            <a:off x="1841500" y="3467100"/>
            <a:ext cx="5016500" cy="3184655"/>
          </a:xfrm>
          <a:prstGeom prst="rect">
            <a:avLst/>
          </a:prstGeom>
        </p:spPr>
      </p:pic>
    </p:spTree>
    <p:extLst>
      <p:ext uri="{BB962C8B-B14F-4D97-AF65-F5344CB8AC3E}">
        <p14:creationId xmlns:p14="http://schemas.microsoft.com/office/powerpoint/2010/main" val="511059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77957" y="-29817"/>
            <a:ext cx="7772400" cy="1524000"/>
          </a:xfrm>
        </p:spPr>
        <p:txBody>
          <a:bodyPr/>
          <a:lstStyle/>
          <a:p>
            <a:pPr eaLnBrk="1" hangingPunct="1"/>
            <a:r>
              <a:rPr lang="en-US" sz="4000" dirty="0">
                <a:latin typeface="Arial Black" charset="0"/>
              </a:rPr>
              <a:t>Corporate Image and Reputation Management</a:t>
            </a:r>
            <a:endParaRPr lang="en-US" dirty="0">
              <a:latin typeface="Arial Black" charset="0"/>
            </a:endParaRPr>
          </a:p>
        </p:txBody>
      </p:sp>
      <p:sp>
        <p:nvSpPr>
          <p:cNvPr id="24579" name="Rectangle 3"/>
          <p:cNvSpPr>
            <a:spLocks noGrp="1" noChangeArrowheads="1"/>
          </p:cNvSpPr>
          <p:nvPr>
            <p:ph type="body" idx="1"/>
          </p:nvPr>
        </p:nvSpPr>
        <p:spPr/>
        <p:txBody>
          <a:bodyPr/>
          <a:lstStyle/>
          <a:p>
            <a:pPr eaLnBrk="1" hangingPunct="1"/>
            <a:r>
              <a:rPr lang="en-US" dirty="0">
                <a:latin typeface="Arial" charset="0"/>
              </a:rPr>
              <a:t>Takes a long time to build; one slip can create a negative public impression</a:t>
            </a:r>
          </a:p>
          <a:p>
            <a:pPr eaLnBrk="1" hangingPunct="1"/>
            <a:r>
              <a:rPr lang="en-US" dirty="0">
                <a:latin typeface="Arial" charset="0"/>
              </a:rPr>
              <a:t>Corporate image is fragile; requires a reputation management program</a:t>
            </a:r>
          </a:p>
          <a:p>
            <a:pPr eaLnBrk="1" hangingPunct="1"/>
            <a:r>
              <a:rPr lang="en-US" dirty="0">
                <a:latin typeface="Arial" charset="0"/>
              </a:rPr>
              <a:t>It is the sum total of a company’s identity efforts and stakeholder images</a:t>
            </a:r>
          </a:p>
          <a:p>
            <a:pPr lvl="1" eaLnBrk="1" hangingPunct="1"/>
            <a:r>
              <a:rPr lang="en-US" dirty="0">
                <a:latin typeface="Arial" charset="0"/>
                <a:ea typeface="ＭＳ Ｐゴシック" charset="0"/>
              </a:rPr>
              <a:t>It is earned, not created</a:t>
            </a:r>
          </a:p>
        </p:txBody>
      </p:sp>
    </p:spTree>
    <p:extLst>
      <p:ext uri="{BB962C8B-B14F-4D97-AF65-F5344CB8AC3E}">
        <p14:creationId xmlns:p14="http://schemas.microsoft.com/office/powerpoint/2010/main" val="2790680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533400"/>
            <a:ext cx="7772400" cy="879475"/>
          </a:xfrm>
        </p:spPr>
        <p:txBody>
          <a:bodyPr/>
          <a:lstStyle/>
          <a:p>
            <a:pPr eaLnBrk="1" hangingPunct="1"/>
            <a:r>
              <a:rPr lang="en-US" dirty="0">
                <a:latin typeface="Arial Black" charset="0"/>
              </a:rPr>
              <a:t>Identity to Reputation</a:t>
            </a:r>
          </a:p>
        </p:txBody>
      </p:sp>
      <p:pic>
        <p:nvPicPr>
          <p:cNvPr id="256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0"/>
            <a:ext cx="6858000" cy="480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9597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81270" y="609600"/>
            <a:ext cx="7772400" cy="808037"/>
          </a:xfrm>
        </p:spPr>
        <p:txBody>
          <a:bodyPr/>
          <a:lstStyle/>
          <a:p>
            <a:pPr eaLnBrk="1" hangingPunct="1"/>
            <a:r>
              <a:rPr lang="en-US" sz="4000" dirty="0">
                <a:latin typeface="Arial Black" charset="0"/>
              </a:rPr>
              <a:t>Relationship Management</a:t>
            </a:r>
            <a:endParaRPr lang="en-US" dirty="0">
              <a:latin typeface="Arial Black" charset="0"/>
            </a:endParaRPr>
          </a:p>
        </p:txBody>
      </p:sp>
      <p:sp>
        <p:nvSpPr>
          <p:cNvPr id="26627" name="Rectangle 3"/>
          <p:cNvSpPr>
            <a:spLocks noGrp="1" noChangeArrowheads="1"/>
          </p:cNvSpPr>
          <p:nvPr>
            <p:ph type="body" idx="1"/>
          </p:nvPr>
        </p:nvSpPr>
        <p:spPr/>
        <p:txBody>
          <a:bodyPr/>
          <a:lstStyle/>
          <a:p>
            <a:pPr eaLnBrk="1" hangingPunct="1"/>
            <a:r>
              <a:rPr lang="en-US" dirty="0">
                <a:latin typeface="Arial" charset="0"/>
              </a:rPr>
              <a:t>Managing relationship with stakeholders</a:t>
            </a:r>
          </a:p>
          <a:p>
            <a:pPr lvl="1" eaLnBrk="1" hangingPunct="1">
              <a:spcBef>
                <a:spcPts val="1000"/>
              </a:spcBef>
            </a:pPr>
            <a:r>
              <a:rPr lang="en-US" sz="2400" dirty="0">
                <a:latin typeface="Arial" charset="0"/>
                <a:ea typeface="ＭＳ Ｐゴシック" charset="0"/>
              </a:rPr>
              <a:t>Government relations - regulators, legislators, and activists - lobbying</a:t>
            </a:r>
          </a:p>
          <a:p>
            <a:pPr lvl="1" eaLnBrk="1" hangingPunct="1">
              <a:spcBef>
                <a:spcPts val="1000"/>
              </a:spcBef>
            </a:pPr>
            <a:r>
              <a:rPr lang="en-US" sz="2400" dirty="0">
                <a:latin typeface="Arial" charset="0"/>
                <a:ea typeface="ＭＳ Ｐゴシック" charset="0"/>
              </a:rPr>
              <a:t>Media relations - media contacts who cover stories on your category - publicity</a:t>
            </a:r>
          </a:p>
          <a:p>
            <a:pPr lvl="1" eaLnBrk="1" hangingPunct="1">
              <a:spcBef>
                <a:spcPts val="1000"/>
              </a:spcBef>
            </a:pPr>
            <a:r>
              <a:rPr lang="en-US" sz="2400" dirty="0">
                <a:latin typeface="Arial" charset="0"/>
                <a:ea typeface="ＭＳ Ｐゴシック" charset="0"/>
              </a:rPr>
              <a:t>Employee relations - human resources and employee unions - internal market</a:t>
            </a:r>
          </a:p>
          <a:p>
            <a:pPr lvl="1" eaLnBrk="1" hangingPunct="1">
              <a:spcBef>
                <a:spcPts val="1000"/>
              </a:spcBef>
            </a:pPr>
            <a:r>
              <a:rPr lang="en-US" sz="2400" dirty="0">
                <a:latin typeface="Arial" charset="0"/>
                <a:ea typeface="ＭＳ Ｐゴシック" charset="0"/>
              </a:rPr>
              <a:t>Financial relations - financial markets, financial press, analysts, investors - annual reports</a:t>
            </a:r>
          </a:p>
          <a:p>
            <a:pPr eaLnBrk="1" hangingPunct="1"/>
            <a:endParaRPr lang="en-US" dirty="0">
              <a:latin typeface="Arial" charset="0"/>
            </a:endParaRPr>
          </a:p>
        </p:txBody>
      </p:sp>
    </p:spTree>
    <p:extLst>
      <p:ext uri="{BB962C8B-B14F-4D97-AF65-F5344CB8AC3E}">
        <p14:creationId xmlns:p14="http://schemas.microsoft.com/office/powerpoint/2010/main" val="1479267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07774" y="533400"/>
            <a:ext cx="7772400" cy="879475"/>
          </a:xfrm>
        </p:spPr>
        <p:txBody>
          <a:bodyPr/>
          <a:lstStyle/>
          <a:p>
            <a:pPr eaLnBrk="1" hangingPunct="1"/>
            <a:r>
              <a:rPr lang="en-US" dirty="0">
                <a:latin typeface="Arial Black" charset="0"/>
              </a:rPr>
              <a:t>Government Relations</a:t>
            </a:r>
          </a:p>
        </p:txBody>
      </p:sp>
      <p:sp>
        <p:nvSpPr>
          <p:cNvPr id="28675" name="Rectangle 3"/>
          <p:cNvSpPr>
            <a:spLocks noGrp="1" noChangeArrowheads="1"/>
          </p:cNvSpPr>
          <p:nvPr>
            <p:ph type="body" idx="1"/>
          </p:nvPr>
        </p:nvSpPr>
        <p:spPr/>
        <p:txBody>
          <a:bodyPr/>
          <a:lstStyle/>
          <a:p>
            <a:pPr eaLnBrk="1" hangingPunct="1">
              <a:lnSpc>
                <a:spcPct val="90000"/>
              </a:lnSpc>
            </a:pPr>
            <a:r>
              <a:rPr lang="en-US" dirty="0">
                <a:latin typeface="Arial" charset="0"/>
              </a:rPr>
              <a:t>Executive and legislature</a:t>
            </a:r>
          </a:p>
          <a:p>
            <a:pPr lvl="1" eaLnBrk="1" hangingPunct="1">
              <a:lnSpc>
                <a:spcPct val="90000"/>
              </a:lnSpc>
            </a:pPr>
            <a:r>
              <a:rPr lang="en-US" dirty="0">
                <a:latin typeface="Arial" charset="0"/>
                <a:ea typeface="ＭＳ Ｐゴシック" charset="0"/>
              </a:rPr>
              <a:t>Federal Government</a:t>
            </a:r>
          </a:p>
          <a:p>
            <a:pPr lvl="1" eaLnBrk="1" hangingPunct="1">
              <a:lnSpc>
                <a:spcPct val="90000"/>
              </a:lnSpc>
            </a:pPr>
            <a:r>
              <a:rPr lang="en-US" dirty="0">
                <a:latin typeface="Arial" charset="0"/>
                <a:ea typeface="ＭＳ Ｐゴシック" charset="0"/>
              </a:rPr>
              <a:t>State Government</a:t>
            </a:r>
          </a:p>
          <a:p>
            <a:pPr lvl="1" eaLnBrk="1" hangingPunct="1">
              <a:lnSpc>
                <a:spcPct val="90000"/>
              </a:lnSpc>
            </a:pPr>
            <a:r>
              <a:rPr lang="en-US" dirty="0">
                <a:latin typeface="Arial" charset="0"/>
                <a:ea typeface="ＭＳ Ｐゴシック" charset="0"/>
              </a:rPr>
              <a:t>Local Government</a:t>
            </a:r>
          </a:p>
          <a:p>
            <a:pPr eaLnBrk="1" hangingPunct="1">
              <a:lnSpc>
                <a:spcPct val="90000"/>
              </a:lnSpc>
            </a:pPr>
            <a:r>
              <a:rPr lang="en-US" dirty="0">
                <a:latin typeface="Arial" charset="0"/>
              </a:rPr>
              <a:t>Lobbying </a:t>
            </a:r>
          </a:p>
          <a:p>
            <a:pPr lvl="1" eaLnBrk="1" hangingPunct="1">
              <a:lnSpc>
                <a:spcPct val="90000"/>
              </a:lnSpc>
            </a:pPr>
            <a:r>
              <a:rPr lang="en-US" dirty="0">
                <a:latin typeface="Arial" charset="0"/>
                <a:ea typeface="ＭＳ Ｐゴシック" charset="0"/>
              </a:rPr>
              <a:t>Legislative </a:t>
            </a:r>
          </a:p>
          <a:p>
            <a:pPr lvl="1" eaLnBrk="1" hangingPunct="1">
              <a:lnSpc>
                <a:spcPct val="90000"/>
              </a:lnSpc>
            </a:pPr>
            <a:r>
              <a:rPr lang="en-US" dirty="0">
                <a:latin typeface="Arial" charset="0"/>
                <a:ea typeface="ＭＳ Ｐゴシック" charset="0"/>
              </a:rPr>
              <a:t>Grass-roots</a:t>
            </a:r>
          </a:p>
          <a:p>
            <a:pPr eaLnBrk="1" hangingPunct="1">
              <a:lnSpc>
                <a:spcPct val="90000"/>
              </a:lnSpc>
            </a:pPr>
            <a:r>
              <a:rPr lang="en-US" dirty="0">
                <a:latin typeface="Arial" charset="0"/>
              </a:rPr>
              <a:t>Political Action Committees</a:t>
            </a:r>
          </a:p>
        </p:txBody>
      </p:sp>
    </p:spTree>
    <p:extLst>
      <p:ext uri="{BB962C8B-B14F-4D97-AF65-F5344CB8AC3E}">
        <p14:creationId xmlns:p14="http://schemas.microsoft.com/office/powerpoint/2010/main" val="263250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84583" y="533400"/>
            <a:ext cx="7772400" cy="879475"/>
          </a:xfrm>
        </p:spPr>
        <p:txBody>
          <a:bodyPr/>
          <a:lstStyle/>
          <a:p>
            <a:pPr eaLnBrk="1" hangingPunct="1"/>
            <a:r>
              <a:rPr lang="en-US" dirty="0">
                <a:latin typeface="Arial Black" charset="0"/>
              </a:rPr>
              <a:t>Employee Relations</a:t>
            </a:r>
          </a:p>
        </p:txBody>
      </p:sp>
      <p:sp>
        <p:nvSpPr>
          <p:cNvPr id="29699" name="Rectangle 3"/>
          <p:cNvSpPr>
            <a:spLocks noGrp="1" noChangeArrowheads="1"/>
          </p:cNvSpPr>
          <p:nvPr>
            <p:ph type="body" idx="1"/>
          </p:nvPr>
        </p:nvSpPr>
        <p:spPr/>
        <p:txBody>
          <a:bodyPr/>
          <a:lstStyle/>
          <a:p>
            <a:pPr eaLnBrk="1" hangingPunct="1"/>
            <a:r>
              <a:rPr lang="en-US" dirty="0">
                <a:latin typeface="Arial" charset="0"/>
              </a:rPr>
              <a:t>Online Communication</a:t>
            </a:r>
          </a:p>
          <a:p>
            <a:pPr eaLnBrk="1" hangingPunct="1"/>
            <a:r>
              <a:rPr lang="en-US" dirty="0">
                <a:latin typeface="Arial" charset="0"/>
              </a:rPr>
              <a:t>Print Newsletters</a:t>
            </a:r>
          </a:p>
          <a:p>
            <a:pPr eaLnBrk="1" hangingPunct="1"/>
            <a:r>
              <a:rPr lang="en-US" dirty="0">
                <a:latin typeface="Arial" charset="0"/>
              </a:rPr>
              <a:t>Management Publications</a:t>
            </a:r>
          </a:p>
          <a:p>
            <a:pPr eaLnBrk="1" hangingPunct="1"/>
            <a:r>
              <a:rPr lang="en-US" dirty="0">
                <a:latin typeface="Arial" charset="0"/>
              </a:rPr>
              <a:t>Employee Annual Reports</a:t>
            </a:r>
          </a:p>
          <a:p>
            <a:pPr eaLnBrk="1" hangingPunct="1"/>
            <a:r>
              <a:rPr lang="en-US" dirty="0">
                <a:latin typeface="Arial" charset="0"/>
              </a:rPr>
              <a:t>Bulletin Boards</a:t>
            </a:r>
          </a:p>
          <a:p>
            <a:pPr eaLnBrk="1" hangingPunct="1"/>
            <a:r>
              <a:rPr lang="en-US" dirty="0">
                <a:latin typeface="Arial" charset="0"/>
              </a:rPr>
              <a:t>Internal Video</a:t>
            </a:r>
          </a:p>
          <a:p>
            <a:pPr eaLnBrk="1" hangingPunct="1"/>
            <a:r>
              <a:rPr lang="en-US" dirty="0">
                <a:latin typeface="Arial" charset="0"/>
              </a:rPr>
              <a:t>Supervisory communication</a:t>
            </a:r>
          </a:p>
        </p:txBody>
      </p:sp>
    </p:spTree>
    <p:extLst>
      <p:ext uri="{BB962C8B-B14F-4D97-AF65-F5344CB8AC3E}">
        <p14:creationId xmlns:p14="http://schemas.microsoft.com/office/powerpoint/2010/main" val="2223892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533400"/>
            <a:ext cx="7772400" cy="879475"/>
          </a:xfrm>
        </p:spPr>
        <p:txBody>
          <a:bodyPr/>
          <a:lstStyle/>
          <a:p>
            <a:pPr eaLnBrk="1" hangingPunct="1"/>
            <a:r>
              <a:rPr lang="en-US" dirty="0">
                <a:latin typeface="Arial Black" charset="0"/>
              </a:rPr>
              <a:t>Financial Relations</a:t>
            </a:r>
          </a:p>
        </p:txBody>
      </p:sp>
      <p:sp>
        <p:nvSpPr>
          <p:cNvPr id="30723" name="Rectangle 3"/>
          <p:cNvSpPr>
            <a:spLocks noGrp="1" noChangeArrowheads="1"/>
          </p:cNvSpPr>
          <p:nvPr>
            <p:ph type="body" idx="1"/>
          </p:nvPr>
        </p:nvSpPr>
        <p:spPr>
          <a:xfrm>
            <a:off x="533400" y="1600200"/>
            <a:ext cx="7772400" cy="5257800"/>
          </a:xfrm>
        </p:spPr>
        <p:txBody>
          <a:bodyPr/>
          <a:lstStyle/>
          <a:p>
            <a:pPr eaLnBrk="1" hangingPunct="1">
              <a:lnSpc>
                <a:spcPct val="90000"/>
              </a:lnSpc>
            </a:pPr>
            <a:r>
              <a:rPr lang="en-US" sz="2800" dirty="0">
                <a:latin typeface="Arial" charset="0"/>
              </a:rPr>
              <a:t>Shareholders</a:t>
            </a:r>
          </a:p>
          <a:p>
            <a:pPr lvl="1" eaLnBrk="1" hangingPunct="1">
              <a:lnSpc>
                <a:spcPct val="90000"/>
              </a:lnSpc>
            </a:pPr>
            <a:r>
              <a:rPr lang="en-US" sz="2400" dirty="0">
                <a:latin typeface="Arial" charset="0"/>
                <a:ea typeface="ＭＳ Ｐゴシック" charset="0"/>
              </a:rPr>
              <a:t>Annual reports</a:t>
            </a:r>
          </a:p>
          <a:p>
            <a:pPr lvl="1" eaLnBrk="1" hangingPunct="1">
              <a:lnSpc>
                <a:spcPct val="90000"/>
              </a:lnSpc>
            </a:pPr>
            <a:r>
              <a:rPr lang="en-US" sz="2400" dirty="0">
                <a:latin typeface="Arial" charset="0"/>
                <a:ea typeface="ＭＳ Ｐゴシック" charset="0"/>
              </a:rPr>
              <a:t>Company mailing</a:t>
            </a:r>
          </a:p>
          <a:p>
            <a:pPr eaLnBrk="1" hangingPunct="1">
              <a:lnSpc>
                <a:spcPct val="90000"/>
              </a:lnSpc>
            </a:pPr>
            <a:r>
              <a:rPr lang="en-US" sz="2800" dirty="0">
                <a:latin typeface="Arial" charset="0"/>
              </a:rPr>
              <a:t>Analysts</a:t>
            </a:r>
          </a:p>
          <a:p>
            <a:pPr lvl="1" eaLnBrk="1" hangingPunct="1">
              <a:lnSpc>
                <a:spcPct val="90000"/>
              </a:lnSpc>
            </a:pPr>
            <a:r>
              <a:rPr lang="en-US" sz="2400" dirty="0">
                <a:latin typeface="Arial" charset="0"/>
                <a:ea typeface="ＭＳ Ｐゴシック" charset="0"/>
              </a:rPr>
              <a:t>Annual reports</a:t>
            </a:r>
          </a:p>
          <a:p>
            <a:pPr lvl="1" eaLnBrk="1" hangingPunct="1">
              <a:lnSpc>
                <a:spcPct val="90000"/>
              </a:lnSpc>
            </a:pPr>
            <a:r>
              <a:rPr lang="en-US" sz="2400" dirty="0">
                <a:latin typeface="Arial" charset="0"/>
                <a:ea typeface="ＭＳ Ｐゴシック" charset="0"/>
              </a:rPr>
              <a:t>Company visits</a:t>
            </a:r>
          </a:p>
          <a:p>
            <a:pPr lvl="1" eaLnBrk="1" hangingPunct="1">
              <a:lnSpc>
                <a:spcPct val="90000"/>
              </a:lnSpc>
            </a:pPr>
            <a:r>
              <a:rPr lang="en-US" sz="2400" dirty="0">
                <a:latin typeface="Arial" charset="0"/>
                <a:ea typeface="ＭＳ Ｐゴシック" charset="0"/>
              </a:rPr>
              <a:t>Presentations</a:t>
            </a:r>
          </a:p>
          <a:p>
            <a:pPr eaLnBrk="1" hangingPunct="1">
              <a:lnSpc>
                <a:spcPct val="90000"/>
              </a:lnSpc>
            </a:pPr>
            <a:r>
              <a:rPr lang="en-US" sz="2800" dirty="0">
                <a:latin typeface="Arial" charset="0"/>
              </a:rPr>
              <a:t>Financial Markets</a:t>
            </a:r>
          </a:p>
          <a:p>
            <a:pPr lvl="1" eaLnBrk="1" hangingPunct="1">
              <a:lnSpc>
                <a:spcPct val="90000"/>
              </a:lnSpc>
            </a:pPr>
            <a:r>
              <a:rPr lang="en-US" sz="2400" dirty="0">
                <a:latin typeface="Arial" charset="0"/>
                <a:ea typeface="ＭＳ Ｐゴシック" charset="0"/>
              </a:rPr>
              <a:t>Business press </a:t>
            </a:r>
          </a:p>
          <a:p>
            <a:pPr lvl="1" eaLnBrk="1" hangingPunct="1">
              <a:lnSpc>
                <a:spcPct val="90000"/>
              </a:lnSpc>
            </a:pPr>
            <a:r>
              <a:rPr lang="en-US" sz="2400" dirty="0">
                <a:latin typeface="Arial" charset="0"/>
                <a:ea typeface="ＭＳ Ｐゴシック" charset="0"/>
              </a:rPr>
              <a:t>Financial News channels</a:t>
            </a:r>
          </a:p>
        </p:txBody>
      </p:sp>
    </p:spTree>
    <p:extLst>
      <p:ext uri="{BB962C8B-B14F-4D97-AF65-F5344CB8AC3E}">
        <p14:creationId xmlns:p14="http://schemas.microsoft.com/office/powerpoint/2010/main" val="102252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604020202020204" pitchFamily="34" charset="0"/>
                <a:cs typeface="Arial Black" panose="020B0604020202020204" pitchFamily="34" charset="0"/>
              </a:rPr>
              <a:t>The rise of PR </a:t>
            </a:r>
          </a:p>
        </p:txBody>
      </p:sp>
      <p:sp>
        <p:nvSpPr>
          <p:cNvPr id="5" name="Content Placeholder 4"/>
          <p:cNvSpPr>
            <a:spLocks noGrp="1"/>
          </p:cNvSpPr>
          <p:nvPr>
            <p:ph sz="quarter" idx="1"/>
          </p:nvPr>
        </p:nvSpPr>
        <p:spPr>
          <a:xfrm>
            <a:off x="419100" y="1600200"/>
            <a:ext cx="8382000" cy="4526280"/>
          </a:xfrm>
        </p:spPr>
        <p:txBody>
          <a:bodyPr/>
          <a:lstStyle/>
          <a:p>
            <a:r>
              <a:rPr lang="en-US" sz="2400" dirty="0">
                <a:latin typeface="Arial" panose="020B0604020202020204" pitchFamily="34" charset="0"/>
                <a:cs typeface="Arial" panose="020B0604020202020204" pitchFamily="34" charset="0"/>
              </a:rPr>
              <a:t>Industry Forecast: PR and Word of Mouth Spending increasing 12% annually; employment 6% annually</a:t>
            </a:r>
          </a:p>
          <a:p>
            <a:r>
              <a:rPr lang="en-US" sz="2400" dirty="0">
                <a:latin typeface="Arial" panose="020B0604020202020204" pitchFamily="34" charset="0"/>
                <a:cs typeface="Arial" panose="020B0604020202020204" pitchFamily="34" charset="0"/>
              </a:rPr>
              <a:t>PR can be more effective than advertising in the highly cluttered new media environment with skeptical audiences </a:t>
            </a:r>
          </a:p>
          <a:p>
            <a:endParaRPr lang="en-US" dirty="0"/>
          </a:p>
          <a:p>
            <a:endParaRPr lang="en-US" dirty="0"/>
          </a:p>
        </p:txBody>
      </p:sp>
      <p:pic>
        <p:nvPicPr>
          <p:cNvPr id="6" name="Picture 5"/>
          <p:cNvPicPr>
            <a:picLocks noChangeAspect="1"/>
          </p:cNvPicPr>
          <p:nvPr/>
        </p:nvPicPr>
        <p:blipFill>
          <a:blip r:embed="rId2"/>
          <a:stretch>
            <a:fillRect/>
          </a:stretch>
        </p:blipFill>
        <p:spPr>
          <a:xfrm>
            <a:off x="1295400" y="3231776"/>
            <a:ext cx="6629400" cy="4289612"/>
          </a:xfrm>
          <a:prstGeom prst="rect">
            <a:avLst/>
          </a:prstGeom>
        </p:spPr>
      </p:pic>
    </p:spTree>
    <p:extLst>
      <p:ext uri="{BB962C8B-B14F-4D97-AF65-F5344CB8AC3E}">
        <p14:creationId xmlns:p14="http://schemas.microsoft.com/office/powerpoint/2010/main" val="3693317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457200"/>
            <a:ext cx="7620000" cy="762000"/>
          </a:xfrm>
        </p:spPr>
        <p:txBody>
          <a:bodyPr>
            <a:normAutofit fontScale="90000"/>
          </a:bodyPr>
          <a:lstStyle/>
          <a:p>
            <a:pPr eaLnBrk="1" hangingPunct="1"/>
            <a:r>
              <a:rPr lang="en-US" dirty="0">
                <a:latin typeface="Arial Black" charset="0"/>
              </a:rPr>
              <a:t>Crisis Management</a:t>
            </a:r>
          </a:p>
        </p:txBody>
      </p:sp>
      <p:sp>
        <p:nvSpPr>
          <p:cNvPr id="32771" name="Rectangle 3"/>
          <p:cNvSpPr>
            <a:spLocks noGrp="1" noChangeArrowheads="1"/>
          </p:cNvSpPr>
          <p:nvPr>
            <p:ph type="body" idx="1"/>
          </p:nvPr>
        </p:nvSpPr>
        <p:spPr>
          <a:xfrm>
            <a:off x="685800" y="1600200"/>
            <a:ext cx="7772400" cy="4114800"/>
          </a:xfrm>
        </p:spPr>
        <p:txBody>
          <a:bodyPr/>
          <a:lstStyle/>
          <a:p>
            <a:pPr eaLnBrk="1" hangingPunct="1"/>
            <a:r>
              <a:rPr lang="en-US" dirty="0">
                <a:latin typeface="Arial" charset="0"/>
              </a:rPr>
              <a:t>Surprise</a:t>
            </a:r>
          </a:p>
          <a:p>
            <a:pPr eaLnBrk="1" hangingPunct="1"/>
            <a:r>
              <a:rPr lang="en-US" dirty="0">
                <a:latin typeface="Arial" charset="0"/>
              </a:rPr>
              <a:t>Insufficient information</a:t>
            </a:r>
          </a:p>
          <a:p>
            <a:pPr eaLnBrk="1" hangingPunct="1"/>
            <a:r>
              <a:rPr lang="en-US" dirty="0">
                <a:latin typeface="Arial" charset="0"/>
              </a:rPr>
              <a:t>Escalating events</a:t>
            </a:r>
          </a:p>
          <a:p>
            <a:pPr eaLnBrk="1" hangingPunct="1"/>
            <a:r>
              <a:rPr lang="en-US" dirty="0">
                <a:latin typeface="Arial" charset="0"/>
              </a:rPr>
              <a:t>Loss of control</a:t>
            </a:r>
          </a:p>
          <a:p>
            <a:pPr eaLnBrk="1" hangingPunct="1"/>
            <a:r>
              <a:rPr lang="en-US" dirty="0">
                <a:latin typeface="Arial" charset="0"/>
              </a:rPr>
              <a:t>Increased outside scrutiny</a:t>
            </a:r>
          </a:p>
          <a:p>
            <a:pPr eaLnBrk="1" hangingPunct="1"/>
            <a:r>
              <a:rPr lang="en-US" dirty="0">
                <a:latin typeface="Arial" charset="0"/>
              </a:rPr>
              <a:t>Siege mentality</a:t>
            </a:r>
          </a:p>
          <a:p>
            <a:pPr eaLnBrk="1" hangingPunct="1"/>
            <a:r>
              <a:rPr lang="en-US" dirty="0">
                <a:latin typeface="Arial" charset="0"/>
              </a:rPr>
              <a:t>Panic</a:t>
            </a:r>
          </a:p>
        </p:txBody>
      </p:sp>
    </p:spTree>
    <p:extLst>
      <p:ext uri="{BB962C8B-B14F-4D97-AF65-F5344CB8AC3E}">
        <p14:creationId xmlns:p14="http://schemas.microsoft.com/office/powerpoint/2010/main" val="858185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04800" y="266521"/>
            <a:ext cx="8534400" cy="1200329"/>
          </a:xfrm>
        </p:spPr>
        <p:txBody>
          <a:bodyPr/>
          <a:lstStyle/>
          <a:p>
            <a:pPr eaLnBrk="1" hangingPunct="1"/>
            <a:r>
              <a:rPr lang="en-US" sz="3600" dirty="0">
                <a:latin typeface="Arial Black" panose="020B0604020202020204" pitchFamily="34" charset="0"/>
                <a:cs typeface="Arial Black" panose="020B0604020202020204" pitchFamily="34" charset="0"/>
              </a:rPr>
              <a:t>Crisis Management: Tylenol Case </a:t>
            </a:r>
          </a:p>
        </p:txBody>
      </p:sp>
      <p:sp>
        <p:nvSpPr>
          <p:cNvPr id="32771" name="Content Placeholder 8"/>
          <p:cNvSpPr>
            <a:spLocks noGrp="1"/>
          </p:cNvSpPr>
          <p:nvPr>
            <p:ph sz="quarter" idx="1"/>
          </p:nvPr>
        </p:nvSpPr>
        <p:spPr>
          <a:xfrm>
            <a:off x="471487" y="1645443"/>
            <a:ext cx="8229600" cy="5853113"/>
          </a:xfrm>
        </p:spPr>
        <p:txBody>
          <a:bodyPr>
            <a:normAutofit/>
          </a:bodyPr>
          <a:lstStyle/>
          <a:p>
            <a:pPr eaLnBrk="1" hangingPunct="1">
              <a:lnSpc>
                <a:spcPct val="90000"/>
              </a:lnSpc>
            </a:pPr>
            <a:r>
              <a:rPr lang="en-US" sz="2400" dirty="0">
                <a:latin typeface="Arial" panose="020B0604020202020204" pitchFamily="34" charset="0"/>
                <a:cs typeface="Arial" panose="020B0604020202020204" pitchFamily="34" charset="0"/>
              </a:rPr>
              <a:t>7 people died—poisoned Tylenol in Chicago</a:t>
            </a:r>
          </a:p>
          <a:p>
            <a:pPr eaLnBrk="1" hangingPunct="1">
              <a:lnSpc>
                <a:spcPct val="90000"/>
              </a:lnSpc>
            </a:pPr>
            <a:r>
              <a:rPr lang="en-US" sz="2400" i="1" dirty="0">
                <a:latin typeface="Arial" panose="020B0604020202020204" pitchFamily="34" charset="0"/>
                <a:cs typeface="Arial" panose="020B0604020202020204" pitchFamily="34" charset="0"/>
              </a:rPr>
              <a:t>Immediately</a:t>
            </a:r>
            <a:r>
              <a:rPr lang="en-US" sz="2400" dirty="0">
                <a:latin typeface="Arial" panose="020B0604020202020204" pitchFamily="34" charset="0"/>
                <a:cs typeface="Arial" panose="020B0604020202020204" pitchFamily="34" charset="0"/>
              </a:rPr>
              <a:t> alerted media, health pros, FDA, &amp; public</a:t>
            </a:r>
          </a:p>
          <a:p>
            <a:pPr eaLnBrk="1" hangingPunct="1">
              <a:lnSpc>
                <a:spcPct val="90000"/>
              </a:lnSpc>
            </a:pPr>
            <a:r>
              <a:rPr lang="en-US" sz="2400" dirty="0">
                <a:latin typeface="Arial" panose="020B0604020202020204" pitchFamily="34" charset="0"/>
                <a:cs typeface="Arial" panose="020B0604020202020204" pitchFamily="34" charset="0"/>
              </a:rPr>
              <a:t>Recalled </a:t>
            </a:r>
            <a:r>
              <a:rPr lang="en-US" altLang="ja-JP" sz="2400" dirty="0">
                <a:latin typeface="Arial" panose="020B0604020202020204" pitchFamily="34" charset="0"/>
                <a:cs typeface="Arial" panose="020B0604020202020204" pitchFamily="34" charset="0"/>
              </a:rPr>
              <a:t>Tylenol from entire US (cost $100 million)</a:t>
            </a:r>
          </a:p>
          <a:p>
            <a:pPr eaLnBrk="1" hangingPunct="1">
              <a:lnSpc>
                <a:spcPct val="90000"/>
              </a:lnSpc>
            </a:pPr>
            <a:r>
              <a:rPr lang="en-US" sz="2400" dirty="0">
                <a:latin typeface="Arial" panose="020B0604020202020204" pitchFamily="34" charset="0"/>
                <a:cs typeface="Arial" panose="020B0604020202020204" pitchFamily="34" charset="0"/>
              </a:rPr>
              <a:t>Halted production and advertising immediately</a:t>
            </a:r>
          </a:p>
          <a:p>
            <a:pPr eaLnBrk="1" hangingPunct="1">
              <a:lnSpc>
                <a:spcPct val="90000"/>
              </a:lnSpc>
            </a:pPr>
            <a:r>
              <a:rPr lang="en-US" sz="2400" dirty="0">
                <a:latin typeface="Arial" panose="020B0604020202020204" pitchFamily="34" charset="0"/>
                <a:cs typeface="Arial" panose="020B0604020202020204" pitchFamily="34" charset="0"/>
              </a:rPr>
              <a:t>Involved Chicago PD &amp; FBI in the search for the killer </a:t>
            </a:r>
          </a:p>
          <a:p>
            <a:pPr lvl="1" eaLnBrk="1" hangingPunct="1">
              <a:lnSpc>
                <a:spcPct val="90000"/>
              </a:lnSpc>
            </a:pPr>
            <a:r>
              <a:rPr lang="en-US" sz="2000" dirty="0">
                <a:latin typeface="Arial" panose="020B0604020202020204" pitchFamily="34" charset="0"/>
                <a:cs typeface="Arial" panose="020B0604020202020204" pitchFamily="34" charset="0"/>
              </a:rPr>
              <a:t>Offered up a $100,000 reward</a:t>
            </a:r>
          </a:p>
          <a:p>
            <a:pPr eaLnBrk="1" hangingPunct="1">
              <a:lnSpc>
                <a:spcPct val="90000"/>
              </a:lnSpc>
            </a:pPr>
            <a:r>
              <a:rPr lang="en-US" sz="2400" dirty="0">
                <a:latin typeface="Arial" panose="020B0604020202020204" pitchFamily="34" charset="0"/>
                <a:cs typeface="Arial" panose="020B0604020202020204" pitchFamily="34" charset="0"/>
              </a:rPr>
              <a:t>Reintroduced: triple-sealed tamper resistant package </a:t>
            </a:r>
          </a:p>
          <a:p>
            <a:pPr lvl="1" eaLnBrk="1" hangingPunct="1">
              <a:lnSpc>
                <a:spcPct val="90000"/>
              </a:lnSpc>
            </a:pPr>
            <a:r>
              <a:rPr lang="en-US" sz="2000" dirty="0">
                <a:latin typeface="Arial" panose="020B0604020202020204" pitchFamily="34" charset="0"/>
                <a:cs typeface="Arial" panose="020B0604020202020204" pitchFamily="34" charset="0"/>
              </a:rPr>
              <a:t>Introduced with $2.50-off coupons.</a:t>
            </a:r>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572000"/>
            <a:ext cx="2162175" cy="216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25995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a:xfrm>
            <a:off x="612775" y="431512"/>
            <a:ext cx="8153400" cy="584776"/>
          </a:xfrm>
        </p:spPr>
        <p:txBody>
          <a:bodyPr/>
          <a:lstStyle/>
          <a:p>
            <a:pPr eaLnBrk="1" hangingPunct="1"/>
            <a:r>
              <a:rPr lang="en-US" sz="3200" b="1" dirty="0">
                <a:latin typeface="Arial Black" panose="020B0604020202020204" pitchFamily="34" charset="0"/>
                <a:cs typeface="Arial Black" panose="020B0604020202020204" pitchFamily="34" charset="0"/>
              </a:rPr>
              <a:t>2009–11 Toyota Recall Timeline</a:t>
            </a:r>
          </a:p>
        </p:txBody>
      </p:sp>
      <p:pic>
        <p:nvPicPr>
          <p:cNvPr id="24578"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l="861" t="15790" r="34856" b="7896"/>
          <a:stretch>
            <a:fillRect/>
          </a:stretch>
        </p:blipFill>
        <p:spPr>
          <a:xfrm>
            <a:off x="107950" y="1524000"/>
            <a:ext cx="9034463" cy="4648200"/>
          </a:xfrm>
        </p:spPr>
      </p:pic>
      <p:sp>
        <p:nvSpPr>
          <p:cNvPr id="24579" name="Rectangle 6"/>
          <p:cNvSpPr>
            <a:spLocks noChangeArrowheads="1"/>
          </p:cNvSpPr>
          <p:nvPr/>
        </p:nvSpPr>
        <p:spPr bwMode="auto">
          <a:xfrm>
            <a:off x="381000" y="6519863"/>
            <a:ext cx="4572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400">
                <a:hlinkClick r:id="rId4"/>
              </a:rPr>
              <a:t>http://www.msnbc.msn.com/id/35240466/ns/business-autos</a:t>
            </a:r>
            <a:endParaRPr lang="en-US" sz="1400"/>
          </a:p>
        </p:txBody>
      </p:sp>
    </p:spTree>
    <p:extLst>
      <p:ext uri="{BB962C8B-B14F-4D97-AF65-F5344CB8AC3E}">
        <p14:creationId xmlns:p14="http://schemas.microsoft.com/office/powerpoint/2010/main" val="329108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5175" cy="990600"/>
          </a:xfrm>
        </p:spPr>
        <p:txBody>
          <a:bodyPr>
            <a:normAutofit fontScale="90000"/>
          </a:bodyPr>
          <a:lstStyle/>
          <a:p>
            <a:pPr eaLnBrk="1" hangingPunct="1">
              <a:defRPr/>
            </a:pPr>
            <a:br>
              <a:rPr lang="en-US" sz="4000" b="1" dirty="0">
                <a:latin typeface="Arial Black" panose="020B0604020202020204" pitchFamily="34" charset="0"/>
                <a:cs typeface="Arial Black" panose="020B0604020202020204" pitchFamily="34" charset="0"/>
              </a:rPr>
            </a:br>
            <a:r>
              <a:rPr lang="en-US" sz="4000" b="1" dirty="0">
                <a:latin typeface="Arial Black" panose="020B0604020202020204" pitchFamily="34" charset="0"/>
                <a:cs typeface="Arial Black" panose="020B0604020202020204" pitchFamily="34" charset="0"/>
              </a:rPr>
              <a:t>Toyota’s Crisis Mismanagement</a:t>
            </a:r>
          </a:p>
        </p:txBody>
      </p:sp>
      <p:sp>
        <p:nvSpPr>
          <p:cNvPr id="30722" name="Content Placeholder 2"/>
          <p:cNvSpPr>
            <a:spLocks noGrp="1"/>
          </p:cNvSpPr>
          <p:nvPr>
            <p:ph sz="quarter" idx="1"/>
          </p:nvPr>
        </p:nvSpPr>
        <p:spPr>
          <a:xfrm>
            <a:off x="612775" y="1600200"/>
            <a:ext cx="8153400" cy="4495800"/>
          </a:xfrm>
        </p:spPr>
        <p:txBody>
          <a:bodyPr>
            <a:normAutofit fontScale="92500"/>
          </a:bodyPr>
          <a:lstStyle/>
          <a:p>
            <a:pPr eaLnBrk="1" hangingPunct="1">
              <a:lnSpc>
                <a:spcPct val="150000"/>
              </a:lnSpc>
            </a:pPr>
            <a:r>
              <a:rPr lang="en-US" sz="2400" b="1" dirty="0">
                <a:latin typeface="Arial" panose="020B0604020202020204" pitchFamily="34" charset="0"/>
                <a:cs typeface="Arial" panose="020B0604020202020204" pitchFamily="34" charset="0"/>
              </a:rPr>
              <a:t>Too slow! Always behind </a:t>
            </a:r>
          </a:p>
          <a:p>
            <a:pPr eaLnBrk="1" hangingPunct="1">
              <a:lnSpc>
                <a:spcPct val="150000"/>
              </a:lnSpc>
            </a:pPr>
            <a:r>
              <a:rPr lang="en-US" sz="2400" b="1" dirty="0">
                <a:latin typeface="Arial" panose="020B0604020202020204" pitchFamily="34" charset="0"/>
                <a:cs typeface="Arial" panose="020B0604020202020204" pitchFamily="34" charset="0"/>
              </a:rPr>
              <a:t>Invisible CEO until one-month after the accident</a:t>
            </a:r>
          </a:p>
          <a:p>
            <a:pPr eaLnBrk="1" hangingPunct="1">
              <a:lnSpc>
                <a:spcPct val="150000"/>
              </a:lnSpc>
            </a:pPr>
            <a:r>
              <a:rPr lang="en-US" sz="2400" b="1" dirty="0">
                <a:latin typeface="Arial" panose="020B0604020202020204" pitchFamily="34" charset="0"/>
                <a:cs typeface="Arial" panose="020B0604020202020204" pitchFamily="34" charset="0"/>
              </a:rPr>
              <a:t>Pre-commitment to a narrow position, </a:t>
            </a:r>
            <a:r>
              <a:rPr lang="ja-JP" altLang="en-US" sz="2400" b="1" dirty="0">
                <a:latin typeface="Arial" panose="020B0604020202020204" pitchFamily="34" charset="0"/>
                <a:cs typeface="Arial" panose="020B0604020202020204" pitchFamily="34" charset="0"/>
              </a:rPr>
              <a:t>“</a:t>
            </a:r>
            <a:r>
              <a:rPr lang="en-US" altLang="ja-JP" sz="2400" b="1" dirty="0">
                <a:latin typeface="Arial" panose="020B0604020202020204" pitchFamily="34" charset="0"/>
                <a:cs typeface="Arial" panose="020B0604020202020204" pitchFamily="34" charset="0"/>
              </a:rPr>
              <a:t>No defect exists</a:t>
            </a:r>
            <a:r>
              <a:rPr lang="ja-JP" altLang="en-US" sz="2400" b="1" dirty="0">
                <a:latin typeface="Arial" panose="020B0604020202020204" pitchFamily="34" charset="0"/>
                <a:cs typeface="Arial" panose="020B0604020202020204" pitchFamily="34" charset="0"/>
              </a:rPr>
              <a:t>”</a:t>
            </a:r>
            <a:endParaRPr lang="en-US" altLang="ja-JP" sz="2400" b="1" dirty="0">
              <a:latin typeface="Arial" panose="020B0604020202020204" pitchFamily="34" charset="0"/>
              <a:cs typeface="Arial" panose="020B0604020202020204" pitchFamily="34" charset="0"/>
            </a:endParaRPr>
          </a:p>
          <a:p>
            <a:pPr eaLnBrk="1" hangingPunct="1">
              <a:lnSpc>
                <a:spcPct val="150000"/>
              </a:lnSpc>
            </a:pPr>
            <a:r>
              <a:rPr lang="en-US" sz="2400" b="1" dirty="0">
                <a:latin typeface="Arial" panose="020B0604020202020204" pitchFamily="34" charset="0"/>
                <a:cs typeface="Arial" panose="020B0604020202020204" pitchFamily="34" charset="0"/>
              </a:rPr>
              <a:t>Upset important stakeholders—NHTSA, media, dealers</a:t>
            </a:r>
          </a:p>
          <a:p>
            <a:pPr eaLnBrk="1" hangingPunct="1">
              <a:lnSpc>
                <a:spcPct val="150000"/>
              </a:lnSpc>
            </a:pPr>
            <a:r>
              <a:rPr lang="en-US" sz="2400" b="1" dirty="0">
                <a:latin typeface="Arial" panose="020B0604020202020204" pitchFamily="34" charset="0"/>
                <a:cs typeface="Arial" panose="020B0604020202020204" pitchFamily="34" charset="0"/>
              </a:rPr>
              <a:t>Evasive: withheld information </a:t>
            </a:r>
          </a:p>
          <a:p>
            <a:pPr lvl="1" eaLnBrk="1" hangingPunct="1">
              <a:lnSpc>
                <a:spcPct val="150000"/>
              </a:lnSpc>
            </a:pPr>
            <a:r>
              <a:rPr lang="en-US" sz="2000" b="1" dirty="0">
                <a:latin typeface="Arial" panose="020B0604020202020204" pitchFamily="34" charset="0"/>
                <a:cs typeface="Arial" panose="020B0604020202020204" pitchFamily="34" charset="0"/>
              </a:rPr>
              <a:t>Long term: Offered extended warranties and pumped up marketing, leveraging its long-term track record </a:t>
            </a:r>
          </a:p>
        </p:txBody>
      </p:sp>
    </p:spTree>
    <p:extLst>
      <p:ext uri="{BB962C8B-B14F-4D97-AF65-F5344CB8AC3E}">
        <p14:creationId xmlns:p14="http://schemas.microsoft.com/office/powerpoint/2010/main" val="26560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3F2B6-D7E7-114C-A265-45F8DE529BE3}"/>
              </a:ext>
            </a:extLst>
          </p:cNvPr>
          <p:cNvSpPr>
            <a:spLocks noGrp="1"/>
          </p:cNvSpPr>
          <p:nvPr>
            <p:ph type="title"/>
          </p:nvPr>
        </p:nvSpPr>
        <p:spPr/>
        <p:txBody>
          <a:bodyPr/>
          <a:lstStyle/>
          <a:p>
            <a:r>
              <a:rPr lang="en-US" b="1" dirty="0">
                <a:latin typeface="Arial Black" panose="020B0604020202020204" pitchFamily="34" charset="0"/>
                <a:cs typeface="Arial Black" panose="020B0604020202020204" pitchFamily="34" charset="0"/>
              </a:rPr>
              <a:t>Recent PR Disasters:</a:t>
            </a:r>
          </a:p>
        </p:txBody>
      </p:sp>
      <p:sp>
        <p:nvSpPr>
          <p:cNvPr id="3" name="Content Placeholder 2">
            <a:extLst>
              <a:ext uri="{FF2B5EF4-FFF2-40B4-BE49-F238E27FC236}">
                <a16:creationId xmlns:a16="http://schemas.microsoft.com/office/drawing/2014/main" id="{1050354A-AB9A-B546-82FB-04659E9C1F90}"/>
              </a:ext>
            </a:extLst>
          </p:cNvPr>
          <p:cNvSpPr>
            <a:spLocks noGrp="1"/>
          </p:cNvSpPr>
          <p:nvPr>
            <p:ph idx="1"/>
          </p:nvPr>
        </p:nvSpPr>
        <p:spPr>
          <a:xfrm>
            <a:off x="304800" y="1646236"/>
            <a:ext cx="8610600" cy="4958228"/>
          </a:xfrm>
        </p:spPr>
        <p:txBody>
          <a:bodyPr>
            <a:normAutofit fontScale="25000" lnSpcReduction="20000"/>
          </a:bodyPr>
          <a:lstStyle/>
          <a:p>
            <a:r>
              <a:rPr lang="en-US" sz="7200" dirty="0">
                <a:latin typeface="Arial" panose="020B0604020202020204" pitchFamily="34" charset="0"/>
                <a:cs typeface="Arial" panose="020B0604020202020204" pitchFamily="34" charset="0"/>
              </a:rPr>
              <a:t>Wells Fargo - After $3 billion fine for illegally targeting senior citizens, CEO blamed the bank’s lack of diversity on the “very limited pool of Black talent.”</a:t>
            </a:r>
          </a:p>
          <a:p>
            <a:endParaRPr lang="en-US" sz="7200" dirty="0">
              <a:latin typeface="Arial" panose="020B0604020202020204" pitchFamily="34" charset="0"/>
              <a:cs typeface="Arial" panose="020B0604020202020204" pitchFamily="34" charset="0"/>
            </a:endParaRPr>
          </a:p>
          <a:p>
            <a:r>
              <a:rPr lang="en-US" sz="7200" dirty="0">
                <a:latin typeface="Arial" panose="020B0604020202020204" pitchFamily="34" charset="0"/>
                <a:cs typeface="Arial" panose="020B0604020202020204" pitchFamily="34" charset="0"/>
              </a:rPr>
              <a:t>Tyson Foods - Managers at an Iowa Tyson Foods plant ordered employees to work while they secretly wagered on the number who would contract COVID-19 </a:t>
            </a:r>
          </a:p>
          <a:p>
            <a:endParaRPr lang="en-US" sz="7200" dirty="0">
              <a:latin typeface="Arial" panose="020B0604020202020204" pitchFamily="34" charset="0"/>
              <a:cs typeface="Arial" panose="020B0604020202020204" pitchFamily="34" charset="0"/>
            </a:endParaRPr>
          </a:p>
          <a:p>
            <a:r>
              <a:rPr lang="en-US" sz="7200" dirty="0">
                <a:latin typeface="Arial" panose="020B0604020202020204" pitchFamily="34" charset="0"/>
                <a:cs typeface="Arial" panose="020B0604020202020204" pitchFamily="34" charset="0"/>
              </a:rPr>
              <a:t>CrossFit - The founder and CEO of CrossFit, Greg Glassman, resigned after making inflammatory comments online about the death of George Floyd. </a:t>
            </a:r>
          </a:p>
          <a:p>
            <a:endParaRPr lang="en-US" sz="7200" dirty="0">
              <a:latin typeface="Arial" panose="020B0604020202020204" pitchFamily="34" charset="0"/>
              <a:cs typeface="Arial" panose="020B0604020202020204" pitchFamily="34" charset="0"/>
            </a:endParaRPr>
          </a:p>
          <a:p>
            <a:r>
              <a:rPr lang="en-US" sz="7200" dirty="0">
                <a:latin typeface="Arial" panose="020B0604020202020204" pitchFamily="34" charset="0"/>
                <a:cs typeface="Arial" panose="020B0604020202020204" pitchFamily="34" charset="0"/>
              </a:rPr>
              <a:t>Girl Scouts - The non-political, non-partisan organization tweeted about the confirmation of Amy Coney Barrett, a highly controversial nominee and process.</a:t>
            </a:r>
          </a:p>
          <a:p>
            <a:endParaRPr lang="en-US" sz="7200" dirty="0">
              <a:latin typeface="Arial" panose="020B0604020202020204" pitchFamily="34" charset="0"/>
              <a:cs typeface="Arial" panose="020B0604020202020204" pitchFamily="34" charset="0"/>
            </a:endParaRPr>
          </a:p>
          <a:p>
            <a:r>
              <a:rPr lang="en-US" sz="7200" dirty="0">
                <a:latin typeface="Arial" panose="020B0604020202020204" pitchFamily="34" charset="0"/>
                <a:cs typeface="Arial" panose="020B0604020202020204" pitchFamily="34" charset="0"/>
              </a:rPr>
              <a:t>Subway - Ireland’s Supreme Court ruled that the rolls sold by the fast-food chain contain so much sugar that they do not legally qualify as bread. </a:t>
            </a:r>
          </a:p>
          <a:p>
            <a:pPr marL="0" indent="0">
              <a:buNone/>
            </a:pPr>
            <a:endParaRPr lang="en-US" sz="7200" dirty="0">
              <a:latin typeface="Arial" panose="020B0604020202020204" pitchFamily="34" charset="0"/>
              <a:cs typeface="Arial" panose="020B0604020202020204" pitchFamily="34" charset="0"/>
            </a:endParaRPr>
          </a:p>
          <a:p>
            <a:r>
              <a:rPr lang="en-US" sz="7200" dirty="0">
                <a:latin typeface="Arial" panose="020B0604020202020204" pitchFamily="34" charset="0"/>
                <a:cs typeface="Arial" panose="020B0604020202020204" pitchFamily="34" charset="0"/>
              </a:rPr>
              <a:t>Houston Astros - Following confirmation that the team cheated when winning the World Series, owner Jim Crane gave a press conference deflecting all blame.</a:t>
            </a:r>
          </a:p>
          <a:p>
            <a:endParaRPr lang="en-US" sz="7200" dirty="0">
              <a:latin typeface="Arial" panose="020B0604020202020204" pitchFamily="34" charset="0"/>
              <a:cs typeface="Arial" panose="020B0604020202020204" pitchFamily="34" charset="0"/>
            </a:endParaRPr>
          </a:p>
          <a:p>
            <a:r>
              <a:rPr lang="en-US" sz="7200" dirty="0">
                <a:latin typeface="Arial" panose="020B0604020202020204" pitchFamily="34" charset="0"/>
                <a:cs typeface="Arial" panose="020B0604020202020204" pitchFamily="34" charset="0"/>
              </a:rPr>
              <a:t>Will Smith – And the Chris Rock slap heard around the world….</a:t>
            </a:r>
          </a:p>
          <a:p>
            <a:endParaRPr lang="en-US" sz="7200" dirty="0">
              <a:latin typeface="Arial" panose="020B0604020202020204" pitchFamily="34" charset="0"/>
              <a:cs typeface="Arial" panose="020B0604020202020204" pitchFamily="34" charset="0"/>
            </a:endParaRPr>
          </a:p>
          <a:p>
            <a:r>
              <a:rPr lang="en-US" sz="7200" dirty="0">
                <a:latin typeface="Arial" panose="020B0604020202020204" pitchFamily="34" charset="0"/>
                <a:cs typeface="Arial" panose="020B0604020202020204" pitchFamily="34" charset="0"/>
              </a:rPr>
              <a:t>Kayne West – Antisemitic outburst at concerts and online….</a:t>
            </a:r>
          </a:p>
          <a:p>
            <a:endParaRPr lang="en-US" dirty="0"/>
          </a:p>
          <a:p>
            <a:endParaRPr lang="en-US" dirty="0"/>
          </a:p>
        </p:txBody>
      </p:sp>
    </p:spTree>
    <p:extLst>
      <p:ext uri="{BB962C8B-B14F-4D97-AF65-F5344CB8AC3E}">
        <p14:creationId xmlns:p14="http://schemas.microsoft.com/office/powerpoint/2010/main" val="1988548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81000"/>
            <a:ext cx="9144000" cy="879475"/>
          </a:xfrm>
        </p:spPr>
        <p:txBody>
          <a:bodyPr>
            <a:normAutofit/>
          </a:bodyPr>
          <a:lstStyle/>
          <a:p>
            <a:pPr eaLnBrk="1" hangingPunct="1"/>
            <a:r>
              <a:rPr lang="en-US" sz="4400" dirty="0">
                <a:latin typeface="Arial Black" charset="0"/>
              </a:rPr>
              <a:t>Communicating in a Crisis</a:t>
            </a:r>
          </a:p>
        </p:txBody>
      </p:sp>
      <p:sp>
        <p:nvSpPr>
          <p:cNvPr id="34819" name="Rectangle 3"/>
          <p:cNvSpPr>
            <a:spLocks noGrp="1" noChangeArrowheads="1"/>
          </p:cNvSpPr>
          <p:nvPr>
            <p:ph type="body" idx="1"/>
          </p:nvPr>
        </p:nvSpPr>
        <p:spPr>
          <a:xfrm>
            <a:off x="685800" y="1600200"/>
            <a:ext cx="7772400" cy="4114800"/>
          </a:xfrm>
        </p:spPr>
        <p:txBody>
          <a:bodyPr/>
          <a:lstStyle/>
          <a:p>
            <a:pPr eaLnBrk="1" hangingPunct="1">
              <a:lnSpc>
                <a:spcPct val="90000"/>
              </a:lnSpc>
            </a:pPr>
            <a:r>
              <a:rPr lang="en-US" sz="2800" dirty="0">
                <a:latin typeface="Arial" panose="020B0604020202020204" pitchFamily="34" charset="0"/>
                <a:cs typeface="Arial" panose="020B0604020202020204" pitchFamily="34" charset="0"/>
              </a:rPr>
              <a:t>Speak first and often</a:t>
            </a:r>
          </a:p>
          <a:p>
            <a:pPr eaLnBrk="1" hangingPunct="1">
              <a:lnSpc>
                <a:spcPct val="90000"/>
              </a:lnSpc>
            </a:pPr>
            <a:r>
              <a:rPr lang="en-US" sz="2800" dirty="0">
                <a:latin typeface="Arial" panose="020B0604020202020204" pitchFamily="34" charset="0"/>
                <a:cs typeface="Arial" panose="020B0604020202020204" pitchFamily="34" charset="0"/>
              </a:rPr>
              <a:t>Don’t speculate</a:t>
            </a:r>
          </a:p>
          <a:p>
            <a:pPr eaLnBrk="1" hangingPunct="1">
              <a:lnSpc>
                <a:spcPct val="90000"/>
              </a:lnSpc>
            </a:pPr>
            <a:r>
              <a:rPr lang="en-US" sz="2800" dirty="0">
                <a:latin typeface="Arial" panose="020B0604020202020204" pitchFamily="34" charset="0"/>
                <a:cs typeface="Arial" panose="020B0604020202020204" pitchFamily="34" charset="0"/>
              </a:rPr>
              <a:t>Go off the record at your own peril</a:t>
            </a:r>
          </a:p>
          <a:p>
            <a:pPr eaLnBrk="1" hangingPunct="1">
              <a:lnSpc>
                <a:spcPct val="90000"/>
              </a:lnSpc>
            </a:pPr>
            <a:r>
              <a:rPr lang="en-US" sz="2800" dirty="0">
                <a:latin typeface="Arial" panose="020B0604020202020204" pitchFamily="34" charset="0"/>
                <a:cs typeface="Arial" panose="020B0604020202020204" pitchFamily="34" charset="0"/>
              </a:rPr>
              <a:t>Stay with the facts; no pre-committed views</a:t>
            </a:r>
          </a:p>
          <a:p>
            <a:pPr eaLnBrk="1" hangingPunct="1">
              <a:lnSpc>
                <a:spcPct val="90000"/>
              </a:lnSpc>
            </a:pPr>
            <a:r>
              <a:rPr lang="en-US" sz="2800" dirty="0">
                <a:latin typeface="Arial" panose="020B0604020202020204" pitchFamily="34" charset="0"/>
                <a:cs typeface="Arial" panose="020B0604020202020204" pitchFamily="34" charset="0"/>
              </a:rPr>
              <a:t>Be open, concerned, not defensive</a:t>
            </a:r>
          </a:p>
          <a:p>
            <a:pPr eaLnBrk="1" hangingPunct="1">
              <a:lnSpc>
                <a:spcPct val="90000"/>
              </a:lnSpc>
            </a:pPr>
            <a:r>
              <a:rPr lang="en-US" sz="2800" dirty="0">
                <a:latin typeface="Arial" panose="020B0604020202020204" pitchFamily="34" charset="0"/>
                <a:cs typeface="Arial" panose="020B0604020202020204" pitchFamily="34" charset="0"/>
              </a:rPr>
              <a:t>Make your point and repeat it</a:t>
            </a:r>
          </a:p>
          <a:p>
            <a:pPr eaLnBrk="1" hangingPunct="1">
              <a:lnSpc>
                <a:spcPct val="90000"/>
              </a:lnSpc>
            </a:pPr>
            <a:r>
              <a:rPr lang="en-US" sz="2800" dirty="0">
                <a:latin typeface="Arial" panose="020B0604020202020204" pitchFamily="34" charset="0"/>
                <a:cs typeface="Arial" panose="020B0604020202020204" pitchFamily="34" charset="0"/>
              </a:rPr>
              <a:t>Don’t go to war with the media</a:t>
            </a:r>
          </a:p>
          <a:p>
            <a:pPr eaLnBrk="1" hangingPunct="1">
              <a:lnSpc>
                <a:spcPct val="90000"/>
              </a:lnSpc>
            </a:pPr>
            <a:r>
              <a:rPr lang="en-US" sz="2800" dirty="0">
                <a:latin typeface="Arial" panose="020B0604020202020204" pitchFamily="34" charset="0"/>
                <a:cs typeface="Arial" panose="020B0604020202020204" pitchFamily="34" charset="0"/>
              </a:rPr>
              <a:t>Establish yourself as an authoritative source</a:t>
            </a:r>
          </a:p>
          <a:p>
            <a:pPr eaLnBrk="1" hangingPunct="1">
              <a:lnSpc>
                <a:spcPct val="90000"/>
              </a:lnSpc>
            </a:pPr>
            <a:r>
              <a:rPr lang="en-US" sz="2800" dirty="0">
                <a:latin typeface="Arial" panose="020B0604020202020204" pitchFamily="34" charset="0"/>
                <a:cs typeface="Arial" panose="020B0604020202020204" pitchFamily="34" charset="0"/>
              </a:rPr>
              <a:t>Stay calm, be truthful and cooperative</a:t>
            </a:r>
          </a:p>
          <a:p>
            <a:pPr eaLnBrk="1" hangingPunct="1">
              <a:lnSpc>
                <a:spcPct val="90000"/>
              </a:lnSpc>
            </a:pPr>
            <a:r>
              <a:rPr lang="en-US" sz="2800" dirty="0">
                <a:latin typeface="Arial" panose="020B0604020202020204" pitchFamily="34" charset="0"/>
                <a:cs typeface="Arial" panose="020B0604020202020204" pitchFamily="34" charset="0"/>
              </a:rPr>
              <a:t>Never lie</a:t>
            </a:r>
          </a:p>
        </p:txBody>
      </p:sp>
    </p:spTree>
    <p:extLst>
      <p:ext uri="{BB962C8B-B14F-4D97-AF65-F5344CB8AC3E}">
        <p14:creationId xmlns:p14="http://schemas.microsoft.com/office/powerpoint/2010/main" val="1668111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3F2B6-D7E7-114C-A265-45F8DE529BE3}"/>
              </a:ext>
            </a:extLst>
          </p:cNvPr>
          <p:cNvSpPr>
            <a:spLocks noGrp="1"/>
          </p:cNvSpPr>
          <p:nvPr>
            <p:ph type="title"/>
          </p:nvPr>
        </p:nvSpPr>
        <p:spPr/>
        <p:txBody>
          <a:bodyPr/>
          <a:lstStyle/>
          <a:p>
            <a:r>
              <a:rPr lang="en-US" b="1" dirty="0">
                <a:latin typeface="Arial Black" panose="020B0604020202020204" pitchFamily="34" charset="0"/>
                <a:cs typeface="Arial Black" panose="020B0604020202020204" pitchFamily="34" charset="0"/>
              </a:rPr>
              <a:t>Recent PR Success:</a:t>
            </a:r>
          </a:p>
        </p:txBody>
      </p:sp>
      <p:sp>
        <p:nvSpPr>
          <p:cNvPr id="3" name="Content Placeholder 2">
            <a:extLst>
              <a:ext uri="{FF2B5EF4-FFF2-40B4-BE49-F238E27FC236}">
                <a16:creationId xmlns:a16="http://schemas.microsoft.com/office/drawing/2014/main" id="{1050354A-AB9A-B546-82FB-04659E9C1F90}"/>
              </a:ext>
            </a:extLst>
          </p:cNvPr>
          <p:cNvSpPr>
            <a:spLocks noGrp="1"/>
          </p:cNvSpPr>
          <p:nvPr>
            <p:ph idx="1"/>
          </p:nvPr>
        </p:nvSpPr>
        <p:spPr>
          <a:xfrm>
            <a:off x="304800" y="1646236"/>
            <a:ext cx="8610600" cy="4958228"/>
          </a:xfrm>
        </p:spPr>
        <p:txBody>
          <a:bodyPr>
            <a:normAutofit lnSpcReduction="10000"/>
          </a:bodyPr>
          <a:lstStyle/>
          <a:p>
            <a:r>
              <a:rPr lang="en-US" sz="2400" dirty="0">
                <a:latin typeface="Arial" panose="020B0604020202020204" pitchFamily="34" charset="0"/>
                <a:cs typeface="Arial" panose="020B0604020202020204" pitchFamily="34" charset="0"/>
              </a:rPr>
              <a:t>• Spotify Wrapped: A way for users to share their most listened to music. This simple concept has grown dramatically over the last few years. “Spotify’s Wrapped stories are posted and shared for weeks at the end of the year, keeping the brand’s name relevant and top of mind,” increasing awareness and encouraging other listener to share and subscribe, if they haven’t already.</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Airbnb: With the ongoing war in Ukraine, Airbnb offered housing to 100,000 Ukrainian refugees, demonstrated it core values of hospitality, garnering large amounts of positive media and social coverage. Although it likely resulted in financial losses, the genuine gesture showcased brand in times of crisis and generated huge PR value</a:t>
            </a:r>
          </a:p>
        </p:txBody>
      </p:sp>
    </p:spTree>
    <p:extLst>
      <p:ext uri="{BB962C8B-B14F-4D97-AF65-F5344CB8AC3E}">
        <p14:creationId xmlns:p14="http://schemas.microsoft.com/office/powerpoint/2010/main" val="3292149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458989"/>
            <a:ext cx="7772400" cy="879475"/>
          </a:xfrm>
        </p:spPr>
        <p:txBody>
          <a:bodyPr/>
          <a:lstStyle/>
          <a:p>
            <a:pPr eaLnBrk="1" hangingPunct="1"/>
            <a:r>
              <a:rPr lang="en-US" dirty="0">
                <a:latin typeface="Arial Black" charset="0"/>
              </a:rPr>
              <a:t>Marketing through PR</a:t>
            </a:r>
          </a:p>
        </p:txBody>
      </p:sp>
      <p:sp>
        <p:nvSpPr>
          <p:cNvPr id="35843" name="Rectangle 3"/>
          <p:cNvSpPr>
            <a:spLocks noGrp="1" noChangeArrowheads="1"/>
          </p:cNvSpPr>
          <p:nvPr>
            <p:ph type="body" idx="1"/>
          </p:nvPr>
        </p:nvSpPr>
        <p:spPr/>
        <p:txBody>
          <a:bodyPr/>
          <a:lstStyle/>
          <a:p>
            <a:pPr eaLnBrk="1" hangingPunct="1"/>
            <a:r>
              <a:rPr lang="en-US" dirty="0">
                <a:latin typeface="Arial" charset="0"/>
              </a:rPr>
              <a:t>Product publicity </a:t>
            </a:r>
          </a:p>
          <a:p>
            <a:pPr eaLnBrk="1" hangingPunct="1"/>
            <a:r>
              <a:rPr lang="en-US" dirty="0">
                <a:latin typeface="Arial" charset="0"/>
              </a:rPr>
              <a:t>Product placement</a:t>
            </a:r>
          </a:p>
          <a:p>
            <a:pPr eaLnBrk="1" hangingPunct="1"/>
            <a:r>
              <a:rPr lang="en-US" dirty="0">
                <a:latin typeface="Arial" charset="0"/>
              </a:rPr>
              <a:t>Third-party endorsement</a:t>
            </a:r>
          </a:p>
          <a:p>
            <a:pPr eaLnBrk="1" hangingPunct="1"/>
            <a:r>
              <a:rPr lang="en-US" dirty="0">
                <a:latin typeface="Arial" charset="0"/>
              </a:rPr>
              <a:t>Use of spokespersons</a:t>
            </a:r>
          </a:p>
          <a:p>
            <a:pPr eaLnBrk="1" hangingPunct="1"/>
            <a:r>
              <a:rPr lang="en-US" dirty="0">
                <a:latin typeface="Arial" charset="0"/>
              </a:rPr>
              <a:t>Trade show participation</a:t>
            </a:r>
          </a:p>
          <a:p>
            <a:pPr eaLnBrk="1" hangingPunct="1"/>
            <a:r>
              <a:rPr lang="en-US" dirty="0">
                <a:latin typeface="Arial" charset="0"/>
              </a:rPr>
              <a:t>Cause related marketing</a:t>
            </a:r>
          </a:p>
          <a:p>
            <a:pPr eaLnBrk="1" hangingPunct="1"/>
            <a:r>
              <a:rPr lang="en-US" dirty="0">
                <a:latin typeface="Arial" charset="0"/>
              </a:rPr>
              <a:t>PR advertising </a:t>
            </a:r>
          </a:p>
        </p:txBody>
      </p:sp>
      <p:pic>
        <p:nvPicPr>
          <p:cNvPr id="4" name="Picture 3" descr="Save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905000"/>
            <a:ext cx="2955303" cy="4114800"/>
          </a:xfrm>
          <a:prstGeom prst="rect">
            <a:avLst/>
          </a:prstGeom>
        </p:spPr>
      </p:pic>
    </p:spTree>
    <p:extLst>
      <p:ext uri="{BB962C8B-B14F-4D97-AF65-F5344CB8AC3E}">
        <p14:creationId xmlns:p14="http://schemas.microsoft.com/office/powerpoint/2010/main" val="1890470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825570"/>
            <a:ext cx="7772400" cy="707886"/>
          </a:xfrm>
        </p:spPr>
        <p:txBody>
          <a:bodyPr/>
          <a:lstStyle/>
          <a:p>
            <a:pPr eaLnBrk="1" hangingPunct="1"/>
            <a:r>
              <a:rPr lang="en-US" sz="4000" dirty="0">
                <a:latin typeface="Arial Black" charset="0"/>
              </a:rPr>
              <a:t>Marketing Public Relations</a:t>
            </a:r>
            <a:endParaRPr lang="en-US" sz="4800" dirty="0">
              <a:latin typeface="Arial Black" charset="0"/>
            </a:endParaRPr>
          </a:p>
        </p:txBody>
      </p:sp>
      <p:sp>
        <p:nvSpPr>
          <p:cNvPr id="36867" name="Rectangle 3"/>
          <p:cNvSpPr>
            <a:spLocks noGrp="1" noChangeArrowheads="1"/>
          </p:cNvSpPr>
          <p:nvPr>
            <p:ph type="body" idx="1"/>
          </p:nvPr>
        </p:nvSpPr>
        <p:spPr/>
        <p:txBody>
          <a:bodyPr/>
          <a:lstStyle/>
          <a:p>
            <a:pPr eaLnBrk="1" hangingPunct="1"/>
            <a:r>
              <a:rPr lang="en-US">
                <a:latin typeface="Arial" charset="0"/>
              </a:rPr>
              <a:t>More overlap with advertising</a:t>
            </a:r>
          </a:p>
          <a:p>
            <a:pPr eaLnBrk="1" hangingPunct="1"/>
            <a:r>
              <a:rPr lang="en-US">
                <a:latin typeface="Arial" charset="0"/>
              </a:rPr>
              <a:t>More consumer and sales focused</a:t>
            </a:r>
          </a:p>
          <a:p>
            <a:pPr eaLnBrk="1" hangingPunct="1"/>
            <a:r>
              <a:rPr lang="en-US">
                <a:latin typeface="Arial" charset="0"/>
              </a:rPr>
              <a:t>Increase brand credibility w/ consumers</a:t>
            </a:r>
          </a:p>
          <a:p>
            <a:pPr lvl="1" eaLnBrk="1" hangingPunct="1"/>
            <a:r>
              <a:rPr lang="en-US">
                <a:latin typeface="Arial" charset="0"/>
                <a:ea typeface="ＭＳ Ｐゴシック" charset="0"/>
              </a:rPr>
              <a:t>Can involve a combination of advertising, direct mail, merchandizing materials, as well as innovations in public relations</a:t>
            </a:r>
          </a:p>
          <a:p>
            <a:pPr lvl="2" eaLnBrk="1" hangingPunct="1"/>
            <a:r>
              <a:rPr lang="en-US">
                <a:latin typeface="Arial" charset="0"/>
                <a:ea typeface="ＭＳ Ｐゴシック" charset="0"/>
              </a:rPr>
              <a:t>Product publicity + product placement</a:t>
            </a:r>
          </a:p>
          <a:p>
            <a:pPr lvl="2" eaLnBrk="1" hangingPunct="1"/>
            <a:r>
              <a:rPr lang="en-US">
                <a:latin typeface="Arial" charset="0"/>
                <a:ea typeface="ＭＳ Ｐゴシック" charset="0"/>
              </a:rPr>
              <a:t>Endorsements + Spokespeople</a:t>
            </a:r>
          </a:p>
        </p:txBody>
      </p:sp>
    </p:spTree>
    <p:extLst>
      <p:ext uri="{BB962C8B-B14F-4D97-AF65-F5344CB8AC3E}">
        <p14:creationId xmlns:p14="http://schemas.microsoft.com/office/powerpoint/2010/main" val="439168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609600"/>
            <a:ext cx="7772400" cy="736600"/>
          </a:xfrm>
        </p:spPr>
        <p:txBody>
          <a:bodyPr/>
          <a:lstStyle/>
          <a:p>
            <a:pPr eaLnBrk="1" hangingPunct="1"/>
            <a:r>
              <a:rPr lang="en-US" sz="3600" dirty="0">
                <a:solidFill>
                  <a:schemeClr val="tx2"/>
                </a:solidFill>
                <a:latin typeface="Arial Black" charset="0"/>
              </a:rPr>
              <a:t>Cause and Mission Marketing</a:t>
            </a:r>
            <a:endParaRPr lang="en-US" dirty="0">
              <a:solidFill>
                <a:schemeClr val="tx2"/>
              </a:solidFill>
              <a:latin typeface="Arial Black" charset="0"/>
            </a:endParaRPr>
          </a:p>
        </p:txBody>
      </p:sp>
      <p:sp>
        <p:nvSpPr>
          <p:cNvPr id="37891" name="Rectangle 3"/>
          <p:cNvSpPr>
            <a:spLocks noGrp="1" noChangeArrowheads="1"/>
          </p:cNvSpPr>
          <p:nvPr>
            <p:ph type="body" idx="1"/>
          </p:nvPr>
        </p:nvSpPr>
        <p:spPr/>
        <p:txBody>
          <a:bodyPr/>
          <a:lstStyle/>
          <a:p>
            <a:pPr eaLnBrk="1" hangingPunct="1"/>
            <a:r>
              <a:rPr lang="en-US" dirty="0">
                <a:latin typeface="Arial" charset="0"/>
              </a:rPr>
              <a:t>Cause marketing - adopting a cause and sponsoring its fundraising</a:t>
            </a:r>
          </a:p>
          <a:p>
            <a:pPr lvl="1" eaLnBrk="1" hangingPunct="1"/>
            <a:r>
              <a:rPr lang="en-US" dirty="0">
                <a:latin typeface="Arial" charset="0"/>
                <a:ea typeface="ＭＳ Ｐゴシック" charset="0"/>
              </a:rPr>
              <a:t>Target</a:t>
            </a:r>
            <a:r>
              <a:rPr lang="ja-JP" altLang="en-US" dirty="0">
                <a:latin typeface="Arial" charset="0"/>
                <a:ea typeface="ＭＳ Ｐゴシック" charset="0"/>
              </a:rPr>
              <a:t>’</a:t>
            </a:r>
            <a:r>
              <a:rPr lang="en-US" dirty="0">
                <a:latin typeface="Arial" charset="0"/>
                <a:ea typeface="ＭＳ Ｐゴシック" charset="0"/>
              </a:rPr>
              <a:t>s </a:t>
            </a:r>
            <a:r>
              <a:rPr lang="ja-JP" altLang="en-US" dirty="0">
                <a:latin typeface="Arial" charset="0"/>
                <a:ea typeface="ＭＳ Ｐゴシック" charset="0"/>
              </a:rPr>
              <a:t>‘</a:t>
            </a:r>
            <a:r>
              <a:rPr lang="en-US" dirty="0">
                <a:latin typeface="Arial" charset="0"/>
                <a:ea typeface="ＭＳ Ｐゴシック" charset="0"/>
              </a:rPr>
              <a:t>Take Charge of Education</a:t>
            </a:r>
            <a:r>
              <a:rPr lang="ja-JP" altLang="en-US" dirty="0">
                <a:latin typeface="Arial" charset="0"/>
                <a:ea typeface="ＭＳ Ｐゴシック" charset="0"/>
              </a:rPr>
              <a:t>”</a:t>
            </a:r>
            <a:endParaRPr lang="en-US" altLang="ja-JP" dirty="0">
              <a:latin typeface="Arial" charset="0"/>
              <a:ea typeface="ＭＳ Ｐゴシック" charset="0"/>
            </a:endParaRPr>
          </a:p>
          <a:p>
            <a:pPr lvl="1" eaLnBrk="1" hangingPunct="1"/>
            <a:r>
              <a:rPr lang="en-US" dirty="0">
                <a:latin typeface="Arial" charset="0"/>
                <a:ea typeface="ＭＳ Ｐゴシック" charset="0"/>
              </a:rPr>
              <a:t>Yoplait Yogurt and Breast Cancer</a:t>
            </a:r>
          </a:p>
          <a:p>
            <a:pPr eaLnBrk="1" hangingPunct="1"/>
            <a:r>
              <a:rPr lang="en-US" dirty="0">
                <a:latin typeface="Arial" charset="0"/>
              </a:rPr>
              <a:t>Mission marketing – linking company’s philosophy and values to a cause</a:t>
            </a:r>
          </a:p>
          <a:p>
            <a:pPr lvl="1" eaLnBrk="1" hangingPunct="1"/>
            <a:r>
              <a:rPr lang="en-US" dirty="0">
                <a:latin typeface="Arial" charset="0"/>
                <a:ea typeface="ＭＳ Ｐゴシック" charset="0"/>
              </a:rPr>
              <a:t>Body Shop -  Animals, Environment, Rights</a:t>
            </a:r>
          </a:p>
          <a:p>
            <a:pPr lvl="1" eaLnBrk="1" hangingPunct="1"/>
            <a:r>
              <a:rPr lang="en-US" dirty="0">
                <a:latin typeface="Arial" charset="0"/>
                <a:ea typeface="ＭＳ Ｐゴシック" charset="0"/>
              </a:rPr>
              <a:t>Ben &amp; Jerry’s – Liberal Political Causes</a:t>
            </a:r>
          </a:p>
        </p:txBody>
      </p:sp>
    </p:spTree>
    <p:extLst>
      <p:ext uri="{BB962C8B-B14F-4D97-AF65-F5344CB8AC3E}">
        <p14:creationId xmlns:p14="http://schemas.microsoft.com/office/powerpoint/2010/main" val="421015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304800"/>
            <a:ext cx="7772400" cy="879475"/>
          </a:xfrm>
        </p:spPr>
        <p:txBody>
          <a:bodyPr/>
          <a:lstStyle/>
          <a:p>
            <a:pPr eaLnBrk="1" hangingPunct="1"/>
            <a:r>
              <a:rPr lang="en-US" b="1" dirty="0">
                <a:latin typeface="Arial Black" panose="020B0604020202020204" pitchFamily="34" charset="0"/>
                <a:cs typeface="Arial Black" panose="020B0604020202020204" pitchFamily="34" charset="0"/>
              </a:rPr>
              <a:t>Definitions</a:t>
            </a:r>
          </a:p>
        </p:txBody>
      </p:sp>
      <p:sp>
        <p:nvSpPr>
          <p:cNvPr id="12291" name="Rectangle 3"/>
          <p:cNvSpPr>
            <a:spLocks noGrp="1" noChangeArrowheads="1"/>
          </p:cNvSpPr>
          <p:nvPr>
            <p:ph sz="quarter" idx="1"/>
          </p:nvPr>
        </p:nvSpPr>
        <p:spPr>
          <a:xfrm>
            <a:off x="612775" y="1600200"/>
            <a:ext cx="8153400" cy="4495800"/>
          </a:xfrm>
        </p:spPr>
        <p:txBody>
          <a:bodyPr/>
          <a:lstStyle/>
          <a:p>
            <a:pPr eaLnBrk="1" hangingPunct="1"/>
            <a:r>
              <a:rPr lang="en-US" sz="2800" dirty="0">
                <a:latin typeface="Arial" panose="020B0604020202020204" pitchFamily="34" charset="0"/>
                <a:cs typeface="Arial" panose="020B0604020202020204" pitchFamily="34" charset="0"/>
              </a:rPr>
              <a:t>PR helps an organization and its publics adapt to each other in mutually beneficial ways</a:t>
            </a:r>
          </a:p>
          <a:p>
            <a:pPr eaLnBrk="1" hangingPunct="1"/>
            <a:r>
              <a:rPr lang="en-US" sz="2800" dirty="0">
                <a:latin typeface="Arial" panose="020B0604020202020204" pitchFamily="34" charset="0"/>
                <a:cs typeface="Arial" panose="020B0604020202020204" pitchFamily="34" charset="0"/>
              </a:rPr>
              <a:t>PR seeks to win cooperation of stakeholders</a:t>
            </a:r>
          </a:p>
          <a:p>
            <a:pPr marL="0" indent="0" eaLnBrk="1" hangingPunct="1">
              <a:buNone/>
            </a:pPr>
            <a:endParaRPr lang="en-US" sz="2800" dirty="0">
              <a:latin typeface="Arial" panose="020B0604020202020204" pitchFamily="34" charset="0"/>
              <a:cs typeface="Arial" panose="020B0604020202020204" pitchFamily="34" charset="0"/>
            </a:endParaRPr>
          </a:p>
          <a:p>
            <a:pPr eaLnBrk="1" hangingPunct="1"/>
            <a:r>
              <a:rPr lang="en-US" sz="2800" dirty="0">
                <a:latin typeface="Arial" panose="020B0604020202020204" pitchFamily="34" charset="0"/>
                <a:cs typeface="Arial" panose="020B0604020202020204" pitchFamily="34" charset="0"/>
              </a:rPr>
              <a:t>More than “publicity”</a:t>
            </a:r>
          </a:p>
          <a:p>
            <a:pPr eaLnBrk="1" hangingPunct="1"/>
            <a:r>
              <a:rPr lang="en-US" sz="2800" dirty="0">
                <a:latin typeface="Arial" panose="020B0604020202020204" pitchFamily="34" charset="0"/>
                <a:cs typeface="Arial" panose="020B0604020202020204" pitchFamily="34" charset="0"/>
              </a:rPr>
              <a:t>Managing reputation as</a:t>
            </a:r>
          </a:p>
          <a:p>
            <a:pPr marL="0" indent="0" eaLnBrk="1" hangingPunct="1">
              <a:buNone/>
            </a:pPr>
            <a:r>
              <a:rPr lang="en-US" sz="2800" dirty="0">
                <a:latin typeface="Arial" panose="020B0604020202020204" pitchFamily="34" charset="0"/>
                <a:cs typeface="Arial" panose="020B0604020202020204" pitchFamily="34" charset="0"/>
              </a:rPr>
              <a:t>   an organization’s asset</a:t>
            </a:r>
          </a:p>
          <a:p>
            <a:pPr eaLnBrk="1" hangingPunct="1">
              <a:buFont typeface="Wingdings" panose="05000000000000000000" pitchFamily="2" charset="2"/>
              <a:buNone/>
            </a:pPr>
            <a:r>
              <a:rPr lang="en-US" sz="2800" dirty="0">
                <a:latin typeface="Arial" panose="020B0604020202020204" pitchFamily="34" charset="0"/>
                <a:cs typeface="Arial" panose="020B0604020202020204" pitchFamily="34" charset="0"/>
              </a:rPr>
              <a:t>	    			</a:t>
            </a:r>
          </a:p>
          <a:p>
            <a:pPr eaLnBrk="1" hangingPunct="1">
              <a:buFontTx/>
              <a:buNone/>
            </a:pPr>
            <a:r>
              <a:rPr lang="en-US" dirty="0"/>
              <a:t>						</a:t>
            </a:r>
          </a:p>
        </p:txBody>
      </p:sp>
      <p:pic>
        <p:nvPicPr>
          <p:cNvPr id="2" name="Picture 1"/>
          <p:cNvPicPr>
            <a:picLocks noChangeAspect="1"/>
          </p:cNvPicPr>
          <p:nvPr/>
        </p:nvPicPr>
        <p:blipFill>
          <a:blip r:embed="rId3"/>
          <a:stretch>
            <a:fillRect/>
          </a:stretch>
        </p:blipFill>
        <p:spPr>
          <a:xfrm>
            <a:off x="5105400" y="3220545"/>
            <a:ext cx="3796573" cy="2892020"/>
          </a:xfrm>
          <a:prstGeom prst="rect">
            <a:avLst/>
          </a:prstGeom>
        </p:spPr>
      </p:pic>
    </p:spTree>
    <p:extLst>
      <p:ext uri="{BB962C8B-B14F-4D97-AF65-F5344CB8AC3E}">
        <p14:creationId xmlns:p14="http://schemas.microsoft.com/office/powerpoint/2010/main" val="2617246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461418"/>
            <a:ext cx="8229600" cy="769441"/>
          </a:xfrm>
        </p:spPr>
        <p:txBody>
          <a:bodyPr>
            <a:normAutofit fontScale="90000"/>
          </a:bodyPr>
          <a:lstStyle/>
          <a:p>
            <a:r>
              <a:rPr lang="en-US" b="1" dirty="0">
                <a:solidFill>
                  <a:schemeClr val="tx2"/>
                </a:solidFill>
                <a:latin typeface="Arial Black" panose="020B0604020202020204" pitchFamily="34" charset="0"/>
                <a:cs typeface="Arial Black" panose="020B0604020202020204" pitchFamily="34" charset="0"/>
              </a:rPr>
              <a:t>Nonprofit PR</a:t>
            </a:r>
          </a:p>
        </p:txBody>
      </p:sp>
      <p:sp>
        <p:nvSpPr>
          <p:cNvPr id="145411" name="Rectangle 3"/>
          <p:cNvSpPr>
            <a:spLocks noGrp="1" noChangeArrowheads="1"/>
          </p:cNvSpPr>
          <p:nvPr>
            <p:ph type="body" idx="1"/>
          </p:nvPr>
        </p:nvSpPr>
        <p:spPr>
          <a:xfrm>
            <a:off x="685800" y="1371600"/>
            <a:ext cx="7772400" cy="4114800"/>
          </a:xfrm>
        </p:spPr>
        <p:txBody>
          <a:bodyPr/>
          <a:lstStyle/>
          <a:p>
            <a:pPr>
              <a:lnSpc>
                <a:spcPct val="90000"/>
              </a:lnSpc>
            </a:pPr>
            <a:r>
              <a:rPr lang="en-US" dirty="0">
                <a:latin typeface="Arial" panose="020B0604020202020204" pitchFamily="34" charset="0"/>
                <a:cs typeface="Arial" panose="020B0604020202020204" pitchFamily="34" charset="0"/>
              </a:rPr>
              <a:t>PR to affect attitudes and behaviors toward some idea or cause</a:t>
            </a:r>
          </a:p>
          <a:p>
            <a:pPr lvl="1">
              <a:lnSpc>
                <a:spcPct val="90000"/>
              </a:lnSpc>
            </a:pPr>
            <a:r>
              <a:rPr lang="en-US" dirty="0">
                <a:latin typeface="Arial" panose="020B0604020202020204" pitchFamily="34" charset="0"/>
                <a:cs typeface="Arial" panose="020B0604020202020204" pitchFamily="34" charset="0"/>
              </a:rPr>
              <a:t>Political marketing</a:t>
            </a:r>
          </a:p>
          <a:p>
            <a:pPr lvl="1">
              <a:lnSpc>
                <a:spcPct val="90000"/>
              </a:lnSpc>
            </a:pPr>
            <a:r>
              <a:rPr lang="en-US" dirty="0">
                <a:latin typeface="Arial" panose="020B0604020202020204" pitchFamily="34" charset="0"/>
                <a:cs typeface="Arial" panose="020B0604020202020204" pitchFamily="34" charset="0"/>
              </a:rPr>
              <a:t>Social Cause marketing</a:t>
            </a:r>
          </a:p>
          <a:p>
            <a:pPr lvl="1">
              <a:lnSpc>
                <a:spcPct val="90000"/>
              </a:lnSpc>
            </a:pPr>
            <a:r>
              <a:rPr lang="en-US" dirty="0">
                <a:latin typeface="Arial" panose="020B0604020202020204" pitchFamily="34" charset="0"/>
                <a:cs typeface="Arial" panose="020B0604020202020204" pitchFamily="34" charset="0"/>
              </a:rPr>
              <a:t>Charitable marketing</a:t>
            </a:r>
          </a:p>
          <a:p>
            <a:pPr lvl="1">
              <a:lnSpc>
                <a:spcPct val="90000"/>
              </a:lnSpc>
            </a:pPr>
            <a:r>
              <a:rPr lang="en-US" dirty="0">
                <a:latin typeface="Arial" panose="020B0604020202020204" pitchFamily="34" charset="0"/>
                <a:cs typeface="Arial" panose="020B0604020202020204" pitchFamily="34" charset="0"/>
              </a:rPr>
              <a:t>Government marketing</a:t>
            </a:r>
          </a:p>
          <a:p>
            <a:pPr lvl="1">
              <a:lnSpc>
                <a:spcPct val="90000"/>
              </a:lnSpc>
            </a:pPr>
            <a:r>
              <a:rPr lang="en-US" dirty="0">
                <a:latin typeface="Arial" panose="020B0604020202020204" pitchFamily="34" charset="0"/>
                <a:cs typeface="Arial" panose="020B0604020202020204" pitchFamily="34" charset="0"/>
              </a:rPr>
              <a:t>Private Nonprofit marketing</a:t>
            </a:r>
          </a:p>
          <a:p>
            <a:pPr lvl="1">
              <a:lnSpc>
                <a:spcPct val="90000"/>
              </a:lnSpc>
            </a:pPr>
            <a:r>
              <a:rPr lang="en-US" dirty="0">
                <a:latin typeface="Arial" panose="020B0604020202020204" pitchFamily="34" charset="0"/>
                <a:cs typeface="Arial" panose="020B0604020202020204" pitchFamily="34" charset="0"/>
              </a:rPr>
              <a:t>Association marketing</a:t>
            </a:r>
          </a:p>
        </p:txBody>
      </p:sp>
      <p:pic>
        <p:nvPicPr>
          <p:cNvPr id="145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599113"/>
            <a:ext cx="7924800" cy="1131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45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850" y="2819400"/>
            <a:ext cx="2349500" cy="116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83355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457200"/>
            <a:ext cx="7772400" cy="808038"/>
          </a:xfrm>
        </p:spPr>
        <p:txBody>
          <a:bodyPr/>
          <a:lstStyle/>
          <a:p>
            <a:pPr eaLnBrk="1" hangingPunct="1"/>
            <a:r>
              <a:rPr lang="en-US" sz="4000" b="1" dirty="0">
                <a:latin typeface="Arial Black" panose="020B0604020202020204" pitchFamily="34" charset="0"/>
                <a:cs typeface="Arial Black" panose="020B0604020202020204" pitchFamily="34" charset="0"/>
              </a:rPr>
              <a:t>Different from Advertising</a:t>
            </a:r>
            <a:endParaRPr lang="en-US" b="1" dirty="0">
              <a:latin typeface="Arial Black" panose="020B0604020202020204" pitchFamily="34" charset="0"/>
              <a:cs typeface="Arial Black" panose="020B0604020202020204" pitchFamily="34" charset="0"/>
            </a:endParaRPr>
          </a:p>
        </p:txBody>
      </p:sp>
      <p:sp>
        <p:nvSpPr>
          <p:cNvPr id="13315" name="Rectangle 3"/>
          <p:cNvSpPr>
            <a:spLocks noGrp="1" noChangeArrowheads="1"/>
          </p:cNvSpPr>
          <p:nvPr>
            <p:ph sz="quarter" idx="1"/>
          </p:nvPr>
        </p:nvSpPr>
        <p:spPr>
          <a:xfrm>
            <a:off x="457200" y="1600200"/>
            <a:ext cx="8458200" cy="4495800"/>
          </a:xfrm>
        </p:spPr>
        <p:txBody>
          <a:bodyPr>
            <a:normAutofit lnSpcReduction="10000"/>
          </a:bodyPr>
          <a:lstStyle/>
          <a:p>
            <a:pPr eaLnBrk="1" hangingPunct="1"/>
            <a:r>
              <a:rPr lang="en-US" sz="2800" dirty="0">
                <a:latin typeface="Arial" panose="020B0604020202020204" pitchFamily="34" charset="0"/>
                <a:cs typeface="Arial" panose="020B0604020202020204" pitchFamily="34" charset="0"/>
              </a:rPr>
              <a:t>Media space not purchased</a:t>
            </a:r>
          </a:p>
          <a:p>
            <a:pPr lvl="1" eaLnBrk="1" hangingPunct="1"/>
            <a:r>
              <a:rPr lang="en-US" sz="2400" dirty="0">
                <a:latin typeface="Arial" panose="020B0604020202020204" pitchFamily="34" charset="0"/>
                <a:cs typeface="Arial" panose="020B0604020202020204" pitchFamily="34" charset="0"/>
              </a:rPr>
              <a:t>Try to persuade gatekeepers to cover story</a:t>
            </a:r>
          </a:p>
          <a:p>
            <a:pPr lvl="1" eaLnBrk="1" hangingPunct="1"/>
            <a:r>
              <a:rPr lang="en-US" sz="2400" dirty="0">
                <a:latin typeface="Arial" panose="020B0604020202020204" pitchFamily="34" charset="0"/>
                <a:cs typeface="Arial" panose="020B0604020202020204" pitchFamily="34" charset="0"/>
              </a:rPr>
              <a:t>Publicity (unpaid) vs. Institutional advertising (paid)</a:t>
            </a:r>
            <a:endParaRPr lang="en-US" dirty="0">
              <a:latin typeface="Arial" panose="020B0604020202020204" pitchFamily="34" charset="0"/>
              <a:cs typeface="Arial" panose="020B0604020202020204" pitchFamily="34" charset="0"/>
            </a:endParaRPr>
          </a:p>
          <a:p>
            <a:pPr eaLnBrk="1" hangingPunct="1"/>
            <a:r>
              <a:rPr lang="en-US" sz="2800" dirty="0">
                <a:latin typeface="Arial" panose="020B0604020202020204" pitchFamily="34" charset="0"/>
                <a:cs typeface="Arial" panose="020B0604020202020204" pitchFamily="34" charset="0"/>
              </a:rPr>
              <a:t>Less control over message content and audience </a:t>
            </a:r>
            <a:endParaRPr lang="en-US" sz="2400" dirty="0">
              <a:latin typeface="Arial" panose="020B0604020202020204" pitchFamily="34" charset="0"/>
              <a:cs typeface="Arial" panose="020B0604020202020204" pitchFamily="34" charset="0"/>
            </a:endParaRPr>
          </a:p>
          <a:p>
            <a:pPr eaLnBrk="1" hangingPunct="1"/>
            <a:r>
              <a:rPr lang="en-US" sz="2800" dirty="0">
                <a:latin typeface="Arial" panose="020B0604020202020204" pitchFamily="34" charset="0"/>
                <a:cs typeface="Arial" panose="020B0604020202020204" pitchFamily="34" charset="0"/>
              </a:rPr>
              <a:t>More credibility; audiences tend to think more objective and credible </a:t>
            </a:r>
          </a:p>
          <a:p>
            <a:pPr eaLnBrk="1" hangingPunct="1"/>
            <a:endParaRPr lang="en-US" sz="2800" dirty="0">
              <a:latin typeface="Arial" panose="020B0604020202020204" pitchFamily="34" charset="0"/>
              <a:cs typeface="Arial" panose="020B0604020202020204" pitchFamily="34" charset="0"/>
            </a:endParaRPr>
          </a:p>
          <a:p>
            <a:pPr eaLnBrk="1" hangingPunct="1"/>
            <a:endParaRPr lang="en-US" sz="2800" dirty="0">
              <a:latin typeface="Arial" panose="020B0604020202020204" pitchFamily="34" charset="0"/>
              <a:cs typeface="Arial" panose="020B0604020202020204" pitchFamily="34" charset="0"/>
            </a:endParaRPr>
          </a:p>
          <a:p>
            <a:pPr eaLnBrk="1" hangingPunct="1"/>
            <a:r>
              <a:rPr lang="en-US" sz="2400" dirty="0">
                <a:latin typeface="Arial" panose="020B0604020202020204" pitchFamily="34" charset="0"/>
                <a:cs typeface="Arial" panose="020B0604020202020204" pitchFamily="34" charset="0"/>
              </a:rPr>
              <a:t>Primary focus is to influence</a:t>
            </a:r>
          </a:p>
          <a:p>
            <a:pPr marL="0" indent="0" eaLnBrk="1" hangingPunct="1">
              <a:buNone/>
            </a:pP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attitude</a:t>
            </a:r>
            <a:r>
              <a:rPr lang="en-US" sz="2400" dirty="0">
                <a:latin typeface="Arial" panose="020B0604020202020204" pitchFamily="34" charset="0"/>
                <a:cs typeface="Arial" panose="020B0604020202020204" pitchFamily="34" charset="0"/>
              </a:rPr>
              <a:t>s and engage publics;</a:t>
            </a:r>
          </a:p>
          <a:p>
            <a:pPr marL="0" indent="0" eaLnBrk="1" hangingPunct="1">
              <a:buNone/>
            </a:pPr>
            <a:r>
              <a:rPr lang="en-US" sz="2400" dirty="0">
                <a:latin typeface="Arial" panose="020B0604020202020204" pitchFamily="34" charset="0"/>
                <a:cs typeface="Arial" panose="020B0604020202020204" pitchFamily="34" charset="0"/>
              </a:rPr>
              <a:t>   Differs from advertising where</a:t>
            </a:r>
          </a:p>
          <a:p>
            <a:pPr marL="0" indent="0" eaLnBrk="1" hangingPunct="1">
              <a:buNone/>
            </a:pPr>
            <a:r>
              <a:rPr lang="en-US" sz="2400" dirty="0">
                <a:latin typeface="Arial" panose="020B0604020202020204" pitchFamily="34" charset="0"/>
                <a:cs typeface="Arial" panose="020B0604020202020204" pitchFamily="34" charset="0"/>
              </a:rPr>
              <a:t>   attitude change strives to change behavior</a:t>
            </a:r>
          </a:p>
          <a:p>
            <a:pPr eaLnBrk="1" hangingPunct="1"/>
            <a:endParaRPr lang="en-US" sz="2800" dirty="0"/>
          </a:p>
          <a:p>
            <a:pPr eaLnBrk="1" hangingPunct="1"/>
            <a:endParaRPr lang="en-US" sz="2800" dirty="0"/>
          </a:p>
          <a:p>
            <a:pPr eaLnBrk="1" hangingPunct="1"/>
            <a:endParaRPr lang="en-US" sz="2800" dirty="0"/>
          </a:p>
          <a:p>
            <a:pPr eaLnBrk="1" hangingPunct="1"/>
            <a:endParaRPr lang="en-US" sz="2800" dirty="0"/>
          </a:p>
          <a:p>
            <a:pPr eaLnBrk="1" hangingPunct="1"/>
            <a:endParaRPr lang="en-US" dirty="0"/>
          </a:p>
        </p:txBody>
      </p:sp>
      <p:pic>
        <p:nvPicPr>
          <p:cNvPr id="4" name="Content Placeholder 3"/>
          <p:cNvPicPr>
            <a:picLocks noChangeAspect="1"/>
          </p:cNvPicPr>
          <p:nvPr/>
        </p:nvPicPr>
        <p:blipFill>
          <a:blip r:embed="rId3"/>
          <a:srcRect t="10927" b="10927"/>
          <a:stretch>
            <a:fillRect/>
          </a:stretch>
        </p:blipFill>
        <p:spPr bwMode="auto">
          <a:xfrm>
            <a:off x="5257800" y="3733800"/>
            <a:ext cx="3505200" cy="1932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4059871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544513"/>
            <a:ext cx="8229600" cy="603250"/>
          </a:xfrm>
        </p:spPr>
        <p:txBody>
          <a:bodyPr>
            <a:normAutofit fontScale="90000"/>
          </a:bodyPr>
          <a:lstStyle/>
          <a:p>
            <a:r>
              <a:rPr lang="en-US" b="1" dirty="0">
                <a:latin typeface="Arial Black" panose="020B0604020202020204" pitchFamily="34" charset="0"/>
                <a:cs typeface="Arial Black" panose="020B0604020202020204" pitchFamily="34" charset="0"/>
              </a:rPr>
              <a:t>Future trends in PR</a:t>
            </a:r>
          </a:p>
        </p:txBody>
      </p:sp>
      <p:sp>
        <p:nvSpPr>
          <p:cNvPr id="168963" name="Rectangle 3"/>
          <p:cNvSpPr>
            <a:spLocks noGrp="1" noChangeArrowheads="1"/>
          </p:cNvSpPr>
          <p:nvPr>
            <p:ph type="body" idx="1"/>
          </p:nvPr>
        </p:nvSpPr>
        <p:spPr>
          <a:xfrm>
            <a:off x="457200" y="1646236"/>
            <a:ext cx="8229600" cy="4906963"/>
          </a:xfrm>
        </p:spPr>
        <p:txBody>
          <a:bodyPr>
            <a:normAutofit fontScale="62500" lnSpcReduction="20000"/>
          </a:bodyPr>
          <a:lstStyle/>
          <a:p>
            <a:pPr>
              <a:lnSpc>
                <a:spcPct val="150000"/>
              </a:lnSpc>
            </a:pPr>
            <a:r>
              <a:rPr lang="en-US" sz="2800" dirty="0">
                <a:latin typeface="Arial" panose="020B0604020202020204" pitchFamily="34" charset="0"/>
                <a:cs typeface="Arial" panose="020B0604020202020204" pitchFamily="34" charset="0"/>
              </a:rPr>
              <a:t>Greater Specialization among PR Pros</a:t>
            </a:r>
          </a:p>
          <a:p>
            <a:pPr>
              <a:lnSpc>
                <a:spcPct val="150000"/>
              </a:lnSpc>
            </a:pPr>
            <a:r>
              <a:rPr lang="en-US" sz="2800" dirty="0">
                <a:latin typeface="Arial" panose="020B0604020202020204" pitchFamily="34" charset="0"/>
                <a:cs typeface="Arial" panose="020B0604020202020204" pitchFamily="34" charset="0"/>
              </a:rPr>
              <a:t>Globalization and Internationalization</a:t>
            </a:r>
          </a:p>
          <a:p>
            <a:pPr>
              <a:lnSpc>
                <a:spcPct val="150000"/>
              </a:lnSpc>
            </a:pPr>
            <a:r>
              <a:rPr lang="en-US" sz="2800" dirty="0">
                <a:latin typeface="Arial" panose="020B0604020202020204" pitchFamily="34" charset="0"/>
                <a:cs typeface="Arial" panose="020B0604020202020204" pitchFamily="34" charset="0"/>
              </a:rPr>
              <a:t>Social Media Listening and Monitoring</a:t>
            </a:r>
          </a:p>
          <a:p>
            <a:pPr>
              <a:lnSpc>
                <a:spcPct val="150000"/>
              </a:lnSpc>
            </a:pPr>
            <a:r>
              <a:rPr lang="en-US" sz="2800" dirty="0">
                <a:latin typeface="Arial" panose="020B0604020202020204" pitchFamily="34" charset="0"/>
                <a:cs typeface="Arial" panose="020B0604020202020204" pitchFamily="34" charset="0"/>
              </a:rPr>
              <a:t>Deeper Interface with Advertising/Marketing</a:t>
            </a:r>
          </a:p>
          <a:p>
            <a:pPr>
              <a:lnSpc>
                <a:spcPct val="150000"/>
              </a:lnSpc>
            </a:pPr>
            <a:r>
              <a:rPr lang="en-US" sz="2800" dirty="0">
                <a:latin typeface="Arial" panose="020B0604020202020204" pitchFamily="34" charset="0"/>
                <a:cs typeface="Arial" panose="020B0604020202020204" pitchFamily="34" charset="0"/>
              </a:rPr>
              <a:t>Internet/Employee Communication</a:t>
            </a:r>
          </a:p>
          <a:p>
            <a:pPr>
              <a:lnSpc>
                <a:spcPct val="150000"/>
              </a:lnSpc>
            </a:pPr>
            <a:r>
              <a:rPr lang="en-US" sz="2800" dirty="0">
                <a:latin typeface="Arial" panose="020B0604020202020204" pitchFamily="34" charset="0"/>
                <a:cs typeface="Arial" panose="020B0604020202020204" pitchFamily="34" charset="0"/>
              </a:rPr>
              <a:t>Greater Intelligence Gathering / Metrics – Data-Driven</a:t>
            </a:r>
          </a:p>
          <a:p>
            <a:pPr>
              <a:lnSpc>
                <a:spcPct val="150000"/>
              </a:lnSpc>
            </a:pPr>
            <a:r>
              <a:rPr lang="en-US" sz="2800" dirty="0">
                <a:latin typeface="Arial" panose="020B0604020202020204" pitchFamily="34" charset="0"/>
                <a:cs typeface="Arial" panose="020B0604020202020204" pitchFamily="34" charset="0"/>
              </a:rPr>
              <a:t>More Contributed Content as Newsrooms Shrink</a:t>
            </a:r>
          </a:p>
          <a:p>
            <a:pPr>
              <a:lnSpc>
                <a:spcPct val="150000"/>
              </a:lnSpc>
            </a:pPr>
            <a:r>
              <a:rPr lang="en-US" sz="2800" dirty="0">
                <a:latin typeface="Arial" panose="020B0604020202020204" pitchFamily="34" charset="0"/>
                <a:cs typeface="Arial" panose="020B0604020202020204" pitchFamily="34" charset="0"/>
              </a:rPr>
              <a:t>Relationship marketing with media vs mass pitching of stories</a:t>
            </a:r>
          </a:p>
          <a:p>
            <a:pPr>
              <a:lnSpc>
                <a:spcPct val="150000"/>
              </a:lnSpc>
            </a:pPr>
            <a:r>
              <a:rPr lang="en-US" sz="2800" dirty="0">
                <a:latin typeface="Arial" panose="020B0604020202020204" pitchFamily="34" charset="0"/>
                <a:cs typeface="Arial" panose="020B0604020202020204" pitchFamily="34" charset="0"/>
              </a:rPr>
              <a:t>Expanding content creation in podcasts, newsletters, clips</a:t>
            </a:r>
          </a:p>
          <a:p>
            <a:pPr>
              <a:lnSpc>
                <a:spcPct val="150000"/>
              </a:lnSpc>
            </a:pPr>
            <a:r>
              <a:rPr lang="en-US" sz="2800" dirty="0">
                <a:latin typeface="Arial" panose="020B0604020202020204" pitchFamily="34" charset="0"/>
                <a:cs typeface="Arial" panose="020B0604020202020204" pitchFamily="34" charset="0"/>
              </a:rPr>
              <a:t>Partnering with influencers for events and activations</a:t>
            </a:r>
          </a:p>
          <a:p>
            <a:pPr>
              <a:lnSpc>
                <a:spcPct val="150000"/>
              </a:lnSpc>
            </a:pPr>
            <a:r>
              <a:rPr lang="en-US" sz="2800" dirty="0">
                <a:latin typeface="Arial" panose="020B0604020202020204" pitchFamily="34" charset="0"/>
                <a:cs typeface="Arial" panose="020B0604020202020204" pitchFamily="34" charset="0"/>
              </a:rPr>
              <a:t>Artificial intelligence, machine learning, and LLMs</a:t>
            </a:r>
          </a:p>
          <a:p>
            <a:pPr>
              <a:lnSpc>
                <a:spcPct val="150000"/>
              </a:lnSpc>
            </a:pPr>
            <a:r>
              <a:rPr lang="en-US" sz="2800" dirty="0">
                <a:latin typeface="Arial" panose="020B0604020202020204" pitchFamily="34" charset="0"/>
                <a:cs typeface="Arial" panose="020B0604020202020204" pitchFamily="34" charset="0"/>
              </a:rPr>
              <a:t>Hottest areas</a:t>
            </a:r>
          </a:p>
          <a:p>
            <a:pPr lvl="1">
              <a:lnSpc>
                <a:spcPct val="150000"/>
              </a:lnSpc>
            </a:pPr>
            <a:r>
              <a:rPr lang="en-US" sz="2400" dirty="0">
                <a:latin typeface="Arial" panose="020B0604020202020204" pitchFamily="34" charset="0"/>
                <a:cs typeface="Arial" panose="020B0604020202020204" pitchFamily="34" charset="0"/>
              </a:rPr>
              <a:t>High-tech, Finance, Health Care, Interactive</a:t>
            </a:r>
          </a:p>
        </p:txBody>
      </p:sp>
    </p:spTree>
    <p:extLst>
      <p:ext uri="{BB962C8B-B14F-4D97-AF65-F5344CB8AC3E}">
        <p14:creationId xmlns:p14="http://schemas.microsoft.com/office/powerpoint/2010/main" val="1241374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5800" y="381000"/>
            <a:ext cx="7772400" cy="879475"/>
          </a:xfrm>
        </p:spPr>
        <p:txBody>
          <a:bodyPr>
            <a:normAutofit fontScale="90000"/>
          </a:bodyPr>
          <a:lstStyle/>
          <a:p>
            <a:r>
              <a:rPr lang="en-US" b="1" dirty="0">
                <a:latin typeface="Arial Black" panose="020B0604020202020204" pitchFamily="34" charset="0"/>
                <a:cs typeface="Arial Black" panose="020B0604020202020204" pitchFamily="34" charset="0"/>
              </a:rPr>
              <a:t>Online Communications</a:t>
            </a:r>
          </a:p>
        </p:txBody>
      </p:sp>
      <p:sp>
        <p:nvSpPr>
          <p:cNvPr id="163843" name="Rectangle 3"/>
          <p:cNvSpPr>
            <a:spLocks noGrp="1" noChangeArrowheads="1"/>
          </p:cNvSpPr>
          <p:nvPr>
            <p:ph type="body" idx="1"/>
          </p:nvPr>
        </p:nvSpPr>
        <p:spPr>
          <a:xfrm>
            <a:off x="457200" y="1549400"/>
            <a:ext cx="8001000" cy="4876800"/>
          </a:xfrm>
        </p:spPr>
        <p:txBody>
          <a:bodyPr/>
          <a:lstStyle/>
          <a:p>
            <a:r>
              <a:rPr lang="en-US" dirty="0">
                <a:latin typeface="Arial" panose="020B0604020202020204" pitchFamily="34" charset="0"/>
                <a:cs typeface="Arial" panose="020B0604020202020204" pitchFamily="34" charset="0"/>
              </a:rPr>
              <a:t>Allows direct, instantaneous connection between organization and audience</a:t>
            </a:r>
          </a:p>
          <a:p>
            <a:pPr lvl="1"/>
            <a:r>
              <a:rPr lang="en-US" dirty="0">
                <a:latin typeface="Arial" panose="020B0604020202020204" pitchFamily="34" charset="0"/>
                <a:cs typeface="Arial" panose="020B0604020202020204" pitchFamily="34" charset="0"/>
              </a:rPr>
              <a:t>Press Kits becoming digital</a:t>
            </a:r>
          </a:p>
          <a:p>
            <a:pPr lvl="1"/>
            <a:r>
              <a:rPr lang="en-US" dirty="0">
                <a:latin typeface="Arial" panose="020B0604020202020204" pitchFamily="34" charset="0"/>
                <a:cs typeface="Arial" panose="020B0604020202020204" pitchFamily="34" charset="0"/>
              </a:rPr>
              <a:t>On-line interviews</a:t>
            </a:r>
          </a:p>
          <a:p>
            <a:pPr lvl="1"/>
            <a:r>
              <a:rPr lang="en-US" dirty="0">
                <a:latin typeface="Arial" panose="020B0604020202020204" pitchFamily="34" charset="0"/>
                <a:cs typeface="Arial" panose="020B0604020202020204" pitchFamily="34" charset="0"/>
              </a:rPr>
              <a:t>On-line product launches/press conferences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 media gatekeepers</a:t>
            </a:r>
          </a:p>
          <a:p>
            <a:pPr lvl="1"/>
            <a:r>
              <a:rPr lang="en-US" dirty="0">
                <a:latin typeface="Arial" panose="020B0604020202020204" pitchFamily="34" charset="0"/>
                <a:cs typeface="Arial" panose="020B0604020202020204" pitchFamily="34" charset="0"/>
              </a:rPr>
              <a:t>Development of corporate web sites</a:t>
            </a:r>
          </a:p>
          <a:p>
            <a:pPr lvl="1"/>
            <a:r>
              <a:rPr lang="en-US" dirty="0">
                <a:latin typeface="Arial" panose="020B0604020202020204" pitchFamily="34" charset="0"/>
                <a:cs typeface="Arial" panose="020B0604020202020204" pitchFamily="34" charset="0"/>
              </a:rPr>
              <a:t>Email and Intranets - can be dangerous</a:t>
            </a:r>
          </a:p>
          <a:p>
            <a:pPr lvl="1"/>
            <a:r>
              <a:rPr lang="en-US" dirty="0">
                <a:latin typeface="Arial" panose="020B0604020202020204" pitchFamily="34" charset="0"/>
                <a:cs typeface="Arial" panose="020B0604020202020204" pitchFamily="34" charset="0"/>
              </a:rPr>
              <a:t>Owned media gaining importance</a:t>
            </a:r>
          </a:p>
        </p:txBody>
      </p:sp>
    </p:spTree>
    <p:extLst>
      <p:ext uri="{BB962C8B-B14F-4D97-AF65-F5344CB8AC3E}">
        <p14:creationId xmlns:p14="http://schemas.microsoft.com/office/powerpoint/2010/main" val="1212197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457200" y="461418"/>
            <a:ext cx="8229600" cy="769441"/>
          </a:xfrm>
        </p:spPr>
        <p:txBody>
          <a:bodyPr>
            <a:normAutofit fontScale="90000"/>
          </a:bodyPr>
          <a:lstStyle/>
          <a:p>
            <a:r>
              <a:rPr lang="en-US" b="1" dirty="0">
                <a:latin typeface="Arial Black" panose="020B0604020202020204" pitchFamily="34" charset="0"/>
                <a:cs typeface="Arial Black" panose="020B0604020202020204" pitchFamily="34" charset="0"/>
              </a:rPr>
              <a:t>Public Relations Planning</a:t>
            </a:r>
          </a:p>
        </p:txBody>
      </p:sp>
      <p:sp>
        <p:nvSpPr>
          <p:cNvPr id="192515" name="Rectangle 3"/>
          <p:cNvSpPr>
            <a:spLocks noGrp="1" noChangeArrowheads="1"/>
          </p:cNvSpPr>
          <p:nvPr>
            <p:ph type="body" idx="1"/>
          </p:nvPr>
        </p:nvSpPr>
        <p:spPr>
          <a:xfrm>
            <a:off x="685800" y="1981200"/>
            <a:ext cx="7924800" cy="4114800"/>
          </a:xfrm>
        </p:spPr>
        <p:txBody>
          <a:bodyPr/>
          <a:lstStyle/>
          <a:p>
            <a:r>
              <a:rPr lang="en-US" dirty="0">
                <a:latin typeface="Arial" panose="020B0604020202020204" pitchFamily="34" charset="0"/>
                <a:cs typeface="Arial" panose="020B0604020202020204" pitchFamily="34" charset="0"/>
              </a:rPr>
              <a:t>Needs to link with Situation Analysis and overall Campaign &amp; Creative Strategies.  Based on this, what are your:</a:t>
            </a:r>
          </a:p>
          <a:p>
            <a:pPr lvl="1"/>
            <a:r>
              <a:rPr lang="en-US" dirty="0">
                <a:latin typeface="Arial" panose="020B0604020202020204" pitchFamily="34" charset="0"/>
                <a:cs typeface="Arial" panose="020B0604020202020204" pitchFamily="34" charset="0"/>
              </a:rPr>
              <a:t>PR objectives</a:t>
            </a:r>
          </a:p>
          <a:p>
            <a:pPr lvl="1"/>
            <a:r>
              <a:rPr lang="en-US" dirty="0">
                <a:latin typeface="Arial" panose="020B0604020202020204" pitchFamily="34" charset="0"/>
                <a:cs typeface="Arial" panose="020B0604020202020204" pitchFamily="34" charset="0"/>
              </a:rPr>
              <a:t>PR strategies</a:t>
            </a:r>
          </a:p>
          <a:p>
            <a:pPr lvl="1"/>
            <a:r>
              <a:rPr lang="en-US" dirty="0">
                <a:latin typeface="Arial" panose="020B0604020202020204" pitchFamily="34" charset="0"/>
                <a:cs typeface="Arial" panose="020B0604020202020204" pitchFamily="34" charset="0"/>
              </a:rPr>
              <a:t>PR tactics</a:t>
            </a:r>
          </a:p>
          <a:p>
            <a:pPr lvl="1"/>
            <a:r>
              <a:rPr lang="en-US" dirty="0">
                <a:latin typeface="Arial" panose="020B0604020202020204" pitchFamily="34" charset="0"/>
                <a:cs typeface="Arial" panose="020B0604020202020204" pitchFamily="34" charset="0"/>
              </a:rPr>
              <a:t>Method of PR Evaluation</a:t>
            </a:r>
          </a:p>
        </p:txBody>
      </p:sp>
    </p:spTree>
    <p:extLst>
      <p:ext uri="{BB962C8B-B14F-4D97-AF65-F5344CB8AC3E}">
        <p14:creationId xmlns:p14="http://schemas.microsoft.com/office/powerpoint/2010/main" val="2892675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b="1" dirty="0">
                <a:latin typeface="Arial Black" panose="020B0604020202020204" pitchFamily="34" charset="0"/>
                <a:cs typeface="Arial Black" panose="020B0604020202020204" pitchFamily="34" charset="0"/>
              </a:rPr>
              <a:t>PR &amp; “The Big Idea”</a:t>
            </a:r>
          </a:p>
        </p:txBody>
      </p:sp>
      <p:sp>
        <p:nvSpPr>
          <p:cNvPr id="219139" name="Rectangle 3"/>
          <p:cNvSpPr>
            <a:spLocks noGrp="1" noChangeArrowheads="1"/>
          </p:cNvSpPr>
          <p:nvPr>
            <p:ph type="body" idx="1"/>
          </p:nvPr>
        </p:nvSpPr>
        <p:spPr/>
        <p:txBody>
          <a:bodyPr/>
          <a:lstStyle/>
          <a:p>
            <a:r>
              <a:rPr lang="en-US" dirty="0">
                <a:latin typeface="Arial" panose="020B0604020202020204" pitchFamily="34" charset="0"/>
                <a:cs typeface="Arial" panose="020B0604020202020204" pitchFamily="34" charset="0"/>
              </a:rPr>
              <a:t>In order for your PR messages to breakthrough, you need a “Big Idea”</a:t>
            </a:r>
          </a:p>
          <a:p>
            <a:pPr lvl="1"/>
            <a:r>
              <a:rPr lang="en-US" dirty="0">
                <a:latin typeface="Arial" panose="020B0604020202020204" pitchFamily="34" charset="0"/>
                <a:cs typeface="Arial" panose="020B0604020202020204" pitchFamily="34" charset="0"/>
              </a:rPr>
              <a:t>It may or may not link to your “Big Idea” in your Creative Strategy</a:t>
            </a:r>
          </a:p>
          <a:p>
            <a:pPr lvl="1"/>
            <a:r>
              <a:rPr lang="en-US" dirty="0">
                <a:latin typeface="Arial" panose="020B0604020202020204" pitchFamily="34" charset="0"/>
                <a:cs typeface="Arial" panose="020B0604020202020204" pitchFamily="34" charset="0"/>
              </a:rPr>
              <a:t>Ideally, it would ~ making your program more efficient, effective, and aligned</a:t>
            </a:r>
          </a:p>
          <a:p>
            <a:pPr lvl="1"/>
            <a:r>
              <a:rPr lang="en-US" dirty="0">
                <a:latin typeface="Arial" panose="020B0604020202020204" pitchFamily="34" charset="0"/>
                <a:cs typeface="Arial" panose="020B0604020202020204" pitchFamily="34" charset="0"/>
              </a:rPr>
              <a:t>Must be complementary, supporting and not contradicting the creative strategy</a:t>
            </a:r>
          </a:p>
        </p:txBody>
      </p:sp>
    </p:spTree>
    <p:extLst>
      <p:ext uri="{BB962C8B-B14F-4D97-AF65-F5344CB8AC3E}">
        <p14:creationId xmlns:p14="http://schemas.microsoft.com/office/powerpoint/2010/main" val="1439793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796380"/>
            <a:ext cx="7772400" cy="769441"/>
          </a:xfrm>
        </p:spPr>
        <p:txBody>
          <a:bodyPr>
            <a:normAutofit fontScale="90000"/>
          </a:bodyPr>
          <a:lstStyle/>
          <a:p>
            <a:pPr eaLnBrk="1" hangingPunct="1"/>
            <a:r>
              <a:rPr lang="en-US" dirty="0">
                <a:latin typeface="Arial Black" charset="0"/>
              </a:rPr>
              <a:t>PR and Publics</a:t>
            </a:r>
          </a:p>
        </p:txBody>
      </p:sp>
      <p:sp>
        <p:nvSpPr>
          <p:cNvPr id="19459" name="Rectangle 3"/>
          <p:cNvSpPr>
            <a:spLocks noGrp="1" noChangeArrowheads="1"/>
          </p:cNvSpPr>
          <p:nvPr>
            <p:ph type="body" idx="1"/>
          </p:nvPr>
        </p:nvSpPr>
        <p:spPr>
          <a:xfrm>
            <a:off x="685800" y="1981200"/>
            <a:ext cx="8458200" cy="4114800"/>
          </a:xfrm>
        </p:spPr>
        <p:txBody>
          <a:bodyPr/>
          <a:lstStyle/>
          <a:p>
            <a:pPr eaLnBrk="1" hangingPunct="1">
              <a:lnSpc>
                <a:spcPct val="90000"/>
              </a:lnSpc>
            </a:pPr>
            <a:r>
              <a:rPr lang="en-US" dirty="0">
                <a:latin typeface="Arial" charset="0"/>
              </a:rPr>
              <a:t>Internal and external publics</a:t>
            </a:r>
          </a:p>
          <a:p>
            <a:pPr lvl="1" eaLnBrk="1" hangingPunct="1">
              <a:lnSpc>
                <a:spcPct val="90000"/>
              </a:lnSpc>
            </a:pPr>
            <a:r>
              <a:rPr lang="en-US" dirty="0">
                <a:latin typeface="Arial" charset="0"/>
                <a:ea typeface="ＭＳ Ｐゴシック" charset="0"/>
              </a:rPr>
              <a:t>Based on organizational boundaries</a:t>
            </a:r>
          </a:p>
          <a:p>
            <a:pPr eaLnBrk="1" hangingPunct="1">
              <a:lnSpc>
                <a:spcPct val="90000"/>
              </a:lnSpc>
            </a:pPr>
            <a:r>
              <a:rPr lang="en-US" dirty="0">
                <a:latin typeface="Arial" charset="0"/>
              </a:rPr>
              <a:t>Primary, secondary and marginal</a:t>
            </a:r>
          </a:p>
          <a:p>
            <a:pPr lvl="1" eaLnBrk="1" hangingPunct="1">
              <a:lnSpc>
                <a:spcPct val="90000"/>
              </a:lnSpc>
            </a:pPr>
            <a:r>
              <a:rPr lang="en-US" dirty="0">
                <a:latin typeface="Arial" charset="0"/>
                <a:ea typeface="ＭＳ Ｐゴシック" charset="0"/>
              </a:rPr>
              <a:t>Based on influence</a:t>
            </a:r>
          </a:p>
          <a:p>
            <a:pPr eaLnBrk="1" hangingPunct="1">
              <a:lnSpc>
                <a:spcPct val="90000"/>
              </a:lnSpc>
            </a:pPr>
            <a:r>
              <a:rPr lang="en-US" dirty="0">
                <a:latin typeface="Arial" charset="0"/>
              </a:rPr>
              <a:t>Traditional and future</a:t>
            </a:r>
          </a:p>
          <a:p>
            <a:pPr lvl="1" eaLnBrk="1" hangingPunct="1">
              <a:lnSpc>
                <a:spcPct val="90000"/>
              </a:lnSpc>
            </a:pPr>
            <a:r>
              <a:rPr lang="en-US" dirty="0">
                <a:latin typeface="Arial" charset="0"/>
                <a:ea typeface="ＭＳ Ｐゴシック" charset="0"/>
              </a:rPr>
              <a:t>Based on time</a:t>
            </a:r>
          </a:p>
          <a:p>
            <a:pPr eaLnBrk="1" hangingPunct="1">
              <a:lnSpc>
                <a:spcPct val="90000"/>
              </a:lnSpc>
            </a:pPr>
            <a:r>
              <a:rPr lang="en-US" dirty="0">
                <a:latin typeface="Arial" charset="0"/>
              </a:rPr>
              <a:t>Proponents, opponents and uncommitted</a:t>
            </a:r>
          </a:p>
          <a:p>
            <a:pPr lvl="1" eaLnBrk="1" hangingPunct="1">
              <a:lnSpc>
                <a:spcPct val="90000"/>
              </a:lnSpc>
            </a:pPr>
            <a:r>
              <a:rPr lang="en-US" dirty="0">
                <a:latin typeface="Arial" charset="0"/>
                <a:ea typeface="ＭＳ Ｐゴシック" charset="0"/>
              </a:rPr>
              <a:t>Based on relationship</a:t>
            </a:r>
          </a:p>
        </p:txBody>
      </p:sp>
    </p:spTree>
    <p:extLst>
      <p:ext uri="{BB962C8B-B14F-4D97-AF65-F5344CB8AC3E}">
        <p14:creationId xmlns:p14="http://schemas.microsoft.com/office/powerpoint/2010/main" val="18994403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2487</TotalTime>
  <Words>1422</Words>
  <Application>Microsoft Macintosh PowerPoint</Application>
  <PresentationFormat>On-screen Show (4:3)</PresentationFormat>
  <Paragraphs>226</Paragraphs>
  <Slides>30</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Black</vt:lpstr>
      <vt:lpstr>Rockwell</vt:lpstr>
      <vt:lpstr>Times New Roman</vt:lpstr>
      <vt:lpstr>Wingdings</vt:lpstr>
      <vt:lpstr>Wingdings 2</vt:lpstr>
      <vt:lpstr>Foundry</vt:lpstr>
      <vt:lpstr>Public Relations Planning</vt:lpstr>
      <vt:lpstr>The rise of PR </vt:lpstr>
      <vt:lpstr>Definitions</vt:lpstr>
      <vt:lpstr>Different from Advertising</vt:lpstr>
      <vt:lpstr>Future trends in PR</vt:lpstr>
      <vt:lpstr>Online Communications</vt:lpstr>
      <vt:lpstr>Public Relations Planning</vt:lpstr>
      <vt:lpstr>PR &amp; “The Big Idea”</vt:lpstr>
      <vt:lpstr>PR and Publics</vt:lpstr>
      <vt:lpstr>Key Stakeholders</vt:lpstr>
      <vt:lpstr>Aspects of PR Planning</vt:lpstr>
      <vt:lpstr>Public Opinion and  Issues Management</vt:lpstr>
      <vt:lpstr>How to Do Issue Management</vt:lpstr>
      <vt:lpstr>Corporate Image and Reputation Management</vt:lpstr>
      <vt:lpstr>Identity to Reputation</vt:lpstr>
      <vt:lpstr>Relationship Management</vt:lpstr>
      <vt:lpstr>Government Relations</vt:lpstr>
      <vt:lpstr>Employee Relations</vt:lpstr>
      <vt:lpstr>Financial Relations</vt:lpstr>
      <vt:lpstr>Crisis Management</vt:lpstr>
      <vt:lpstr>Crisis Management: Tylenol Case </vt:lpstr>
      <vt:lpstr>2009–11 Toyota Recall Timeline</vt:lpstr>
      <vt:lpstr> Toyota’s Crisis Mismanagement</vt:lpstr>
      <vt:lpstr>Recent PR Disasters:</vt:lpstr>
      <vt:lpstr>Communicating in a Crisis</vt:lpstr>
      <vt:lpstr>Recent PR Success:</vt:lpstr>
      <vt:lpstr>Marketing through PR</vt:lpstr>
      <vt:lpstr>Marketing Public Relations</vt:lpstr>
      <vt:lpstr>Cause and Mission Marketing</vt:lpstr>
      <vt:lpstr>Nonprofit PR</vt:lpstr>
    </vt:vector>
  </TitlesOfParts>
  <Company>Inso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Keith Mickunas</dc:creator>
  <cp:lastModifiedBy>Dhavan Shah</cp:lastModifiedBy>
  <cp:revision>40</cp:revision>
  <dcterms:created xsi:type="dcterms:W3CDTF">2009-11-24T05:52:46Z</dcterms:created>
  <dcterms:modified xsi:type="dcterms:W3CDTF">2023-10-19T07:12:35Z</dcterms:modified>
</cp:coreProperties>
</file>