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26"/>
  </p:notesMasterIdLst>
  <p:sldIdLst>
    <p:sldId id="256" r:id="rId2"/>
    <p:sldId id="371" r:id="rId3"/>
    <p:sldId id="338" r:id="rId4"/>
    <p:sldId id="339" r:id="rId5"/>
    <p:sldId id="355" r:id="rId6"/>
    <p:sldId id="356" r:id="rId7"/>
    <p:sldId id="357" r:id="rId8"/>
    <p:sldId id="358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72" r:id="rId24"/>
    <p:sldId id="35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792"/>
  </p:normalViewPr>
  <p:slideViewPr>
    <p:cSldViewPr>
      <p:cViewPr varScale="1">
        <p:scale>
          <a:sx n="93" d="100"/>
          <a:sy n="93" d="100"/>
        </p:scale>
        <p:origin x="165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7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06" charset="-128"/>
        <a:cs typeface="ＭＳ Ｐゴシック" pitchFamily="-106" charset="-128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1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6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8A18C4-38F0-4C46-AC92-6F21C66ED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E0E07-42ED-9B4F-88E2-F77167116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26232-A6C4-A145-B495-DE8DBC9DA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0B2F-E078-534D-BC3E-D490BAE34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94E4EC-1D58-D143-9F18-5E1E799DB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9837FED5-029C-B84D-92EF-63217573E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CA90DDEE-0F2B-0545-8417-B27F0FB23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A780-0644-D147-BB95-6325CC70C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13EB1-B818-FA48-B01C-524DE7EF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417CEC-7B49-CD46-AABC-4376BFBF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C8749A-C448-A84E-A415-B74AF1F2D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6597062-868F-8343-9633-644E820D1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37538" cy="943928"/>
          </a:xfrm>
          <a:noFill/>
        </p:spPr>
        <p:txBody>
          <a:bodyPr lIns="0" tIns="0" rIns="0" bIns="0" anchor="t">
            <a:normAutofit fontScale="90000"/>
          </a:bodyPr>
          <a:lstStyle/>
          <a:p>
            <a:pPr eaLnBrk="1" hangingPunct="1"/>
            <a:r>
              <a:rPr lang="en-US" sz="4400" b="1" dirty="0">
                <a:latin typeface="Arial Black" panose="020B0604020202020204" pitchFamily="34" charset="0"/>
                <a:cs typeface="Arial Black" panose="020B0604020202020204" pitchFamily="34" charset="0"/>
              </a:rPr>
              <a:t>Public Relations Execution</a:t>
            </a:r>
            <a:endParaRPr lang="en-US" sz="4400" b="1" dirty="0">
              <a:solidFill>
                <a:srgbClr val="BF9FE1"/>
              </a:solidFill>
              <a:latin typeface="Arial Black" panose="020B0604020202020204" pitchFamily="34" charset="0"/>
              <a:ea typeface="ＭＳ Ｐゴシック" charset="0"/>
              <a:cs typeface="Arial Black" panose="020B0604020202020204" pitchFamily="34" charset="0"/>
            </a:endParaRPr>
          </a:p>
        </p:txBody>
      </p:sp>
      <p:sp>
        <p:nvSpPr>
          <p:cNvPr id="14338" name="Freeform 3"/>
          <p:cNvSpPr>
            <a:spLocks/>
          </p:cNvSpPr>
          <p:nvPr/>
        </p:nvSpPr>
        <p:spPr bwMode="auto">
          <a:xfrm>
            <a:off x="228600" y="3581400"/>
            <a:ext cx="8655050" cy="104775"/>
          </a:xfrm>
          <a:custGeom>
            <a:avLst/>
            <a:gdLst>
              <a:gd name="T0" fmla="*/ 0 w 5452"/>
              <a:gd name="T1" fmla="*/ 2147483647 h 66"/>
              <a:gd name="T2" fmla="*/ 2147483647 w 5452"/>
              <a:gd name="T3" fmla="*/ 2147483647 h 66"/>
              <a:gd name="T4" fmla="*/ 2147483647 w 5452"/>
              <a:gd name="T5" fmla="*/ 0 h 66"/>
              <a:gd name="T6" fmla="*/ 0 w 5452"/>
              <a:gd name="T7" fmla="*/ 0 h 66"/>
              <a:gd name="T8" fmla="*/ 0 w 5452"/>
              <a:gd name="T9" fmla="*/ 2147483647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2"/>
              <a:gd name="T16" fmla="*/ 0 h 66"/>
              <a:gd name="T17" fmla="*/ 5452 w 5452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2" h="66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0" y="0"/>
                </a:lnTo>
                <a:lnTo>
                  <a:pt x="0" y="65"/>
                </a:lnTo>
              </a:path>
            </a:pathLst>
          </a:custGeom>
          <a:gradFill rotWithShape="0">
            <a:gsLst>
              <a:gs pos="0">
                <a:srgbClr val="A060A0"/>
              </a:gs>
              <a:gs pos="50000">
                <a:srgbClr val="515056"/>
              </a:gs>
              <a:gs pos="100000">
                <a:srgbClr val="A06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4944"/>
      </p:ext>
    </p:extLst>
  </p:cSld>
  <p:clrMapOvr>
    <a:masterClrMapping/>
  </p:clrMapOvr>
  <p:transition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Print Press Release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News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Conflict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Impact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Novelty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Distance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Eminence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Recency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CINDER - The spark but not the fire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9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Role of the Reporter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235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Reporter just needs to write the story</a:t>
            </a: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Have to think about how they will see you press release -  what is the peg and hook</a:t>
            </a:r>
          </a:p>
          <a:p>
            <a:pPr lvl="1" eaLnBrk="1" hangingPunct="1"/>
            <a:endParaRPr lang="en-US" dirty="0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The Peg, this is what makes it news</a:t>
            </a: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The Hook, this is what makes it interesting</a:t>
            </a:r>
          </a:p>
          <a:p>
            <a:pPr lvl="1" eaLnBrk="1" hangingPunct="1"/>
            <a:endParaRPr lang="en-US" dirty="0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They may decide not to write about you, write something you don’t want, or write something tangential to your goals</a:t>
            </a:r>
          </a:p>
        </p:txBody>
      </p:sp>
    </p:spTree>
    <p:extLst>
      <p:ext uri="{BB962C8B-B14F-4D97-AF65-F5344CB8AC3E}">
        <p14:creationId xmlns:p14="http://schemas.microsoft.com/office/powerpoint/2010/main" val="186054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Press Release Format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Double Spaced on 8.5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by 11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Provide name, address, &amp; phone number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Release date, typically no embargoes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Margins should be 1.5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Length – short paragraphs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Slug lines –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more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/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###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at the bottom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Include a headline and cutlines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Timing – be sensitive to editorial deadlines</a:t>
            </a:r>
          </a:p>
        </p:txBody>
      </p:sp>
    </p:spTree>
    <p:extLst>
      <p:ext uri="{BB962C8B-B14F-4D97-AF65-F5344CB8AC3E}">
        <p14:creationId xmlns:p14="http://schemas.microsoft.com/office/powerpoint/2010/main" val="203493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Press Release Style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 fair and try to be objective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Use quotes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 Style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Inverted pyramid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 not misspell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Proofread</a:t>
            </a:r>
          </a:p>
        </p:txBody>
      </p:sp>
    </p:spTree>
    <p:extLst>
      <p:ext uri="{BB962C8B-B14F-4D97-AF65-F5344CB8AC3E}">
        <p14:creationId xmlns:p14="http://schemas.microsoft.com/office/powerpoint/2010/main" val="263943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D186824-2FF2-9E44-8E3E-821FFFAEF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0500"/>
            <a:ext cx="4641162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50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Media/Press Kits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Structures a successful press conference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Normally in folder form - easy access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Provides important background info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Given before or at press conference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News release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Backgrounder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Biography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Photographs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Fact Sheets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Q &amp; A sheets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Media Kits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sure information is accurate and answers most fundamental questions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Sufficient background information to allow editor to select a story angle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Not too commercial. Balance and fair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Confine opinions to credible sources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Have visually arresting graphics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8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Backgrounder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additional information to complement the shorter news release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Longer and more general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4-5 page backgrounder provides editors with more depth and details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Unlimited latitude for the writer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Subject matter dictates the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News Release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Descriptive, narrative style</a:t>
            </a:r>
          </a:p>
        </p:txBody>
      </p:sp>
    </p:spTree>
    <p:extLst>
      <p:ext uri="{BB962C8B-B14F-4D97-AF65-F5344CB8AC3E}">
        <p14:creationId xmlns:p14="http://schemas.microsoft.com/office/powerpoint/2010/main" val="3397382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Biography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Biographical summary of key person/s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take many forms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Straight Biography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Narrative Biography</a:t>
            </a:r>
          </a:p>
        </p:txBody>
      </p:sp>
    </p:spTree>
    <p:extLst>
      <p:ext uri="{BB962C8B-B14F-4D97-AF65-F5344CB8AC3E}">
        <p14:creationId xmlns:p14="http://schemas.microsoft.com/office/powerpoint/2010/main" val="4244284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Fact Sheet or Q&amp;A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Fact Sheet is a document that compactly profiles an organization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Company, product lines, top managers, location, sales, leading product, history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Q &amp; A either substitutes for or complements a fact sheet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Lists the FAQs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May substitute for a personal interview</a:t>
            </a:r>
          </a:p>
        </p:txBody>
      </p:sp>
    </p:spTree>
    <p:extLst>
      <p:ext uri="{BB962C8B-B14F-4D97-AF65-F5344CB8AC3E}">
        <p14:creationId xmlns:p14="http://schemas.microsoft.com/office/powerpoint/2010/main" val="183868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39C1EB33-5834-504B-9537-408F76B8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Campaign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C114-3DEE-4D42-9A93-0298FABF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906962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Objectives – What are your goals?</a:t>
            </a:r>
          </a:p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Targeting – Who are your best prospects?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Timing – When to market the product/service?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Geography – Where to concentrate your efforts?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Positioning – What’s your place relative to competition?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Brand personality – Human characteristics of your brand?</a:t>
            </a:r>
          </a:p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Competitive Advantage – What differentiate your brand?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Then do the Creative Brief</a:t>
            </a: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Supporting Materials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Photographs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 real environments, but eye-catching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Focus on product/issue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Have an underlying message</a:t>
            </a:r>
          </a:p>
        </p:txBody>
      </p:sp>
    </p:spTree>
    <p:extLst>
      <p:ext uri="{BB962C8B-B14F-4D97-AF65-F5344CB8AC3E}">
        <p14:creationId xmlns:p14="http://schemas.microsoft.com/office/powerpoint/2010/main" val="3320147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Press Conference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Convene media representatives to make a statement/answer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Risky PR activity - must be taken seriously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Will the press show up?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Will they ask the right questions?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Do you want to answer them?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Do you know how to answer?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How will you react if you are cornered or unable to field the question?</a:t>
            </a:r>
          </a:p>
        </p:txBody>
      </p:sp>
    </p:spTree>
    <p:extLst>
      <p:ext uri="{BB962C8B-B14F-4D97-AF65-F5344CB8AC3E}">
        <p14:creationId xmlns:p14="http://schemas.microsoft.com/office/powerpoint/2010/main" val="1419805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689"/>
            <a:ext cx="7772400" cy="879475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Arial Black" charset="0"/>
                <a:ea typeface="ＭＳ Ｐゴシック" charset="0"/>
                <a:cs typeface="ＭＳ Ｐゴシック" charset="0"/>
              </a:rPr>
              <a:t>Press Conference Planning and Finalize Campaign Strategy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1091"/>
            <a:ext cx="8153400" cy="5029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Oct 27, Oct 31, Nov 2  - Prep during class time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 Oct 27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we all meet and discuss press conference planning and finalizing the campaign strategy – break into working teams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 Oct 31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we have split meetings, with lab 301 and 302 in 5055 Vilas and labs 303 and 304 in our 2195 Vilas classroom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 Nov 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we have split meetings, with lab 301 and 302 in our 2195 Vilas classroom and labs 303 and 304 in 5055 Vilas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Nov 2, outside class meeting for press conference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5:30 PM – 6:30 PM, Hilton Aspire – Sections 301/302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6:30 PM – 7:30 PM, Marriott Boundless - Sections 303/304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50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D019-93E4-EDAD-E792-EE193D50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 Black" charset="0"/>
                <a:ea typeface="ＭＳ Ｐゴシック" charset="0"/>
                <a:cs typeface="ＭＳ Ｐゴシック" charset="0"/>
              </a:rPr>
              <a:t>Press Conference Planning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D96DD-868F-6ED8-15BD-B1E820144ADF}"/>
              </a:ext>
            </a:extLst>
          </p:cNvPr>
          <p:cNvSpPr txBox="1"/>
          <p:nvPr/>
        </p:nvSpPr>
        <p:spPr>
          <a:xfrm>
            <a:off x="491836" y="1736229"/>
            <a:ext cx="822959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 minutes to set up &amp; process the breaking news 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Welcome journalists and confirm press kits; share if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 should last 10 minutes plus 10-minute Q&amp;A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 information relay between research directors and account directors/spokespeople.  Can select subset to present.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discuss event just after departure of journalists.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Press release due at 2:30 p.m. on Thursday, November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Send to me and TAs so we can send to 335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 Electronic Press Kit due just before press conference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 press release, fact sheet, pictures and graphics, copy of presentation deck (optional), and supporting materials (zipped into a single file)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9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Press Conference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PR/Promotions Directors</a:t>
            </a:r>
          </a:p>
          <a:p>
            <a:pPr lvl="1" indent="-274320">
              <a:buFont typeface="Wingdings 2"/>
              <a:buChar char="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Press Release; Help Prepare presentation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Account Directors</a:t>
            </a:r>
          </a:p>
          <a:p>
            <a:pPr lvl="1" indent="-274320">
              <a:buFont typeface="Wingdings 2"/>
              <a:buChar char=""/>
              <a:defRPr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Prepare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presentation; Host press conference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Directors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Prepare the fact sheet; IM at the press conference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Creative Directors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press kit + visual elements of press kit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 Directors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Generate media contacts (about 20); 10 Tweets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5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79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Public Relations Planning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Review public opinion and press coverage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Statement of public relations strategy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What issues are important to your publics?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How will you manage opinion on these issues?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Media relations and placement strategy 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Target vehicle selection -  Who?, What?, How?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Product placement -  Where? When? Why?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Discussion of public relations tactics 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Publicity Programs, Staged Events, PR Ads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Discussion of promotional activities 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Contests and Incentives</a:t>
            </a:r>
            <a:endParaRPr lang="en-US" sz="11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1400" dirty="0"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1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Traditional PR Tools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House Ads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In-House Publications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Public Service Announcements (PSAs)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Corporate Advertising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Speakers, Photographs, Films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Displays, Exhibits, Staged Events</a:t>
            </a:r>
          </a:p>
        </p:txBody>
      </p:sp>
    </p:spTree>
    <p:extLst>
      <p:ext uri="{BB962C8B-B14F-4D97-AF65-F5344CB8AC3E}">
        <p14:creationId xmlns:p14="http://schemas.microsoft.com/office/powerpoint/2010/main" val="379124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79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Online Communications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Allows direct, instantaneous connection between organization and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Press Kits becoming digital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On-line interviews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On-line product launches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Investor relations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No media gatekeepers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Development of corporate web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Extranets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Hate Sites, Chat room terrorists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Email and Intranets - can be dangerous</a:t>
            </a:r>
          </a:p>
        </p:txBody>
      </p:sp>
    </p:spTree>
    <p:extLst>
      <p:ext uri="{BB962C8B-B14F-4D97-AF65-F5344CB8AC3E}">
        <p14:creationId xmlns:p14="http://schemas.microsoft.com/office/powerpoint/2010/main" val="275428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Broadcasting and PR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Television Interviews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Organizational Video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Employees, Customers, Shareholders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Other publics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Video News Releases (VNRs)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PSAs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Satellite Media Tours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Video Conferencing</a:t>
            </a:r>
          </a:p>
        </p:txBody>
      </p:sp>
    </p:spTree>
    <p:extLst>
      <p:ext uri="{BB962C8B-B14F-4D97-AF65-F5344CB8AC3E}">
        <p14:creationId xmlns:p14="http://schemas.microsoft.com/office/powerpoint/2010/main" val="311999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79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Assessing Effectiveness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Hard to track the effects of PR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Particularly for unpaid placements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Takes effort to find output of campaign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0"/>
              </a:rPr>
              <a:t>Process Evaluation - number of placements, number of articles, number of appearances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0"/>
              </a:rPr>
              <a:t>Outcome Evaluation - measure change in audience knowledge, attitudes, and behaviors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Becoming easier with news and social media monitoring tools, but also means more accountability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Try to tie change to PR efforts</a:t>
            </a:r>
          </a:p>
        </p:txBody>
      </p:sp>
    </p:spTree>
    <p:extLst>
      <p:ext uri="{BB962C8B-B14F-4D97-AF65-F5344CB8AC3E}">
        <p14:creationId xmlns:p14="http://schemas.microsoft.com/office/powerpoint/2010/main" val="106719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Content Analysis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Frequency of coverage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Placement within paper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People reached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Messages conveyed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Editing of releases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Attitude conveyed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Computational Tracking Tools Allow More Flexibility and Depth of Analysis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Tools like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Synthesio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Infegy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Atlas</a:t>
            </a:r>
          </a:p>
        </p:txBody>
      </p:sp>
    </p:spTree>
    <p:extLst>
      <p:ext uri="{BB962C8B-B14F-4D97-AF65-F5344CB8AC3E}">
        <p14:creationId xmlns:p14="http://schemas.microsoft.com/office/powerpoint/2010/main" val="311516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The Press Release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Primary tool used to deliver messages to editors, producers, and reporters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Produced by company, used by press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Must be tailored to medium, written well, and, generally, tight and simple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Print news release, Video news release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37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3221</TotalTime>
  <Words>1131</Words>
  <Application>Microsoft Macintosh PowerPoint</Application>
  <PresentationFormat>On-screen Show (4:3)</PresentationFormat>
  <Paragraphs>188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Helvetica</vt:lpstr>
      <vt:lpstr>Rockwell</vt:lpstr>
      <vt:lpstr>Times New Roman</vt:lpstr>
      <vt:lpstr>Wingdings</vt:lpstr>
      <vt:lpstr>Wingdings 2</vt:lpstr>
      <vt:lpstr>Foundry</vt:lpstr>
      <vt:lpstr>Public Relations Execution</vt:lpstr>
      <vt:lpstr>Campaign Strategy</vt:lpstr>
      <vt:lpstr>Public Relations Planning</vt:lpstr>
      <vt:lpstr>Traditional PR Tools</vt:lpstr>
      <vt:lpstr>Online Communications</vt:lpstr>
      <vt:lpstr>Broadcasting and PR</vt:lpstr>
      <vt:lpstr>Assessing Effectiveness</vt:lpstr>
      <vt:lpstr>Content Analysis</vt:lpstr>
      <vt:lpstr>The Press Release</vt:lpstr>
      <vt:lpstr>Print Press Release</vt:lpstr>
      <vt:lpstr>Role of the Reporter</vt:lpstr>
      <vt:lpstr>Press Release Format</vt:lpstr>
      <vt:lpstr>Press Release Style</vt:lpstr>
      <vt:lpstr>PowerPoint Presentation</vt:lpstr>
      <vt:lpstr>Media/Press Kits</vt:lpstr>
      <vt:lpstr>Media Kits</vt:lpstr>
      <vt:lpstr>Backgrounder</vt:lpstr>
      <vt:lpstr>Biography</vt:lpstr>
      <vt:lpstr>Fact Sheet or Q&amp;A</vt:lpstr>
      <vt:lpstr>Supporting Materials</vt:lpstr>
      <vt:lpstr>Press Conference</vt:lpstr>
      <vt:lpstr>Press Conference Planning and Finalize Campaign Strategy</vt:lpstr>
      <vt:lpstr>Press Conference Planning</vt:lpstr>
      <vt:lpstr>Press Conference Roles</vt:lpstr>
    </vt:vector>
  </TitlesOfParts>
  <Company>Inso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 Mickunas</dc:creator>
  <cp:lastModifiedBy>Dhavan Shah</cp:lastModifiedBy>
  <cp:revision>45</cp:revision>
  <dcterms:created xsi:type="dcterms:W3CDTF">2009-11-24T05:52:46Z</dcterms:created>
  <dcterms:modified xsi:type="dcterms:W3CDTF">2023-10-24T02:28:53Z</dcterms:modified>
</cp:coreProperties>
</file>