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745" r:id="rId1"/>
  </p:sldMasterIdLst>
  <p:notesMasterIdLst>
    <p:notesMasterId r:id="rId43"/>
  </p:notesMasterIdLst>
  <p:sldIdLst>
    <p:sldId id="256" r:id="rId2"/>
    <p:sldId id="319" r:id="rId3"/>
    <p:sldId id="307" r:id="rId4"/>
    <p:sldId id="339" r:id="rId5"/>
    <p:sldId id="340" r:id="rId6"/>
    <p:sldId id="308" r:id="rId7"/>
    <p:sldId id="341" r:id="rId8"/>
    <p:sldId id="342" r:id="rId9"/>
    <p:sldId id="343" r:id="rId10"/>
    <p:sldId id="309" r:id="rId11"/>
    <p:sldId id="344" r:id="rId12"/>
    <p:sldId id="345" r:id="rId13"/>
    <p:sldId id="311" r:id="rId14"/>
    <p:sldId id="313" r:id="rId15"/>
    <p:sldId id="315" r:id="rId16"/>
    <p:sldId id="350" r:id="rId17"/>
    <p:sldId id="347" r:id="rId18"/>
    <p:sldId id="348" r:id="rId19"/>
    <p:sldId id="303" r:id="rId20"/>
    <p:sldId id="310" r:id="rId21"/>
    <p:sldId id="351" r:id="rId22"/>
    <p:sldId id="352" r:id="rId23"/>
    <p:sldId id="317" r:id="rId24"/>
    <p:sldId id="318" r:id="rId25"/>
    <p:sldId id="358" r:id="rId26"/>
    <p:sldId id="353" r:id="rId27"/>
    <p:sldId id="359" r:id="rId28"/>
    <p:sldId id="322" r:id="rId29"/>
    <p:sldId id="321" r:id="rId30"/>
    <p:sldId id="320" r:id="rId31"/>
    <p:sldId id="323" r:id="rId32"/>
    <p:sldId id="324" r:id="rId33"/>
    <p:sldId id="306" r:id="rId34"/>
    <p:sldId id="354" r:id="rId35"/>
    <p:sldId id="355" r:id="rId36"/>
    <p:sldId id="356" r:id="rId37"/>
    <p:sldId id="281" r:id="rId38"/>
    <p:sldId id="263" r:id="rId39"/>
    <p:sldId id="264" r:id="rId40"/>
    <p:sldId id="295" r:id="rId41"/>
    <p:sldId id="29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/>
    <p:restoredTop sz="94618"/>
  </p:normalViewPr>
  <p:slideViewPr>
    <p:cSldViewPr>
      <p:cViewPr varScale="1">
        <p:scale>
          <a:sx n="93" d="100"/>
          <a:sy n="93" d="100"/>
        </p:scale>
        <p:origin x="15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C47D77AA-EE41-CA4C-B137-B2A47D1D6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93FD18C8-CD34-FF45-90ED-F1420F858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Fourth Chart – Where are the pulses in this strategy?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61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Need&gt; CPP to GRP question (If I have this much money, and an ad is this CPP, how much GRP)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17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Need&gt; CPP to GRP question (If I have this much money, and an ad is this CPP, how much GRP)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5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3A5FB2C1-1BBE-FF43-B6D6-540588070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CAB96C13-FE71-2246-878F-034EB45BF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9193A959-4ED1-C142-AB66-FFEFBA9AC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E157BA57-5EDA-5143-A85D-24C9D6ACE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51C1C3B9-7AA0-4D4B-8581-543D2DA7D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9B83B48-E688-7E4B-9D72-F14D8D31C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E998997D-AD84-D144-8C5C-09013A07EA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07B424FA-A649-FB42-B099-76D26A947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Mobile and digital </a:t>
            </a:r>
          </a:p>
          <a:p>
            <a:r>
              <a:rPr lang="en-US" dirty="0"/>
              <a:t>Note: 5-6 impressions is the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8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GRPs are basically the units of traditional media buys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1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the flow chart is to plan out your campaign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62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the flow chart is to plan out your campaign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6433C352-DDE3-B649-B984-571FDB15422D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14E0B294-20B4-0441-AD2B-5C7A82FC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9A058C3-9C7C-8D47-AED7-6B4C8E8C6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43F29379-BE5A-804F-853C-01AD68DDDA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E83D650B-851A-1945-A885-7A87883878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1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F728955-2FA5-4541-8246-62A46ADC4D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376EA25-D4DA-164B-AD36-A605CED6DED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59A3FD4-BED6-C44C-811E-C407DBC7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15A8C-AAF0-B245-B7E0-AFB4FEAF5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51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3A43DFC-3D2C-A647-9ECD-B149772678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B3D037E-7843-D247-9B48-78C74B84606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1C7835F-D18E-CD4E-A0DB-175EE81F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DD9AE-E033-884D-A12F-F6E6BBC53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02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23DA5B-47D4-8D48-BA97-8C695CD84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CEC947-1148-914A-AE5D-CFE0D379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AA92FA-F9FF-484E-AF29-9FFA665E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6B10DE-9D72-9040-83D2-84C74C41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D03D6-037F-094D-A47A-3D55AFB1A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26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D9F3E-CCEB-EF43-8611-826E620F6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629B6EED-E992-3047-A6C8-35C7AB40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FCEBA49-A246-E24C-8F0F-3BB703791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B1041378-B1BC-3349-8F82-4DDE5A5ADD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EA77CF6F-E1E6-D64B-A2F7-229F1A9554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27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1550F3-78DC-6A40-ADA1-9A51D105A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54B580A-323F-2E4B-8EC7-5BE914CD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73121D3-6C80-9D48-8945-5442F343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607E55-1236-8247-93CB-64FB63A3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01996F32-3851-2444-961E-55EA7833A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88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957042-7730-B543-98F5-7CAAD2650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E5E1A0-06A8-3D44-B92B-05012D8F4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EB3E6673-D683-6943-96C6-EDC00688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C7BDFC3-530A-0244-8C9A-0CAB0F9F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F2BA4BED-5E07-5F4D-B47F-A6FAEEE1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D1231F39-C8B4-7B41-B048-299F90A78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05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9DBAB8-2E5F-8943-B16F-7E9CC436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CD628DD-AEC2-584D-9BF1-F57CE464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14C636D-47A1-2649-A3D0-2CD520B0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A51B691-ECB2-A347-B1BB-4EFD4166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789DE-FF27-6E4E-81D2-92F914180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31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A9C874A-4A31-164E-9A11-9E579DDE3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EFCC1186-ECB5-8845-A995-708A2C26F4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36B9CFE-3C64-D349-BD4A-6EB4A054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0B6E9-B43A-0542-AD61-1141C2B12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26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5649B7-E472-4644-A5F9-202E4B320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FBECF67F-5A06-9443-8A73-8A340893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5427061-A2D3-E04E-BEC2-3DA4600A3A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DEA9B644-2EE1-1844-8E5F-201B5926DC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60B27540-DA74-5A40-878F-E05C3C326E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14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25C644C0-BA1D-AC4A-9D0F-3271B090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977AEBB-2097-F84E-B297-872E6232B1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2F8FCEFC-B906-134E-8FB7-ECA1BF73E7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4FC5FBD2-250F-7D4C-94F6-1A1FD10EFC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3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74E5756-5736-674E-8C14-39B079DB6470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4726B-E6AD-FD49-A7ED-E4F7D7C7D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455CC13-AE93-3049-80E4-C17145CD2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2DB2856-E16E-3E4F-BB32-5EA3C7DDB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35BC4BCB-9970-0146-96A5-34F70EDFD1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53DC26AD-B458-784B-B611-1BB63E85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5849" name="Text Placeholder 12">
            <a:extLst>
              <a:ext uri="{FF2B5EF4-FFF2-40B4-BE49-F238E27FC236}">
                <a16:creationId xmlns:a16="http://schemas.microsoft.com/office/drawing/2014/main" id="{E772E208-2379-D741-96CC-53B63F2C05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65" r:id="rId7"/>
    <p:sldLayoutId id="2147483774" r:id="rId8"/>
    <p:sldLayoutId id="2147483775" r:id="rId9"/>
    <p:sldLayoutId id="2147483766" r:id="rId10"/>
    <p:sldLayoutId id="2147483767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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3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64490FC-D398-E544-913A-B192D5908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563" y="1992313"/>
            <a:ext cx="8237537" cy="674687"/>
          </a:xfrm>
        </p:spPr>
        <p:txBody>
          <a:bodyPr lIns="0" tIns="0" rIns="0" bIns="0" anchor="t"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Media Buying</a:t>
            </a:r>
          </a:p>
        </p:txBody>
      </p:sp>
      <p:sp>
        <p:nvSpPr>
          <p:cNvPr id="2050" name="Freeform 3">
            <a:extLst>
              <a:ext uri="{FF2B5EF4-FFF2-40B4-BE49-F238E27FC236}">
                <a16:creationId xmlns:a16="http://schemas.microsoft.com/office/drawing/2014/main" id="{27DEC4BD-E1AE-F749-9316-3A1974E15511}"/>
              </a:ext>
            </a:extLst>
          </p:cNvPr>
          <p:cNvSpPr>
            <a:spLocks/>
          </p:cNvSpPr>
          <p:nvPr/>
        </p:nvSpPr>
        <p:spPr bwMode="auto">
          <a:xfrm>
            <a:off x="228600" y="2895600"/>
            <a:ext cx="8655050" cy="104775"/>
          </a:xfrm>
          <a:custGeom>
            <a:avLst/>
            <a:gdLst>
              <a:gd name="T0" fmla="*/ 0 w 5452"/>
              <a:gd name="T1" fmla="*/ 2147483647 h 66"/>
              <a:gd name="T2" fmla="*/ 2147483647 w 5452"/>
              <a:gd name="T3" fmla="*/ 2147483647 h 66"/>
              <a:gd name="T4" fmla="*/ 2147483647 w 5452"/>
              <a:gd name="T5" fmla="*/ 0 h 66"/>
              <a:gd name="T6" fmla="*/ 0 w 5452"/>
              <a:gd name="T7" fmla="*/ 0 h 66"/>
              <a:gd name="T8" fmla="*/ 0 w 545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52"/>
              <a:gd name="T16" fmla="*/ 0 h 66"/>
              <a:gd name="T17" fmla="*/ 5452 w 54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52" h="66">
                <a:moveTo>
                  <a:pt x="0" y="65"/>
                </a:moveTo>
                <a:lnTo>
                  <a:pt x="5451" y="65"/>
                </a:lnTo>
                <a:lnTo>
                  <a:pt x="5451" y="0"/>
                </a:lnTo>
                <a:lnTo>
                  <a:pt x="0" y="0"/>
                </a:lnTo>
                <a:lnTo>
                  <a:pt x="0" y="65"/>
                </a:lnTo>
              </a:path>
            </a:pathLst>
          </a:custGeom>
          <a:gradFill rotWithShape="0">
            <a:gsLst>
              <a:gs pos="0">
                <a:srgbClr val="A060A0"/>
              </a:gs>
              <a:gs pos="50000">
                <a:srgbClr val="515056"/>
              </a:gs>
              <a:gs pos="100000">
                <a:srgbClr val="A060A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D8C5D6BF-AB55-4E43-A180-A864CBC22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Reach and Frequency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C03D2A69-F331-7543-92E8-25D9931668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458200" cy="4114800"/>
          </a:xfrm>
        </p:spPr>
        <p:txBody>
          <a:bodyPr lIns="92075" tIns="46038" rIns="92075" bIns="46038"/>
          <a:lstStyle/>
          <a:p>
            <a:r>
              <a:rPr lang="en-US" altLang="en-US" dirty="0">
                <a:latin typeface="Arial" panose="020B0604020202020204" pitchFamily="34" charset="0"/>
              </a:rPr>
              <a:t>Percent of audience exposed at least once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Overall - Household reach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Target - Reach of specific audience</a:t>
            </a:r>
          </a:p>
          <a:p>
            <a:pPr lvl="1"/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Average Number of times exposed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Average frequency x Reach = GRP</a:t>
            </a:r>
          </a:p>
          <a:p>
            <a:pPr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3B7341F0-5D68-0143-B02A-294B16C60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6477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Reach and Frequency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73DF690D-AD67-5944-A27D-14B9F3B49D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 Black" panose="020B0604020202020204" pitchFamily="34" charset="0"/>
              </a:rPr>
              <a:t>	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 Viewers		 Average Number</a:t>
            </a: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GRPs    =    	  Counted         X          of Times</a:t>
            </a: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    Once		    They View</a:t>
            </a:r>
          </a:p>
          <a:p>
            <a:pPr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GRPs    =     Reach      X	   Frequency</a:t>
            </a:r>
          </a:p>
          <a:p>
            <a:pPr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Reach is net unduplicated audience</a:t>
            </a:r>
          </a:p>
          <a:p>
            <a:pPr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Frequency is average number of exposures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EEFFF04-56DA-CE43-9406-E7FB1BFD8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395" y="228600"/>
            <a:ext cx="7772400" cy="120015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Estimating Reach and Calculating Frequency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07BF6FC-9677-6549-8DB4-021342EBA4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Back to our 41-unit schedule of ads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GRPs = 228.4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Reach = 75.0 (estimated)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Frequency = 3.04</a:t>
            </a:r>
          </a:p>
          <a:p>
            <a:pPr lvl="1">
              <a:lnSpc>
                <a:spcPct val="90000"/>
              </a:lnSpc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Numbers comes from </a:t>
            </a:r>
            <a:r>
              <a:rPr lang="ja-JP" altLang="en-US" sz="28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reach curves</a:t>
            </a:r>
            <a:r>
              <a:rPr lang="ja-JP" altLang="en-US" sz="28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that contain reach estimates for various media vehicles and GRP levels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Frequency is then calculated from reach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BA82A9A7-B661-294E-8422-06110D64F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72400" cy="879475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Frequency Distribution</a:t>
            </a:r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73CEE683-D735-4B48-AC5C-F405F6081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057400"/>
          <a:ext cx="792480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673600" imgH="2730500" progId="Excel.Chart.8">
                  <p:embed/>
                </p:oleObj>
              </mc:Choice>
              <mc:Fallback>
                <p:oleObj name="Chart" r:id="rId2" imgW="4673600" imgH="27305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7924800" cy="46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17140D12-B972-A342-AA5D-D3D08ED93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Effective Frequency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7985250-8BEB-944E-89AA-3EDD2C86A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7848600" cy="4114800"/>
          </a:xfrm>
        </p:spPr>
        <p:txBody>
          <a:bodyPr lIns="92075" tIns="46038" rIns="92075" bIns="46038"/>
          <a:lstStyle/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Combines reach and frequency</a:t>
            </a:r>
          </a:p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Threshold:  minimum effective frequency</a:t>
            </a:r>
          </a:p>
          <a:p>
            <a:pPr lvl="1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Usually 3+</a:t>
            </a:r>
          </a:p>
          <a:p>
            <a:pPr lvl="1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Ideal exposure frequency</a:t>
            </a:r>
          </a:p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Varies by message complexity</a:t>
            </a:r>
          </a:p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Varies by strategic goals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827F1C98-226C-F541-922B-76FB5CE4E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Cost Efficiency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0815E7F6-0F64-4246-A7F9-4A7BA22A39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48600" cy="4114800"/>
          </a:xfrm>
        </p:spPr>
        <p:txBody>
          <a:bodyPr lIns="92075" tIns="46038" rIns="92075" bIns="46038"/>
          <a:lstStyle/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Cost in relation to target delivered</a:t>
            </a:r>
          </a:p>
          <a:p>
            <a:pPr lvl="1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Cost per thousand (CPM)</a:t>
            </a:r>
          </a:p>
          <a:p>
            <a:pPr lvl="1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Cost per rating point (CPP)</a:t>
            </a:r>
          </a:p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CPP used to compare efficiency of advertising media to one another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02206-7157-D444-A44E-DC75880D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Ad Schedule with CPM/CPP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1ED005-C4DF-5E45-8E25-87FA72584D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121376"/>
              </p:ext>
            </p:extLst>
          </p:nvPr>
        </p:nvGraphicFramePr>
        <p:xfrm>
          <a:off x="304800" y="2057400"/>
          <a:ext cx="8534400" cy="2299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900355374"/>
                    </a:ext>
                  </a:extLst>
                </a:gridCol>
                <a:gridCol w="634405">
                  <a:extLst>
                    <a:ext uri="{9D8B030D-6E8A-4147-A177-3AD203B41FA5}">
                      <a16:colId xmlns:a16="http://schemas.microsoft.com/office/drawing/2014/main" val="950863953"/>
                    </a:ext>
                  </a:extLst>
                </a:gridCol>
                <a:gridCol w="918321">
                  <a:extLst>
                    <a:ext uri="{9D8B030D-6E8A-4147-A177-3AD203B41FA5}">
                      <a16:colId xmlns:a16="http://schemas.microsoft.com/office/drawing/2014/main" val="3781813801"/>
                    </a:ext>
                  </a:extLst>
                </a:gridCol>
                <a:gridCol w="538964">
                  <a:extLst>
                    <a:ext uri="{9D8B030D-6E8A-4147-A177-3AD203B41FA5}">
                      <a16:colId xmlns:a16="http://schemas.microsoft.com/office/drawing/2014/main" val="1761963076"/>
                    </a:ext>
                  </a:extLst>
                </a:gridCol>
                <a:gridCol w="981589">
                  <a:extLst>
                    <a:ext uri="{9D8B030D-6E8A-4147-A177-3AD203B41FA5}">
                      <a16:colId xmlns:a16="http://schemas.microsoft.com/office/drawing/2014/main" val="4062237983"/>
                    </a:ext>
                  </a:extLst>
                </a:gridCol>
                <a:gridCol w="692069">
                  <a:extLst>
                    <a:ext uri="{9D8B030D-6E8A-4147-A177-3AD203B41FA5}">
                      <a16:colId xmlns:a16="http://schemas.microsoft.com/office/drawing/2014/main" val="4283732925"/>
                    </a:ext>
                  </a:extLst>
                </a:gridCol>
                <a:gridCol w="868413">
                  <a:extLst>
                    <a:ext uri="{9D8B030D-6E8A-4147-A177-3AD203B41FA5}">
                      <a16:colId xmlns:a16="http://schemas.microsoft.com/office/drawing/2014/main" val="1639236516"/>
                    </a:ext>
                  </a:extLst>
                </a:gridCol>
                <a:gridCol w="868413">
                  <a:extLst>
                    <a:ext uri="{9D8B030D-6E8A-4147-A177-3AD203B41FA5}">
                      <a16:colId xmlns:a16="http://schemas.microsoft.com/office/drawing/2014/main" val="1937767768"/>
                    </a:ext>
                  </a:extLst>
                </a:gridCol>
                <a:gridCol w="868413">
                  <a:extLst>
                    <a:ext uri="{9D8B030D-6E8A-4147-A177-3AD203B41FA5}">
                      <a16:colId xmlns:a16="http://schemas.microsoft.com/office/drawing/2014/main" val="3199884985"/>
                    </a:ext>
                  </a:extLst>
                </a:gridCol>
                <a:gridCol w="868413">
                  <a:extLst>
                    <a:ext uri="{9D8B030D-6E8A-4147-A177-3AD203B41FA5}">
                      <a16:colId xmlns:a16="http://schemas.microsoft.com/office/drawing/2014/main" val="2867279498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Program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Rating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Aud. Size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</a:rPr>
                        <a:t># Ads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GRPs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GI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Cost / unit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Total Cost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CPM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CPP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1682663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NCIS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71.1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85.0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4,000,000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$47.06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$56,282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6369060"/>
                  </a:ext>
                </a:extLst>
              </a:tr>
              <a:tr h="319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Big Bang Theory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2,800,000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$48.61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$58,139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4630743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60 Minutes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76.1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91.0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3,850,000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$42.31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$50,600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273680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Olympics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3.7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4.4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9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33.1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39.6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200,000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1,800,000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$45.45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$54,364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1110529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1417815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Total/Overall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228.4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273.2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12,450,000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$54,503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0629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018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32A29F23-28ED-F94F-B2A4-40B8F6062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647700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CPM</a:t>
            </a:r>
            <a:endParaRPr lang="en-US" sz="4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3D5AC4E9-C207-3145-8D13-50EE5F0BE5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CPM = Cost per thousand impressions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CPM = Cost of ads /  Total GIs in (000)</a:t>
            </a:r>
          </a:p>
          <a:p>
            <a:pPr lvl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Ex. CPM for NCIS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CPM = $400,000 / 8,500(000) = $47.06</a:t>
            </a:r>
          </a:p>
          <a:p>
            <a:pPr lvl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Ex. CPM for 41-unit schedule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CPM = $12,450,000 / 273,200(000) = $45.57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19CA4E76-E1BF-2D41-9CC3-6DDE885A8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77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9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CPP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51934A63-3F3C-774E-AD53-146D182CC8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CPP = Cost per rating point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CPP = Cost of ads /  Total GRPs</a:t>
            </a:r>
          </a:p>
          <a:p>
            <a:pPr lvl="1">
              <a:lnSpc>
                <a:spcPct val="90000"/>
              </a:lnSpc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Ex. CPP for NCIS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CPP = $400,000 / 7.1 = $56,282</a:t>
            </a:r>
          </a:p>
          <a:p>
            <a:pPr marL="411163" lvl="1" indent="0">
              <a:lnSpc>
                <a:spcPct val="90000"/>
              </a:lnSpc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Ex. CPP for 41-unit schedule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CPP = $12,450,000 / 228.4 = $54,503</a:t>
            </a:r>
          </a:p>
          <a:p>
            <a:pPr>
              <a:lnSpc>
                <a:spcPct val="90000"/>
              </a:lnSpc>
            </a:pPr>
            <a:endParaRPr lang="en-US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Plan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336930" cy="46309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Choose your mediums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out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Media Buying Spreadsheet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Figure out how much you want to spend across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out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Media Buying Flow Chart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Write up your media plan, which includes: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Reach and frequency goals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Duration, Timing, Regional Emphasis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Scheduling strategy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(spreadsheet/flow chart explanation)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Rationale of strategy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067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FB0DA7F-4508-BE49-A0BF-82D024BAA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808038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Lots of Questions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CC45BF8F-9C4D-D940-9336-20A7B0F6D6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am I trying to reach?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many can I afford to reach?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often do people need to encounter my message?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which vehicles should I pursue message space?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should I communicate (day, week, month, year)?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markets and regions should receive extra emphasis and which ones can be ignored?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can I take advantage of emerging media?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2252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Spreadsheet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4C748-C34F-4366-A994-692118089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E537C-DB8E-43BA-930B-8C7363AE4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60676"/>
            <a:ext cx="8040029" cy="50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79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Spreadsheet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Impact Media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Digital Flat-Rate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Digital CPM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Traditional Media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82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8C0F-B8A8-4D03-B7C9-E93A09A2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Impact Media - CPP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2EC3-C9C7-4842-A41C-E2056A24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you need: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# “units” per media buy – All “units” have minimum levels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Cost per point (CPP) x minimal points (found in manual)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the spreadsheet will calculate: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Overall cost ($ allocation)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144AA553-48E5-8424-1631-239A74584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017151"/>
            <a:ext cx="2819401" cy="1028368"/>
          </a:xfrm>
          <a:prstGeom prst="rect">
            <a:avLst/>
          </a:prstGeom>
        </p:spPr>
      </p:pic>
      <p:pic>
        <p:nvPicPr>
          <p:cNvPr id="7" name="Picture 6" descr="A table with a list of sports events&#10;&#10;Description automatically generated">
            <a:extLst>
              <a:ext uri="{FF2B5EF4-FFF2-40B4-BE49-F238E27FC236}">
                <a16:creationId xmlns:a16="http://schemas.microsoft.com/office/drawing/2014/main" id="{CF744FDA-8587-E473-7F55-4CF64DF43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199406"/>
            <a:ext cx="3067051" cy="2558581"/>
          </a:xfrm>
          <a:prstGeom prst="rect">
            <a:avLst/>
          </a:prstGeom>
        </p:spPr>
      </p:pic>
      <p:pic>
        <p:nvPicPr>
          <p:cNvPr id="9" name="Picture 8" descr="A screenshot of a sports event&#10;&#10;Description automatically generated">
            <a:extLst>
              <a:ext uri="{FF2B5EF4-FFF2-40B4-BE49-F238E27FC236}">
                <a16:creationId xmlns:a16="http://schemas.microsoft.com/office/drawing/2014/main" id="{65328ED9-EB07-C086-EEF1-3943E8B75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775" y="4207766"/>
            <a:ext cx="2838450" cy="2550132"/>
          </a:xfrm>
          <a:prstGeom prst="rect">
            <a:avLst/>
          </a:prstGeom>
        </p:spPr>
      </p:pic>
      <p:pic>
        <p:nvPicPr>
          <p:cNvPr id="11" name="Picture 10" descr="A screenshot of a list of awards&#10;&#10;Description automatically generated">
            <a:extLst>
              <a:ext uri="{FF2B5EF4-FFF2-40B4-BE49-F238E27FC236}">
                <a16:creationId xmlns:a16="http://schemas.microsoft.com/office/drawing/2014/main" id="{ADB49EFF-2F33-3A08-8069-35E8D0F02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183671"/>
            <a:ext cx="2832100" cy="25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8C0F-B8A8-4D03-B7C9-E93A09A2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Digital Flat-Rate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2EC3-C9C7-4842-A41C-E2056A24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you need: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# Units per media buy (1 unit = 1 month, 1 set of ads)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Cost per unit (found in manual)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the spreadsheet will calculate: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Overall cost ($ allocation)</a:t>
            </a:r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93AB8A3-31F7-D01A-CCB4-B9C6D925D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495800"/>
            <a:ext cx="3010032" cy="1081634"/>
          </a:xfrm>
          <a:prstGeom prst="rect">
            <a:avLst/>
          </a:prstGeom>
        </p:spPr>
      </p:pic>
      <p:pic>
        <p:nvPicPr>
          <p:cNvPr id="7" name="Picture 6" descr="A paper with text and a list of keywords&#10;&#10;Description automatically generated with medium confidence">
            <a:extLst>
              <a:ext uri="{FF2B5EF4-FFF2-40B4-BE49-F238E27FC236}">
                <a16:creationId xmlns:a16="http://schemas.microsoft.com/office/drawing/2014/main" id="{E6E4FD24-B54A-1A14-6131-CEB43D011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33" y="3747115"/>
            <a:ext cx="3010032" cy="2933989"/>
          </a:xfrm>
          <a:prstGeom prst="rect">
            <a:avLst/>
          </a:prstGeom>
        </p:spPr>
      </p:pic>
      <p:pic>
        <p:nvPicPr>
          <p:cNvPr id="9" name="Picture 8" descr="A screenshot of a social media article&#10;&#10;Description automatically generated">
            <a:extLst>
              <a:ext uri="{FF2B5EF4-FFF2-40B4-BE49-F238E27FC236}">
                <a16:creationId xmlns:a16="http://schemas.microsoft.com/office/drawing/2014/main" id="{1E912935-BFCB-11F5-97E4-ADCA7300A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66" y="3742419"/>
            <a:ext cx="2628768" cy="293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12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8C0F-B8A8-4D03-B7C9-E93A09A2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Digital-CPM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2EC3-C9C7-4842-A41C-E2056A24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you need: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# units per media buy (1 unit = 1 month, 1 ad)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 per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mille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(price per 1,000 impressions) (found in manual)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# impressions desired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the spreadsheet will calculate:</a:t>
            </a:r>
          </a:p>
          <a:p>
            <a:pPr lvl="1"/>
            <a:r>
              <a:rPr lang="en-US" sz="1800" dirty="0"/>
              <a:t>$ allocation</a:t>
            </a:r>
          </a:p>
        </p:txBody>
      </p:sp>
      <p:pic>
        <p:nvPicPr>
          <p:cNvPr id="9" name="Picture 8" descr="A screenshot of a social media page&#10;&#10;Description automatically generated">
            <a:extLst>
              <a:ext uri="{FF2B5EF4-FFF2-40B4-BE49-F238E27FC236}">
                <a16:creationId xmlns:a16="http://schemas.microsoft.com/office/drawing/2014/main" id="{4A526181-73B8-22FD-4120-29B1114FE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67989"/>
            <a:ext cx="2800350" cy="3007162"/>
          </a:xfrm>
          <a:prstGeom prst="rect">
            <a:avLst/>
          </a:prstGeom>
        </p:spPr>
      </p:pic>
      <p:pic>
        <p:nvPicPr>
          <p:cNvPr id="11" name="Picture 10" descr="A screenshot of a website&#10;&#10;Description automatically generated">
            <a:extLst>
              <a:ext uri="{FF2B5EF4-FFF2-40B4-BE49-F238E27FC236}">
                <a16:creationId xmlns:a16="http://schemas.microsoft.com/office/drawing/2014/main" id="{F4FBD5BD-72A1-69D4-324A-4FAF08041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1" y="3751682"/>
            <a:ext cx="2711450" cy="303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34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per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11D92165-D66C-032E-3F2F-545DC0467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250"/>
            <a:ext cx="4345781" cy="4635500"/>
          </a:xfrm>
          <a:prstGeom prst="rect">
            <a:avLst/>
          </a:prstGeom>
        </p:spPr>
      </p:pic>
      <p:pic>
        <p:nvPicPr>
          <p:cNvPr id="3" name="Picture 2" descr="A paper with text and a list of information&#10;&#10;Description automatically generated with medium confidence">
            <a:extLst>
              <a:ext uri="{FF2B5EF4-FFF2-40B4-BE49-F238E27FC236}">
                <a16:creationId xmlns:a16="http://schemas.microsoft.com/office/drawing/2014/main" id="{25727898-A1D9-D1B0-4669-4B22D95A4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41300"/>
            <a:ext cx="46355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88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8C0F-B8A8-4D03-B7C9-E93A09A2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Traditional Media - CPP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2EC3-C9C7-4842-A41C-E2056A24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2014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Traditional media is calculated from the “remainder” of your budget on a CPP basis for National and Spot (Local Market) Media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you need: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Cost per point - CPP(found in manual)</a:t>
            </a:r>
          </a:p>
          <a:p>
            <a:pPr lvl="1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% you want to allocate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the spreadsheet will calculate: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 Allocation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GRPs (Gross Rating Points – you will use this in the flow chart)</a:t>
            </a:r>
          </a:p>
        </p:txBody>
      </p:sp>
    </p:spTree>
    <p:extLst>
      <p:ext uri="{BB962C8B-B14F-4D97-AF65-F5344CB8AC3E}">
        <p14:creationId xmlns:p14="http://schemas.microsoft.com/office/powerpoint/2010/main" val="472245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of information&#10;&#10;Description automatically generated with medium confidence">
            <a:extLst>
              <a:ext uri="{FF2B5EF4-FFF2-40B4-BE49-F238E27FC236}">
                <a16:creationId xmlns:a16="http://schemas.microsoft.com/office/drawing/2014/main" id="{0F824036-4F65-2915-7A32-A9635E16D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689100"/>
            <a:ext cx="4374256" cy="3479800"/>
          </a:xfrm>
          <a:prstGeom prst="rect">
            <a:avLst/>
          </a:prstGeom>
        </p:spPr>
      </p:pic>
      <p:pic>
        <p:nvPicPr>
          <p:cNvPr id="7" name="Picture 6" descr="A screenshot of a report&#10;&#10;Description automatically generated">
            <a:extLst>
              <a:ext uri="{FF2B5EF4-FFF2-40B4-BE49-F238E27FC236}">
                <a16:creationId xmlns:a16="http://schemas.microsoft.com/office/drawing/2014/main" id="{800818B9-BCB2-F139-8384-AAE039ED2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16684"/>
            <a:ext cx="4533900" cy="43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87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C1A4-F1F7-43AB-BFEC-8A3CA188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Final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3C4-1AAC-4936-9907-87463745F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CEA7A-08DC-4347-A960-D51E6EFFE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97" y="1825625"/>
            <a:ext cx="8392206" cy="41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01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Spreadsheet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0899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Say I wanted to buy the following things: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Academy Award Ad Spot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1 month of billboards in the NYC market (January)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Five Promoted Tweets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Buzzfeed Article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 Instagram Ad with 10,000,000 impressions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How much would this cost? – Spreadsheet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How will it be scheduled overtime - Flowchart</a:t>
            </a:r>
          </a:p>
        </p:txBody>
      </p:sp>
    </p:spTree>
    <p:extLst>
      <p:ext uri="{BB962C8B-B14F-4D97-AF65-F5344CB8AC3E}">
        <p14:creationId xmlns:p14="http://schemas.microsoft.com/office/powerpoint/2010/main" val="384200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E383F25-D88A-FA44-A95A-97EC2B92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53536"/>
            <a:ext cx="84582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Media Selection Procedures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81BED87B-695C-B247-A140-33393CF792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077200" cy="4114800"/>
          </a:xfrm>
        </p:spPr>
        <p:txBody>
          <a:bodyPr lIns="92075" tIns="46038" rIns="92075" bIns="46038"/>
          <a:lstStyle/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</a:rPr>
              <a:t>Selection based on audience and costs</a:t>
            </a:r>
          </a:p>
          <a:p>
            <a:pPr lvl="1"/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What does your target consume?</a:t>
            </a:r>
          </a:p>
          <a:p>
            <a:pPr lvl="1"/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How much can you afford?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</a:rPr>
              <a:t>Audience measures</a:t>
            </a:r>
          </a:p>
          <a:p>
            <a:pPr lvl="1"/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Gross impressions &amp; Gross rating points (GRPs)</a:t>
            </a:r>
          </a:p>
          <a:p>
            <a:pPr lvl="1"/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Reach &amp; Frequency - How many and how often</a:t>
            </a:r>
          </a:p>
          <a:p>
            <a:pPr lvl="1"/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Cost per thousand (CPM) and Cost per point (CPP)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Flow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 Spreadsheets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Summary Chart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0EA1B-8820-45B9-A807-10F9E612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84" y="3810000"/>
            <a:ext cx="7830356" cy="26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05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Flow Chart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8229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Impact media used to launch campaigns or promotions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media (e.g., radio, SEM) make sense to buy continuously,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Others (e.g., prime time) usually bought in pulses to manage costs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Digital and traditional media strategy doesn’t need to be the same</a:t>
            </a:r>
          </a:p>
        </p:txBody>
      </p:sp>
    </p:spTree>
    <p:extLst>
      <p:ext uri="{BB962C8B-B14F-4D97-AF65-F5344CB8AC3E}">
        <p14:creationId xmlns:p14="http://schemas.microsoft.com/office/powerpoint/2010/main" val="3965641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CC0A-CDE7-41EE-B592-08B961E9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Media Buying Summary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747-0874-405C-8B17-DEC733FF0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9E5A6-D595-4218-867A-81402920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533"/>
            <a:ext cx="9144000" cy="63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05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Plan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336930" cy="46309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Choose your mediums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Fill out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Media Buying Spreadsheet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Figure out how much to spend across the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Fill out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Media Buying Flow Chart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Write up your media plan, which includes: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Reach and frequency goals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Duration, Timing, Regional Emphasis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Scheduling strategy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(explanation supporting the spreadsheet/flow chart)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Rationale of media selection strategy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7332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1D92-AEB5-4FFF-B48B-3C658EEA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Reach and Frequency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5C62E-2833-4403-A9E2-1F743233F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058150" cy="556577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Reach: How large is your audience?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 audience or a specific region?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Target a specific demographic group?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decide whether reaching all is a priority</a:t>
            </a:r>
          </a:p>
          <a:p>
            <a:pPr marL="411163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Frequency: How often is audience seeing ad?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often should your audience see it?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Sometimes we need more frequency to be noticed</a:t>
            </a:r>
          </a:p>
          <a:p>
            <a:pPr marL="34290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broader your audience, the harder it is to reach them frequently. </a:t>
            </a:r>
          </a:p>
        </p:txBody>
      </p:sp>
    </p:spTree>
    <p:extLst>
      <p:ext uri="{BB962C8B-B14F-4D97-AF65-F5344CB8AC3E}">
        <p14:creationId xmlns:p14="http://schemas.microsoft.com/office/powerpoint/2010/main" val="675549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1D92-AEB5-4FFF-B48B-3C658EEA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Duration, Timing, and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5C62E-2833-4403-A9E2-1F743233F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Duration: When to when?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Timing: When are your pulses?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Media aperture: What daypart will you focus on?</a:t>
            </a:r>
          </a:p>
          <a:p>
            <a:pPr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When would you advertise for coffee?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Region: Are you emphasizing a region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Part of the country, metro area, county size</a:t>
            </a:r>
          </a:p>
          <a:p>
            <a:pPr lvl="1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 reflected in your spreadsheets.</a:t>
            </a:r>
          </a:p>
        </p:txBody>
      </p:sp>
    </p:spTree>
    <p:extLst>
      <p:ext uri="{BB962C8B-B14F-4D97-AF65-F5344CB8AC3E}">
        <p14:creationId xmlns:p14="http://schemas.microsoft.com/office/powerpoint/2010/main" val="2315040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340B-A39B-4A71-A849-A593A4E0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Scheduling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B4F4D-DA1A-495F-9745-352FC69A5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your overall strategy? (Pulse, flight, continuous)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Do you have different strategies for different media?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Describe the media plan for each media category (impact, digital-flat, digital-CPM, and traditional)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You can describe digital together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Be specific about which magazines, websites, radio formats, tv shows, cable networks, social platforms,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you want to use.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Editorial compatibility – Why does this medium’s content make sense with your ad?</a:t>
            </a:r>
          </a:p>
          <a:p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Rationale for these choices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How do you know these choices put the ads in front of the right people?</a:t>
            </a:r>
          </a:p>
        </p:txBody>
      </p:sp>
    </p:spTree>
    <p:extLst>
      <p:ext uri="{BB962C8B-B14F-4D97-AF65-F5344CB8AC3E}">
        <p14:creationId xmlns:p14="http://schemas.microsoft.com/office/powerpoint/2010/main" val="3678925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Buying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class</a:t>
            </a:r>
          </a:p>
        </p:txBody>
      </p:sp>
    </p:spTree>
    <p:extLst>
      <p:ext uri="{BB962C8B-B14F-4D97-AF65-F5344CB8AC3E}">
        <p14:creationId xmlns:p14="http://schemas.microsoft.com/office/powerpoint/2010/main" val="1146142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 &amp; GRPs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53953"/>
            <a:ext cx="8686800" cy="520404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GI: Gross Impressions, total # of impressions</a:t>
            </a:r>
            <a:br>
              <a:rPr lang="en-US" dirty="0"/>
            </a:br>
            <a:r>
              <a:rPr lang="en-US" dirty="0"/>
              <a:t>GI =  Ad1 Views + Ad2 Views + Ad3 Views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100" b="1" dirty="0"/>
              <a:t>GRP: Gross Rating Points</a:t>
            </a:r>
            <a:br>
              <a:rPr lang="en-US" sz="3100" dirty="0"/>
            </a:br>
            <a:r>
              <a:rPr lang="en-US" sz="3100" dirty="0"/>
              <a:t>GRP = GI / total population </a:t>
            </a:r>
            <a:br>
              <a:rPr lang="en-US" sz="3100" dirty="0"/>
            </a:br>
            <a:r>
              <a:rPr lang="en-US" sz="3100" dirty="0"/>
              <a:t>GRP = viewers (reach) x # of times seen (frequency)</a:t>
            </a:r>
            <a:br>
              <a:rPr lang="en-US" sz="3100" dirty="0"/>
            </a:br>
            <a:r>
              <a:rPr lang="en-US" sz="3100" i="1" u="sng" dirty="0"/>
              <a:t>GRP</a:t>
            </a:r>
            <a:r>
              <a:rPr lang="en-US" sz="3100" i="1" dirty="0"/>
              <a:t> = Rating of ad 1 + rating of ad 2 + rating of ad 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 have an advertisement that will be aired twice on a show with a rating of 2.5. What is the GRP?</a:t>
            </a:r>
          </a:p>
          <a:p>
            <a:endParaRPr lang="en-US" b="1" dirty="0"/>
          </a:p>
          <a:p>
            <a:pPr lvl="1"/>
            <a:r>
              <a:rPr lang="en-US" b="1" dirty="0"/>
              <a:t>5.0</a:t>
            </a:r>
          </a:p>
        </p:txBody>
      </p:sp>
    </p:spTree>
    <p:extLst>
      <p:ext uri="{BB962C8B-B14F-4D97-AF65-F5344CB8AC3E}">
        <p14:creationId xmlns:p14="http://schemas.microsoft.com/office/powerpoint/2010/main" val="2257625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an ad that will be aired four times. In the first two instances, it will be viewed 5,000,000 times each. Then, it will air in a more popular outlet, where it will be viewed 8,000,000 times. We will finally put the ad online, where it will be seen an additional 3,000,000 times. </a:t>
            </a:r>
          </a:p>
          <a:p>
            <a:endParaRPr lang="en-US" dirty="0"/>
          </a:p>
          <a:p>
            <a:r>
              <a:rPr lang="en-US" b="1" dirty="0"/>
              <a:t>What are the Gross Impressions of this advertisement? – 21,000,0000</a:t>
            </a:r>
          </a:p>
        </p:txBody>
      </p:sp>
    </p:spTree>
    <p:extLst>
      <p:ext uri="{BB962C8B-B14F-4D97-AF65-F5344CB8AC3E}">
        <p14:creationId xmlns:p14="http://schemas.microsoft.com/office/powerpoint/2010/main" val="237053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4E7CC50-5C2D-D24E-9257-B821B0DB8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7700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Gross Impressions</a:t>
            </a:r>
            <a:endParaRPr lang="en-US" sz="4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4EFCDF08-D648-B247-A57A-2646E69AC9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media buying, primarily concerned with accumulation of audience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Each audience member exposed to the message  is considered an</a:t>
            </a:r>
            <a:r>
              <a:rPr lang="en-US" altLang="en-US" sz="2800" dirty="0"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 “</a:t>
            </a:r>
            <a:r>
              <a:rPr lang="en-US" altLang="ja-JP" sz="2800" dirty="0"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impression” 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Summed to equal 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gross impressions”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Audience size = gross impressions for single show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multiple programs, add audience sizes together for total gross impressions (GI)</a:t>
            </a:r>
          </a:p>
          <a:p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CPM &amp; CPP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CPM: Cost per thousand</a:t>
            </a:r>
            <a:br>
              <a:rPr lang="en-US" dirty="0"/>
            </a:br>
            <a:r>
              <a:rPr lang="en-US" dirty="0"/>
              <a:t>CPM = cost of ad / total GI (in 1,000’s)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CPP: Cost per point</a:t>
            </a:r>
            <a:br>
              <a:rPr lang="en-US" dirty="0"/>
            </a:br>
            <a:r>
              <a:rPr lang="en-US" dirty="0"/>
              <a:t>CPP = cost of ad / total GRP</a:t>
            </a:r>
          </a:p>
          <a:p>
            <a:endParaRPr lang="en-US" dirty="0"/>
          </a:p>
          <a:p>
            <a:r>
              <a:rPr lang="en-US" dirty="0"/>
              <a:t>I have an advertisement that cost $100,000 dollars, that will be viewed 20,000,000 times. What is the CPM?</a:t>
            </a:r>
          </a:p>
          <a:p>
            <a:pPr lvl="1"/>
            <a:r>
              <a:rPr lang="en-US" dirty="0"/>
              <a:t>100,000 / 20,000(000) = $5.00</a:t>
            </a:r>
          </a:p>
        </p:txBody>
      </p:sp>
    </p:spTree>
    <p:extLst>
      <p:ext uri="{BB962C8B-B14F-4D97-AF65-F5344CB8AC3E}">
        <p14:creationId xmlns:p14="http://schemas.microsoft.com/office/powerpoint/2010/main" val="3370592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GRP and CPP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CPP: Cost per point</a:t>
            </a:r>
            <a:br>
              <a:rPr lang="en-US" dirty="0"/>
            </a:br>
            <a:r>
              <a:rPr lang="en-US" dirty="0"/>
              <a:t>CPP = cost of ad / total GRP</a:t>
            </a:r>
          </a:p>
          <a:p>
            <a:r>
              <a:rPr lang="en-US" b="1" dirty="0"/>
              <a:t>GRP: Gross Rating Points</a:t>
            </a:r>
          </a:p>
          <a:p>
            <a:endParaRPr lang="en-US" dirty="0"/>
          </a:p>
          <a:p>
            <a:r>
              <a:rPr lang="en-US" dirty="0"/>
              <a:t>I am placing an advertisement in a magazine that generates a 1.3 rating at a CPP of $50,000. How much is the advertisement?  = $65,000</a:t>
            </a:r>
          </a:p>
        </p:txBody>
      </p:sp>
    </p:spTree>
    <p:extLst>
      <p:ext uri="{BB962C8B-B14F-4D97-AF65-F5344CB8AC3E}">
        <p14:creationId xmlns:p14="http://schemas.microsoft.com/office/powerpoint/2010/main" val="252661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AAA1E9C-D622-E049-B1EC-8288683F3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7700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Gross Rating Points</a:t>
            </a:r>
            <a:endParaRPr lang="en-US" sz="4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88F87C23-820B-164C-BC35-4A311E2D90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Same logic applies to rating points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Rating for individual programs are added together to calculate the total rating points accumulated across a schedule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Gross Rating Points =  GRPs</a:t>
            </a:r>
          </a:p>
          <a:p>
            <a:pPr lvl="2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Ex. Rating for Program 1 +</a:t>
            </a:r>
          </a:p>
          <a:p>
            <a:pPr lvl="2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	   Rating for Program 2 +</a:t>
            </a:r>
          </a:p>
          <a:p>
            <a:pPr lvl="2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Rating for Program 3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Gross Rating Points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4563D43F-A891-3A48-A808-1862280EC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31825"/>
            <a:ext cx="7772400" cy="647700"/>
          </a:xfrm>
        </p:spPr>
        <p:txBody>
          <a:bodyPr lIns="92075" tIns="46038" rIns="92075" bIns="46038"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GI and GRPs</a:t>
            </a: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A53522F-8690-244B-B00F-1E59FBFC0B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rgbClr val="FFFFFF"/>
                </a:solidFill>
                <a:latin typeface="Arial" panose="020B0604020202020204" pitchFamily="34" charset="0"/>
              </a:rPr>
              <a:t>Gross impressions (GI)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Total number of exposures - duplication counts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Exposures (Ad 1) + Exposures (Ad 2) + Exposures (Ad 3)…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2 ads in 60 minutes each generate 6.5 Million HH impressions + 1 ad in NCIS: Los Angeles generates 8.5 Million HH Impressions 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Total impressions = 21.5 Million or 21,500,000 </a:t>
            </a:r>
            <a:r>
              <a:rPr lang="en-US" altLang="en-US" sz="2200" dirty="0" err="1">
                <a:solidFill>
                  <a:srgbClr val="FFFFFF"/>
                </a:solidFill>
                <a:latin typeface="Arial" panose="020B0604020202020204" pitchFamily="34" charset="0"/>
              </a:rPr>
              <a:t>Gis</a:t>
            </a:r>
            <a:endParaRPr lang="en-US" altLang="en-US" sz="22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To Convert to Ratings, must know the total audience size, in this case, Total TV HHs (119.6 Million TV HH in US)</a:t>
            </a:r>
          </a:p>
          <a:p>
            <a:pPr lvl="2">
              <a:lnSpc>
                <a:spcPct val="90000"/>
              </a:lnSpc>
            </a:pPr>
            <a:endParaRPr lang="en-US" altLang="en-US" sz="15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rgbClr val="FFFFFF"/>
                </a:solidFill>
                <a:latin typeface="Arial" panose="020B0604020202020204" pitchFamily="34" charset="0"/>
              </a:rPr>
              <a:t>Gross rating points (GRPs)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GRPs = GI / Total population (x 100 to convert to %)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Can be over 100, and often is</a:t>
            </a:r>
          </a:p>
          <a:p>
            <a:pPr lvl="2">
              <a:lnSpc>
                <a:spcPct val="90000"/>
              </a:lnSpc>
            </a:pPr>
            <a:r>
              <a:rPr lang="en-US" altLang="en-US" sz="1900" dirty="0">
                <a:solidFill>
                  <a:srgbClr val="FFFFFF"/>
                </a:solidFill>
                <a:latin typeface="Arial" panose="020B0604020202020204" pitchFamily="34" charset="0"/>
              </a:rPr>
              <a:t>5.4 rating + 5.4 rating + 7.1 rating = 17.9 GRPs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GRP’s are easier way of allocating media weight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4775E01-344A-024F-9AEF-DFC76A25A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772400" cy="6477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Media Schedules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6EC38105-FE06-F940-BEE7-68367722A1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8486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Program.         	Rating  	  Aud. Size     	Units 	GRPs	GI</a:t>
            </a:r>
          </a:p>
          <a:p>
            <a:pPr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NCIS: LA	   7.1	      8.5		10	71.1	85.0</a:t>
            </a:r>
          </a:p>
          <a:p>
            <a:pPr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Big Bang Theory	   6.0	      7.2		8	48.2	57.6</a:t>
            </a:r>
          </a:p>
          <a:p>
            <a:pPr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60 Minutes	   5.4	      6.5		14	76.1	91.0</a:t>
            </a:r>
          </a:p>
          <a:p>
            <a:pPr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Olympics	   3.7	      4.4		9	33.1	39.6</a:t>
            </a:r>
          </a:p>
          <a:p>
            <a:pPr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Total					41	228.4	273.2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EE069D0-F0BF-5542-9584-5EE4CF995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57250"/>
            <a:ext cx="7772400" cy="6477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Huh?</a:t>
            </a: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A73028CB-0A33-4347-BD4F-D896B0A3CB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Your schedule generates 273.2 mm HH GI yet there are only 119.6mm TV HH 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is this possible?</a:t>
            </a:r>
          </a:p>
          <a:p>
            <a:pPr lvl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Your schedule generates 228.4 GRPs, with each GRP equal to 1% of the audience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can you have more than 100%</a:t>
            </a:r>
          </a:p>
          <a:p>
            <a:endParaRPr lang="en-US" altLang="en-US" sz="2400" dirty="0">
              <a:latin typeface="Arial" panose="020B0604020202020204" pitchFamily="34" charset="0"/>
            </a:endParaRPr>
          </a:p>
          <a:p>
            <a:endParaRPr lang="en-US" altLang="en-US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19C42D1-CDAE-4945-8902-2B9F0A272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57250"/>
            <a:ext cx="7772400" cy="6477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Duplication of Impressions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D1241C89-C080-9640-A87A-279EB03EC8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GRPs and GI allow for the duplication of impressions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Someone might see more than one ad in your schedule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Ex. NCIS and 60 Minutes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Ex. multiple episodes of NCIS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Ex. multiple ads in a single show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1534</TotalTime>
  <Words>2362</Words>
  <Application>Microsoft Macintosh PowerPoint</Application>
  <PresentationFormat>On-screen Show (4:3)</PresentationFormat>
  <Paragraphs>408</Paragraphs>
  <Slides>41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Calibri</vt:lpstr>
      <vt:lpstr>Rockwell</vt:lpstr>
      <vt:lpstr>Times New Roman</vt:lpstr>
      <vt:lpstr>Wingdings 2</vt:lpstr>
      <vt:lpstr>Foundry</vt:lpstr>
      <vt:lpstr>Chart</vt:lpstr>
      <vt:lpstr>Media Buying</vt:lpstr>
      <vt:lpstr>Lots of Questions</vt:lpstr>
      <vt:lpstr>Media Selection Procedures</vt:lpstr>
      <vt:lpstr>Gross Impressions</vt:lpstr>
      <vt:lpstr>Gross Rating Points</vt:lpstr>
      <vt:lpstr>GI and GRPs</vt:lpstr>
      <vt:lpstr>Media Schedules</vt:lpstr>
      <vt:lpstr>Huh?</vt:lpstr>
      <vt:lpstr>Duplication of Impressions</vt:lpstr>
      <vt:lpstr>Reach and Frequency</vt:lpstr>
      <vt:lpstr>Reach and Frequency</vt:lpstr>
      <vt:lpstr>Estimating Reach and Calculating Frequency</vt:lpstr>
      <vt:lpstr>Frequency Distribution</vt:lpstr>
      <vt:lpstr>Effective Frequency</vt:lpstr>
      <vt:lpstr>Cost Efficiency</vt:lpstr>
      <vt:lpstr>Ad Schedule with CPM/CPP</vt:lpstr>
      <vt:lpstr>CPM</vt:lpstr>
      <vt:lpstr>CPP</vt:lpstr>
      <vt:lpstr>Media Plan Steps</vt:lpstr>
      <vt:lpstr>Media Buying Spreadsheet</vt:lpstr>
      <vt:lpstr>Media Buying Spreadsheet</vt:lpstr>
      <vt:lpstr>Impact Media - CPP</vt:lpstr>
      <vt:lpstr>Digital Flat-Rate Media</vt:lpstr>
      <vt:lpstr>Digital-CPM Media</vt:lpstr>
      <vt:lpstr>PowerPoint Presentation</vt:lpstr>
      <vt:lpstr>Traditional Media - CPP</vt:lpstr>
      <vt:lpstr>PowerPoint Presentation</vt:lpstr>
      <vt:lpstr>Final Product</vt:lpstr>
      <vt:lpstr>Media Buying Spreadsheet Activity</vt:lpstr>
      <vt:lpstr>Media Buying Flow Chart</vt:lpstr>
      <vt:lpstr>Media Buying Flow Chart Tips</vt:lpstr>
      <vt:lpstr>Media Buying Summary Charts</vt:lpstr>
      <vt:lpstr>Media Plan Steps</vt:lpstr>
      <vt:lpstr>Reach and Frequency Goals</vt:lpstr>
      <vt:lpstr>Duration, Timing, and Region</vt:lpstr>
      <vt:lpstr>Scheduling Strategy</vt:lpstr>
      <vt:lpstr>Media Buying</vt:lpstr>
      <vt:lpstr>GI &amp; GRPs</vt:lpstr>
      <vt:lpstr>Another example</vt:lpstr>
      <vt:lpstr>CPM &amp; CPP</vt:lpstr>
      <vt:lpstr>GRP and CPP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53</cp:revision>
  <dcterms:created xsi:type="dcterms:W3CDTF">2010-03-18T12:53:02Z</dcterms:created>
  <dcterms:modified xsi:type="dcterms:W3CDTF">2024-11-07T06:26:44Z</dcterms:modified>
</cp:coreProperties>
</file>