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57" r:id="rId1"/>
  </p:sldMasterIdLst>
  <p:notesMasterIdLst>
    <p:notesMasterId r:id="rId63"/>
  </p:notesMasterIdLst>
  <p:sldIdLst>
    <p:sldId id="256" r:id="rId2"/>
    <p:sldId id="371" r:id="rId3"/>
    <p:sldId id="373" r:id="rId4"/>
    <p:sldId id="260" r:id="rId5"/>
    <p:sldId id="372" r:id="rId6"/>
    <p:sldId id="376" r:id="rId7"/>
    <p:sldId id="375" r:id="rId8"/>
    <p:sldId id="374" r:id="rId9"/>
    <p:sldId id="497" r:id="rId10"/>
    <p:sldId id="500" r:id="rId11"/>
    <p:sldId id="501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8" r:id="rId24"/>
    <p:sldId id="369" r:id="rId25"/>
    <p:sldId id="370" r:id="rId26"/>
    <p:sldId id="290" r:id="rId27"/>
    <p:sldId id="291" r:id="rId28"/>
    <p:sldId id="294" r:id="rId29"/>
    <p:sldId id="296" r:id="rId30"/>
    <p:sldId id="353" r:id="rId31"/>
    <p:sldId id="298" r:id="rId32"/>
    <p:sldId id="303" r:id="rId33"/>
    <p:sldId id="305" r:id="rId34"/>
    <p:sldId id="306" r:id="rId35"/>
    <p:sldId id="307" r:id="rId36"/>
    <p:sldId id="313" r:id="rId37"/>
    <p:sldId id="355" r:id="rId38"/>
    <p:sldId id="310" r:id="rId39"/>
    <p:sldId id="314" r:id="rId40"/>
    <p:sldId id="312" r:id="rId41"/>
    <p:sldId id="354" r:id="rId42"/>
    <p:sldId id="317" r:id="rId43"/>
    <p:sldId id="319" r:id="rId44"/>
    <p:sldId id="320" r:id="rId45"/>
    <p:sldId id="321" r:id="rId46"/>
    <p:sldId id="324" r:id="rId47"/>
    <p:sldId id="329" r:id="rId48"/>
    <p:sldId id="331" r:id="rId49"/>
    <p:sldId id="332" r:id="rId50"/>
    <p:sldId id="335" r:id="rId51"/>
    <p:sldId id="336" r:id="rId52"/>
    <p:sldId id="339" r:id="rId53"/>
    <p:sldId id="341" r:id="rId54"/>
    <p:sldId id="342" r:id="rId55"/>
    <p:sldId id="343" r:id="rId56"/>
    <p:sldId id="344" r:id="rId57"/>
    <p:sldId id="346" r:id="rId58"/>
    <p:sldId id="347" r:id="rId59"/>
    <p:sldId id="348" r:id="rId60"/>
    <p:sldId id="349" r:id="rId61"/>
    <p:sldId id="352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4618"/>
  </p:normalViewPr>
  <p:slideViewPr>
    <p:cSldViewPr>
      <p:cViewPr varScale="1">
        <p:scale>
          <a:sx n="93" d="100"/>
          <a:sy n="93" d="100"/>
        </p:scale>
        <p:origin x="4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556984D6-9C96-7142-805C-73908CC7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98B4553-3F56-EB44-A5B5-5411D2D25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54D1754-4A10-C342-AA91-7BDAE22A1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F610B14-9AD3-0741-9861-B1F548735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205A0D2-1767-1042-BD7A-1B10D8059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3A39F72E-B1BC-AD49-974D-9179541F0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92DB1A2-E26B-2340-83FB-D55007237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E66669DD-6136-3A4C-8CE5-F0D2E80EE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293698C1-64A9-0549-B763-1BC5BA6C3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84DA0C3-6021-F441-98D8-6A6F9D32E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1ABB694-DA77-E741-A75D-63EB72DEA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DFCAEAB-9C76-8249-BC2C-17190EA71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059C9C5-0F07-A94B-AD19-F6DF3408D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E007F73-95E9-1340-9EF8-DA1DFC2E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B6AC052A-C8E5-EB4C-A4A4-E77DD2171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AEB27F4E-358D-CE4E-9A27-07E722C57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10AF3423-5913-3A4E-A3C3-187BCDCB9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05D6A0B4-C185-854B-900E-46D5B6992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186D9487-2181-2948-AF56-7ACC09E24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EA9ED09-4F19-5D4D-8868-20B60F57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3EDFC003-FA53-274D-B351-B87E7DE51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ABEA666-D950-AF4B-9508-D22A8D43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7136833-5B69-CE4C-8ABF-8A1FD8CC7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03BB7D9-9887-8E4F-91F6-72B637F85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>
            <a:extLst>
              <a:ext uri="{FF2B5EF4-FFF2-40B4-BE49-F238E27FC236}">
                <a16:creationId xmlns:a16="http://schemas.microsoft.com/office/drawing/2014/main" id="{B72437D2-70C9-984B-87CB-922558975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9619" name="Rectangle 1027">
            <a:extLst>
              <a:ext uri="{FF2B5EF4-FFF2-40B4-BE49-F238E27FC236}">
                <a16:creationId xmlns:a16="http://schemas.microsoft.com/office/drawing/2014/main" id="{CEFBD88F-2634-1047-8B2A-2536A2740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9F5A5E8A-289E-384D-9022-EBBA08B54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F759514-BE27-B340-BAA7-16B5B83E3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A7AB8374-3201-754A-815F-00ABB0122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9F6419F-B170-924B-BFDF-37BFDEA11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B59D773A-2D63-7E49-81BE-3D12BB302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083" name="Rectangle 1027">
            <a:extLst>
              <a:ext uri="{FF2B5EF4-FFF2-40B4-BE49-F238E27FC236}">
                <a16:creationId xmlns:a16="http://schemas.microsoft.com/office/drawing/2014/main" id="{72CAF025-2A60-C64A-A64A-1DF78A44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Mass coverage within a given market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02C1208-6D77-C14B-A997-C0C1AF105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659" name="Rectangle 1027">
            <a:extLst>
              <a:ext uri="{FF2B5EF4-FFF2-40B4-BE49-F238E27FC236}">
                <a16:creationId xmlns:a16="http://schemas.microsoft.com/office/drawing/2014/main" id="{BD318229-2CC2-DF49-8994-FEE82EF81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>
            <a:extLst>
              <a:ext uri="{FF2B5EF4-FFF2-40B4-BE49-F238E27FC236}">
                <a16:creationId xmlns:a16="http://schemas.microsoft.com/office/drawing/2014/main" id="{6C40567E-198B-BE41-A390-08E387886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2755" name="Rectangle 1027">
            <a:extLst>
              <a:ext uri="{FF2B5EF4-FFF2-40B4-BE49-F238E27FC236}">
                <a16:creationId xmlns:a16="http://schemas.microsoft.com/office/drawing/2014/main" id="{47A1DECE-9B24-554C-B687-3B446AD8A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Zip editions target:</a:t>
            </a:r>
          </a:p>
          <a:p>
            <a:pPr>
              <a:defRPr/>
            </a:pPr>
            <a:r>
              <a:rPr lang="en-US">
                <a:cs typeface="+mn-cs"/>
              </a:rPr>
              <a:t>   1. Particular zip codes</a:t>
            </a:r>
          </a:p>
          <a:p>
            <a:pPr>
              <a:defRPr/>
            </a:pPr>
            <a:r>
              <a:rPr lang="en-US">
                <a:cs typeface="+mn-cs"/>
              </a:rPr>
              <a:t>   2. Particular types of zip codes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>
            <a:extLst>
              <a:ext uri="{FF2B5EF4-FFF2-40B4-BE49-F238E27FC236}">
                <a16:creationId xmlns:a16="http://schemas.microsoft.com/office/drawing/2014/main" id="{2EA5CC5C-5C46-0F4B-8A45-61533A98C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7" name="Rectangle 1027">
            <a:extLst>
              <a:ext uri="{FF2B5EF4-FFF2-40B4-BE49-F238E27FC236}">
                <a16:creationId xmlns:a16="http://schemas.microsoft.com/office/drawing/2014/main" id="{E0945ED4-ECDC-0440-9BA2-0C9F1B6FF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CBFB60FA-513F-4343-9457-528D4063D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257CAF54-2BCB-A24B-B8CE-BCD8B44F1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>
            <a:extLst>
              <a:ext uri="{FF2B5EF4-FFF2-40B4-BE49-F238E27FC236}">
                <a16:creationId xmlns:a16="http://schemas.microsoft.com/office/drawing/2014/main" id="{D3676987-7557-C44E-B612-F2EF0DDE2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379" name="Rectangle 1027">
            <a:extLst>
              <a:ext uri="{FF2B5EF4-FFF2-40B4-BE49-F238E27FC236}">
                <a16:creationId xmlns:a16="http://schemas.microsoft.com/office/drawing/2014/main" id="{91028314-608E-5442-9F89-0001080DD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16C82788-AC77-4747-A8C4-B44F2947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4A722C6-1EC0-264A-A097-80552AE6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54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7CE16742-3CFE-4544-9AA0-716DDDF87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92326654-20E8-2B43-8CBD-91C1E2FF1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>
            <a:extLst>
              <a:ext uri="{FF2B5EF4-FFF2-40B4-BE49-F238E27FC236}">
                <a16:creationId xmlns:a16="http://schemas.microsoft.com/office/drawing/2014/main" id="{DB5835CA-B73C-5046-92C2-F7331D242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1" name="Rectangle 1027">
            <a:extLst>
              <a:ext uri="{FF2B5EF4-FFF2-40B4-BE49-F238E27FC236}">
                <a16:creationId xmlns:a16="http://schemas.microsoft.com/office/drawing/2014/main" id="{FD8F9F84-3296-8147-9A42-446162FF9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Localization:</a:t>
            </a:r>
          </a:p>
          <a:p>
            <a:pPr>
              <a:defRPr/>
            </a:pPr>
            <a:r>
              <a:rPr lang="en-US">
                <a:cs typeface="+mn-cs"/>
              </a:rPr>
              <a:t>   1. Connecting to local retailers</a:t>
            </a:r>
          </a:p>
          <a:p>
            <a:pPr>
              <a:defRPr/>
            </a:pPr>
            <a:r>
              <a:rPr lang="en-US">
                <a:cs typeface="+mn-cs"/>
              </a:rPr>
              <a:t>   2. Giving the local angle</a:t>
            </a:r>
          </a:p>
          <a:p>
            <a:pPr>
              <a:defRPr/>
            </a:pPr>
            <a:r>
              <a:rPr lang="en-US">
                <a:cs typeface="+mn-cs"/>
              </a:rPr>
              <a:t>   3. Building multi-media visibility</a:t>
            </a:r>
          </a:p>
          <a:p>
            <a:pPr>
              <a:defRPr/>
            </a:pPr>
            <a:r>
              <a:rPr lang="en-US">
                <a:cs typeface="+mn-cs"/>
              </a:rPr>
              <a:t>   4. Closet to point of purchase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97C213-70A5-C745-8133-5922450E8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6CD187-AA7A-C14A-B82C-CCBCED54B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EE1096-5006-9C42-B758-8FAB56CCB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6D7A4CF-6E56-454B-A1A0-89D96D040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CPMs used to:</a:t>
            </a:r>
          </a:p>
          <a:p>
            <a:pPr>
              <a:defRPr/>
            </a:pPr>
            <a:r>
              <a:rPr lang="en-US">
                <a:cs typeface="+mn-cs"/>
              </a:rPr>
              <a:t>    1. Set advertising rates</a:t>
            </a:r>
          </a:p>
          <a:p>
            <a:pPr>
              <a:defRPr/>
            </a:pPr>
            <a:r>
              <a:rPr lang="en-US">
                <a:cs typeface="+mn-cs"/>
              </a:rPr>
              <a:t>    2. Compare the costs of different media and vehicles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95B303-AF67-1D41-B473-4AA3F32BA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A99CB23-96C5-594D-965A-AB912C556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95238E-0825-5045-A064-50DE747B5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1982980-83B1-C14E-B813-5AABA7DC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D76ACE0-3194-5248-9855-9ABC56BA2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2FF5A6B-99BF-AD49-9A6E-2D6758791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B3A6517-8B28-E743-9707-3DD444B89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5F98867-B2DB-8747-9E25-548527519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93FB1A-3DDD-F349-80BA-23EFE7AB7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9B53526-7E19-F643-9C85-9AF2365B0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73DD4D5-CCB3-5E43-9B1D-6E94152CE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0B51A9-19A7-D643-88D0-243F673A9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5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87A9B7F-68A3-FB41-B3D3-FBD6D5FE4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7BC137A-E567-7C43-9C87-B84360403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Users of radio:</a:t>
            </a:r>
          </a:p>
          <a:p>
            <a:pPr>
              <a:defRPr/>
            </a:pPr>
            <a:r>
              <a:rPr lang="en-US">
                <a:cs typeface="+mn-cs"/>
              </a:rPr>
              <a:t>   1. Station Listeners</a:t>
            </a:r>
          </a:p>
          <a:p>
            <a:pPr>
              <a:defRPr/>
            </a:pPr>
            <a:r>
              <a:rPr lang="en-US">
                <a:cs typeface="+mn-cs"/>
              </a:rPr>
              <a:t>   2. Music Listeners</a:t>
            </a:r>
          </a:p>
          <a:p>
            <a:pPr>
              <a:defRPr/>
            </a:pPr>
            <a:r>
              <a:rPr lang="en-US">
                <a:cs typeface="+mn-cs"/>
              </a:rPr>
              <a:t>   3. Talk Listeners</a:t>
            </a:r>
          </a:p>
          <a:p>
            <a:pPr>
              <a:defRPr/>
            </a:pPr>
            <a:r>
              <a:rPr lang="en-US">
                <a:cs typeface="+mn-cs"/>
              </a:rPr>
              <a:t>   4. News Listeners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12F7519-57D8-7849-9231-AA80F03A7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3EE66A1-94A4-D743-B977-C1BDB9454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Localization:</a:t>
            </a:r>
          </a:p>
          <a:p>
            <a:pPr>
              <a:defRPr/>
            </a:pPr>
            <a:r>
              <a:rPr lang="en-US">
                <a:cs typeface="+mn-cs"/>
              </a:rPr>
              <a:t>   1. Connecting to local retailers</a:t>
            </a:r>
          </a:p>
          <a:p>
            <a:pPr>
              <a:defRPr/>
            </a:pPr>
            <a:r>
              <a:rPr lang="en-US">
                <a:cs typeface="+mn-cs"/>
              </a:rPr>
              <a:t>   2. Giving the local angle</a:t>
            </a:r>
          </a:p>
          <a:p>
            <a:pPr>
              <a:defRPr/>
            </a:pPr>
            <a:r>
              <a:rPr lang="en-US">
                <a:cs typeface="+mn-cs"/>
              </a:rPr>
              <a:t>   3. Building multi-media visibility</a:t>
            </a:r>
          </a:p>
          <a:p>
            <a:pPr>
              <a:defRPr/>
            </a:pPr>
            <a:r>
              <a:rPr lang="en-US">
                <a:cs typeface="+mn-cs"/>
              </a:rPr>
              <a:t>   4. Closet to point of purchase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45C9612-A2AD-5642-AA78-B279599BF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5A63015-8C31-D147-BE5D-FFDF9BB9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Reaching consumers to seek an immediate response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C74A3F5-DC92-684F-9254-679C7122E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E710947-E5DF-5E4A-B7AB-AB38E89BD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Reaching consumers to seek an immediate response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BE4683A-C221-F141-8A87-938E83633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629F7CA-7B52-134D-9AA3-23330F930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35D90-81E1-2343-89A1-4A78519FB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BB18CD2-B556-5A44-B19A-61C5BA2FA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4B960F9-3F59-DB42-9E8A-7245926AC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B979DD4-4F2B-FB40-9560-A46BE2F5B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C8D0E7D-241A-BD46-834F-0A2F09E46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66A7464-E416-4047-AA2E-E4EE8F99F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83C72FF-6389-EF49-88B1-F674DC701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176F059-2BB9-594A-9C60-D2E100A3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Co mbines advantages of other media:</a:t>
            </a:r>
          </a:p>
          <a:p>
            <a:pPr>
              <a:defRPr/>
            </a:pPr>
            <a:r>
              <a:rPr lang="en-US">
                <a:cs typeface="+mn-cs"/>
              </a:rPr>
              <a:t>   1. Newspapers high info content</a:t>
            </a:r>
          </a:p>
          <a:p>
            <a:pPr>
              <a:defRPr/>
            </a:pPr>
            <a:r>
              <a:rPr lang="en-US">
                <a:cs typeface="+mn-cs"/>
              </a:rPr>
              <a:t>   2. Slick presentation like magazines</a:t>
            </a:r>
          </a:p>
          <a:p>
            <a:pPr>
              <a:defRPr/>
            </a:pPr>
            <a:r>
              <a:rPr lang="en-US">
                <a:cs typeface="+mn-cs"/>
              </a:rPr>
              <a:t>   3. Impact of television</a:t>
            </a:r>
          </a:p>
          <a:p>
            <a:pPr>
              <a:defRPr/>
            </a:pPr>
            <a:r>
              <a:rPr lang="en-US">
                <a:cs typeface="+mn-cs"/>
              </a:rPr>
              <a:t>   4.  Can be locally tailored like radio</a:t>
            </a:r>
          </a:p>
          <a:p>
            <a:pPr>
              <a:defRPr/>
            </a:pPr>
            <a:r>
              <a:rPr lang="en-US">
                <a:cs typeface="+mn-cs"/>
              </a:rPr>
              <a:t>   5. Broadcast and Narrowcast</a:t>
            </a:r>
          </a:p>
          <a:p>
            <a:pPr>
              <a:defRPr/>
            </a:pPr>
            <a:r>
              <a:rPr lang="en-US">
                <a:cs typeface="+mn-cs"/>
              </a:rPr>
              <a:t>   6. Immediate response like direct response media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8B113137-C31C-9647-B29C-7EE54E654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00E8E81A-3A9C-4441-B774-96F79D0BF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C7A773C-C60A-094C-A4A5-C27E5371C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F7F8D6E-AB4D-E34A-854F-FFCD53876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1D2AFFA-FD95-AA47-B86D-104365ED5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6C8891A-7CAF-C242-AC27-AE425B1C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2227EFD-6DD2-D442-8FB4-1CD126F26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92AD06-8C2E-FF49-A7EF-BB4D22A57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1881EDC-8438-D843-8CD8-0708563F0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18D3EB26-FA6E-3849-A833-F9E93CDAF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5E699F0-C83C-DA49-A3F9-933B4ACF5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C149A475-D9C0-7B4E-A19A-AA566E2BC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591CAB8B-06DA-0745-BC85-8670D22F3196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F08D157-CD59-EF49-B004-D7F31A24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9486145-F1A1-EC4E-BF8A-98F3A4953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4617456-C66A-3746-8B63-4B748869C2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B5A5064-E848-7B45-BECC-99CF7DFB30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D17D06-D8CF-AD4A-A9E7-F451DDEAF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5B75B5E-7940-5F4C-8EC8-53B9434CFC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7041869-5062-1F44-AB67-E326111E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9D5E9-D2DC-E241-A22D-7FBCB40E1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4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C1B808-D7F6-7949-8203-2F74ED49C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587CDDF-50D1-FA46-858C-CBF1AFB1F3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6585A14-1F4A-8C4D-BFCA-D8CDDD4C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4AE3-C910-EC4B-BA27-356D141F6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2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4FF48-9ACB-8E4B-9CEB-4D5FE3C9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FB44EE-B0F1-C44F-8920-6C8BAF1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3A9537-98C2-B14C-BF25-16093BA7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71598-5B7D-F446-9EDC-E314C8B4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E4A1-E472-6540-9A80-7DD9D018B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A35274-0A72-9647-8E09-13BC9956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62D5601-03BB-6748-A84D-D9D1364B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54B1747-9725-FD42-8293-18ED8021B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1ECBF35-B027-BE48-94E5-80314330C0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36C6904-0C51-D74A-ACDC-450D1CCBA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35CAE6-3B36-8C46-B04E-DD1B7621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473256-1D70-5C4F-A5FC-052F769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245B3B-8CA3-FA47-880D-C2C448E7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7F9D81-464D-4A47-A7ED-1FEE091F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0F45551-8B47-B24B-BE42-581A202BE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1D882C-7333-C346-B17D-DD9A945C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EC013-6BEE-2A47-A98E-2BC73733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0D2ABEA-3FDA-E243-A88F-D3FD0EAE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F538696-F6E5-CF4D-8154-98460F94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7685562-FB12-FC46-A94C-285AA0F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D56A09F-8BC3-4E48-83E2-DA1F6DB6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08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AF2F71-05A9-7545-8E6A-F15E3EDE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E2C608A-7E76-8A4E-895C-BE6B0F33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CCAB1C-2175-8F4A-A52F-C5841971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FB5B18-9681-794B-949A-9C4EC48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25572-A54C-484F-B9BA-6283F30C3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50834C0-C619-0F41-9780-6EE6E0F7E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1BA7C12-B981-8D4A-8BB1-DB7B9F9B29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65020D2-316F-3348-B095-BFEADF7B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0F71C-BCB0-824D-B436-7BC65FA8D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DCB27E-F2DD-BC49-BBCD-2A4C8EEB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9F4D1BE-5E4C-3D4F-9C04-3CB62673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6BB93423-45CE-5940-B6E8-C0134D299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DDB21D0-651B-9544-946B-6662DB231C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0334047-691C-C54C-94C8-78006DF150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6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2B7BA4B-90DD-3A42-9C5E-31902989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3C650F5-A916-5A48-B630-827096D20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3B53C092-1F2D-D54D-A15C-9D2B3FCEFB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B8406EEB-C8EA-9E44-9CC1-2FCDA32098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226EE8EB-08FB-0049-8F7D-CC32F782FB25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D6349-CBE2-1E45-98AE-7368BC06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BF31E7A-6317-A145-8BE5-3CDB46BFA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F08A9CF-0FF6-CF46-BBB8-0094FA757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0B40C14F-84E4-D141-8CB3-60AD2905FF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1514E813-C314-8642-A92D-4F857A1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09B5E41C-6945-844C-83E4-53D7AACAB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796" r:id="rId7"/>
    <p:sldLayoutId id="2147483805" r:id="rId8"/>
    <p:sldLayoutId id="2147483806" r:id="rId9"/>
    <p:sldLayoutId id="2147483797" r:id="rId10"/>
    <p:sldLayoutId id="214748379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A563E4D-E6F6-0D48-B4BE-EF55EE5E3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37538" cy="1477963"/>
          </a:xfrm>
        </p:spPr>
        <p:txBody>
          <a:bodyPr lIns="0" tIns="0" rIns="0" bIns="0" anchor="t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BF9FE1"/>
                </a:solidFill>
                <a:ea typeface="+mj-ea"/>
                <a:cs typeface="+mj-cs"/>
              </a:rPr>
              <a:t>Media Strategy and Connections Planning</a:t>
            </a:r>
          </a:p>
        </p:txBody>
      </p:sp>
      <p:sp>
        <p:nvSpPr>
          <p:cNvPr id="14338" name="Freeform 3">
            <a:extLst>
              <a:ext uri="{FF2B5EF4-FFF2-40B4-BE49-F238E27FC236}">
                <a16:creationId xmlns:a16="http://schemas.microsoft.com/office/drawing/2014/main" id="{59A60BF1-2598-534E-BE6B-223C9AE8CFFB}"/>
              </a:ext>
            </a:extLst>
          </p:cNvPr>
          <p:cNvSpPr>
            <a:spLocks/>
          </p:cNvSpPr>
          <p:nvPr/>
        </p:nvSpPr>
        <p:spPr bwMode="auto">
          <a:xfrm>
            <a:off x="228600" y="36576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Arial Black" charset="0"/>
              </a:rPr>
              <a:t>Focus Situation Analysis to Align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As you finalize the campaign strategy, you should also revisit the situation analysis to focus on those aspects that the account strategy addresses</a:t>
            </a:r>
          </a:p>
          <a:p>
            <a:pPr marL="0" indent="0" eaLnBrk="1" hangingPunct="1">
              <a:buNone/>
            </a:pPr>
            <a:endParaRPr lang="en-US" sz="1200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Chekhov's gun – every element in a narrative must be necessary, and irrelevant elements should be removed - a gun in Act 1 must be fired by Act 3.  Attributed to famous Russian playwright, Anton Chekhov.</a:t>
            </a:r>
          </a:p>
          <a:p>
            <a:pPr marL="411480" lvl="1" indent="0">
              <a:buNone/>
            </a:pPr>
            <a:endParaRPr lang="en-US" sz="18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Sections on public opinion, media coverage, media use of prospects, and category creative may be used to introduce those sections.  Other elements eliminated. </a:t>
            </a:r>
          </a:p>
        </p:txBody>
      </p:sp>
    </p:spTree>
    <p:extLst>
      <p:ext uri="{BB962C8B-B14F-4D97-AF65-F5344CB8AC3E}">
        <p14:creationId xmlns:p14="http://schemas.microsoft.com/office/powerpoint/2010/main" val="9518051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07B0-8A1B-C884-BBE0-CF51252F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0249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CC16E79-38BF-3F4D-AE49-E7BDDA0ED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769937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All Linked to Media Planning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E882B72-1B71-4143-B1B2-1AF57C248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Function of Media Planning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Media Planning Objectives/Strategies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Media Selection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Media Information Sources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Media Outlets and Options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7A2353C-A407-3248-996F-1168F8C48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Functions of Media Planning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D5647197-E863-CD49-B983-625730DF5F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Goal:  Delivering ad to target audience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Big Decisions: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Which audience?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Where?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When?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How long?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Increasing complexity of media planning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75007A2-3F24-D045-AB85-C52DC24FB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Aperture in Media Planning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907BF28-7C75-8F46-A859-F5F1E2A61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ideal moment for exposure to ad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Consumer in info-seeking mode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Consumer in purchase mode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Interest and attention are high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2ECFE7B-2A28-784F-9AD2-F24E6767E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Media Planning Objectives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7DD728F-32CD-3F4E-96AD-310662FD0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Reaching the target: vehicle selection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Geography: where to advertise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Timing: when to advertising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Duration: how long to advertise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7085AA9-02A9-A242-AFAC-11AA2E646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8302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Reaching the Target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65AC8EC-6DCB-1345-8815-BA566C4F4E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Matching info on: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Target audience profile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Mass media audiences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Categories of information: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Audience demographics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Product user characteristics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122BCC7-FA7D-CE46-84C9-5B42B486D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9938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Geography:  Where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14215F8-C434-A941-BAE7-02F507044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848600" cy="41148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  <a:cs typeface="+mn-cs"/>
              </a:rPr>
              <a:t>Geographic sales differences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Differential dollar allocations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  <a:cs typeface="+mn-cs"/>
              </a:rPr>
              <a:t>Regional distribution patterns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Focused advertising expenditures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  <a:cs typeface="+mn-cs"/>
              </a:rPr>
              <a:t>Targeted markets or hubs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Spot market emphasis on core locations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C18C8C1-4067-2740-B9E7-CE8BCB231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Timing: When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062A181-65D3-794B-B655-75CCD5DA0B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Seasonal timing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Holiday timing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Days-of-the-week timing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Hours-of-the-day timing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When is as important as Where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A766519-73C3-884E-9A5B-B360B353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Duration:  How Long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6BB477E6-5EAF-4841-BDD0-8C205F2C1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Size of the advertising budget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May need to select times to focus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Consumer-use cycles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are sales highest, when is purchase?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Competitors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advertising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Share of voice / Share of dollars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9C1EB33-5834-504B-9537-408F76B8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Campaign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C114-3DEE-4D42-9A93-0298FABF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382000" cy="4906962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800"/>
              </a:spcAft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Objectives – What are your goals?</a:t>
            </a:r>
          </a:p>
          <a:p>
            <a:pPr marL="0" indent="0" eaLnBrk="1" hangingPunct="1">
              <a:spcAft>
                <a:spcPts val="1800"/>
              </a:spcAft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Targeting – Who are your best prospects?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Timing – When to market the product/service?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Geography – Where to concentrate your efforts?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Positioning – What’s your place relative to competition?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Brand personality – Human characteristics of your brand?</a:t>
            </a:r>
          </a:p>
          <a:p>
            <a:pPr marL="0" indent="0" eaLnBrk="1" hangingPunct="1">
              <a:spcAft>
                <a:spcPts val="1800"/>
              </a:spcAft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Competitive Advantage – What differentiate your brand?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Then do the Creative Brief</a:t>
            </a:r>
          </a:p>
          <a:p>
            <a:pPr marL="0" indent="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417D9AF-5D08-774B-9B2A-E6377ADA2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Timing/Duration Strategies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62223F8-52D6-434F-AEBB-55ADF39FA2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Continuity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Flighting w/ hiatus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Pulsing</a:t>
            </a:r>
          </a:p>
        </p:txBody>
      </p:sp>
      <p:pic>
        <p:nvPicPr>
          <p:cNvPr id="3" name="Picture 2" descr="A diagram of a calendar&#10;&#10;Description automatically generated with medium confidence">
            <a:extLst>
              <a:ext uri="{FF2B5EF4-FFF2-40B4-BE49-F238E27FC236}">
                <a16:creationId xmlns:a16="http://schemas.microsoft.com/office/drawing/2014/main" id="{594E7DEE-0FE4-E88B-B38E-B87394A8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0"/>
            <a:ext cx="5556250" cy="3200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7C51A591-1336-B143-A418-E9883AFE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The Media Environment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1F16837-DFF7-074D-946F-FA3D5664B8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Content context: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compatibility with product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Media clutter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Share of voice in a given medium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80D7F62-795A-2543-BF94-D8C2708FD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Staging the Media Plan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451E700-769C-5046-993A-B24252E767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Starting point is grounded in planning: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Situation Analysis and Account Strategy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Media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What are the media goals?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Strategy:  Media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Finding the most appropriate media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Flow Chart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Month-by-month budget allocation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2798DE9-422E-8649-9B78-B9EC2A08D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Marketing Sources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8173A3D-92C6-C649-A904-6BC44A48E1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Important factors: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Area sales patterns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Month-by-month sales/demand patterns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Distribution patterns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Competitors’ </a:t>
            </a:r>
            <a:r>
              <a:rPr lang="en-US" altLang="ja-JP" dirty="0">
                <a:ea typeface="ＭＳ Ｐゴシック" panose="020B0600070205080204" pitchFamily="34" charset="-128"/>
              </a:rPr>
              <a:t>advertising patterns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E0C84F30-6B0E-1B4D-B181-079EF5991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Media Sources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14C6447-550D-4446-9085-8EE8E9947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8486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selection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Audience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Important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popularity/usage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audience profiles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cost forecasting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Media characteristics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665B410-168A-7540-94BB-D0F6E1359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Advertising Media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AFD7E3A-F661-1E45-955D-F1A47B5CA2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Coverage – lots of reach – blanket the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Targeting – focused on core demo - narrowcast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Support – media to remind and reinforce</a:t>
            </a:r>
          </a:p>
          <a:p>
            <a:pPr marL="411163" lvl="1" indent="0" eaLnBrk="1" hangingPunct="1">
              <a:lnSpc>
                <a:spcPct val="9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Audience/Product Involvement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High vs. Low Involvement</a:t>
            </a:r>
          </a:p>
          <a:p>
            <a:pPr marL="411163" lvl="1" indent="0" eaLnBrk="1" hangingPunct="1">
              <a:lnSpc>
                <a:spcPct val="9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Type of Appeal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Rational (Cognitive) vs. Emotional (Affective)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E147E36E-5336-7442-AB00-E897DCC2E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Advertising Media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570B554F-4196-0446-A76C-374AB75B52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Print Media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Place Media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Broadcast Media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Narrowcast Media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Digital / Interactive Media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More on this in Week 12/13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>
            <a:extLst>
              <a:ext uri="{FF2B5EF4-FFF2-40B4-BE49-F238E27FC236}">
                <a16:creationId xmlns:a16="http://schemas.microsoft.com/office/drawing/2014/main" id="{A29CE35C-9E89-FC49-885C-8E006E7DD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Print Media</a:t>
            </a:r>
          </a:p>
        </p:txBody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BDC5CFA9-AF63-D841-B247-1B98CF8CE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Print Media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Newspapers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National Newspapers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Metro Daily Newspapers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Regional Daily Newspapers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Local Weekly Newspapers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Magazines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General circulation magazines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Specialized Magazines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Trade Magazines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E1DF0A7C-0859-9044-9B83-607BC7FF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Newspaper Readers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30522779-29CA-9543-AC8D-01C5E06A0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7526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Mass market (relatively wide coverage)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Metro market coverage of some demos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Readership increases with: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Age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Education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Income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D7EF031-68CF-5B4C-94B9-73FD16F70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0772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Newspapers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60399F6-1B1E-AD47-92D6-AE37BDCE4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Geographic targeting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 credibility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Permanence/User-paced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 information potential +</a:t>
            </a:r>
          </a:p>
          <a:p>
            <a:pPr marL="0" indent="0" eaLnBrk="1" hangingPunct="1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Poor reproduction quality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One day life span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Unattractive layouts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Hard to measure actual exposure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Massive decline in readership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94F14B9-EA0C-4E4A-AA6E-B048BC7D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Objectives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6289A84-F78F-6C4E-BF53-F7F43FD6F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Sales objectives – focused on direct action, such as a buying response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Goal: generate short-term increases in sales.  Be realistic.  Ex. 1-2% increase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Communications objectives – focused on building awareness or image.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Goal: create and improve knowledge or favorable perception of the product. Ex. 8 to 10% increase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597991-2538-F443-A11C-56AD20A1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Decline Across Ages</a:t>
            </a:r>
          </a:p>
        </p:txBody>
      </p:sp>
      <p:pic>
        <p:nvPicPr>
          <p:cNvPr id="65538" name="Picture 3" descr="14-Readership-Falls-for-Most-Age-Groups.png">
            <a:extLst>
              <a:ext uri="{FF2B5EF4-FFF2-40B4-BE49-F238E27FC236}">
                <a16:creationId xmlns:a16="http://schemas.microsoft.com/office/drawing/2014/main" id="{82D384DB-6259-2143-AB7A-5C562D97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486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C88C3A9-B1F8-7E4C-9934-46161E32E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53536"/>
            <a:ext cx="85344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Newspapers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8D71050-2D19-C545-B0C9-69FD4C7D4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Coverage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Geographic targeting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retail ads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involvement consumers/products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Rational appeals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19E7BC4E-3148-2A44-8404-6265667AD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67145"/>
            <a:ext cx="80772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Magazines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72107EE6-41F1-E54A-98C2-32FAEA562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 color reproduction quality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 credibility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Permanence/User-paced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Pass along factor +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 information potential +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Hard to measure actual exposure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Longer lead times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Expensive:  High CPMs -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Decline in readership, esp. news magazines -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C96640E2-4DA6-EA4C-A0AF-F5EC0830E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Magazines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1834BD2C-9F38-274D-8629-38F4F3B7D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Highly specialized target marketing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Geographic targeting with zip editions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involvement consumers/products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Rational and emotional appeals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026">
            <a:extLst>
              <a:ext uri="{FF2B5EF4-FFF2-40B4-BE49-F238E27FC236}">
                <a16:creationId xmlns:a16="http://schemas.microsoft.com/office/drawing/2014/main" id="{A6418A38-C81A-9C4F-AF48-CC7395695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Place/Outdoor Media</a:t>
            </a:r>
          </a:p>
        </p:txBody>
      </p:sp>
      <p:sp>
        <p:nvSpPr>
          <p:cNvPr id="76802" name="Rectangle 1027">
            <a:extLst>
              <a:ext uri="{FF2B5EF4-FFF2-40B4-BE49-F238E27FC236}">
                <a16:creationId xmlns:a16="http://schemas.microsoft.com/office/drawing/2014/main" id="{AE6DE26C-393E-934F-8914-757738033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Billboards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Transit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Ambient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4A26AEF-D2B2-D84B-B374-A9CCB8F91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1956"/>
            <a:ext cx="7772400" cy="769937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Billboards</a:t>
            </a:r>
          </a:p>
        </p:txBody>
      </p:sp>
      <p:pic>
        <p:nvPicPr>
          <p:cNvPr id="78850" name="Picture 2" descr="bic_razor_billboard_1.jpg">
            <a:extLst>
              <a:ext uri="{FF2B5EF4-FFF2-40B4-BE49-F238E27FC236}">
                <a16:creationId xmlns:a16="http://schemas.microsoft.com/office/drawing/2014/main" id="{A16C40FC-F688-5546-AB84-A1686A8ED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67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bubblegum_billboard_1.jpg">
            <a:extLst>
              <a:ext uri="{FF2B5EF4-FFF2-40B4-BE49-F238E27FC236}">
                <a16:creationId xmlns:a16="http://schemas.microsoft.com/office/drawing/2014/main" id="{11AD6359-FCC1-A148-B3CC-9BBFE7FA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43388"/>
            <a:ext cx="3505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bridge_outdoor_1.jpg">
            <a:extLst>
              <a:ext uri="{FF2B5EF4-FFF2-40B4-BE49-F238E27FC236}">
                <a16:creationId xmlns:a16="http://schemas.microsoft.com/office/drawing/2014/main" id="{6AEF5576-8D33-9144-8C11-020BF2CF4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86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>
            <a:extLst>
              <a:ext uri="{FF2B5EF4-FFF2-40B4-BE49-F238E27FC236}">
                <a16:creationId xmlns:a16="http://schemas.microsoft.com/office/drawing/2014/main" id="{2493C521-3EF1-6F43-B81E-C32B20556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31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Transit Advertising</a:t>
            </a:r>
          </a:p>
        </p:txBody>
      </p:sp>
      <p:pic>
        <p:nvPicPr>
          <p:cNvPr id="228355" name="Picture 1027">
            <a:extLst>
              <a:ext uri="{FF2B5EF4-FFF2-40B4-BE49-F238E27FC236}">
                <a16:creationId xmlns:a16="http://schemas.microsoft.com/office/drawing/2014/main" id="{904C3DD9-A597-564A-A1C4-16959A067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5257800"/>
            <a:ext cx="3305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6" name="Picture 1028">
            <a:extLst>
              <a:ext uri="{FF2B5EF4-FFF2-40B4-BE49-F238E27FC236}">
                <a16:creationId xmlns:a16="http://schemas.microsoft.com/office/drawing/2014/main" id="{4C7EF192-23F9-F84C-ADA4-3EF2185108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798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8" name="Picture 1030">
            <a:extLst>
              <a:ext uri="{FF2B5EF4-FFF2-40B4-BE49-F238E27FC236}">
                <a16:creationId xmlns:a16="http://schemas.microsoft.com/office/drawing/2014/main" id="{FE1D6047-8D64-1041-AC47-FAA95EFAA77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738313"/>
            <a:ext cx="3005137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9" name="Picture 1031">
            <a:extLst>
              <a:ext uri="{FF2B5EF4-FFF2-40B4-BE49-F238E27FC236}">
                <a16:creationId xmlns:a16="http://schemas.microsoft.com/office/drawing/2014/main" id="{B3B9A915-9DF0-DD45-B335-CD68E37583B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181600"/>
            <a:ext cx="228441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7046" name="Picture 1" descr="quit_smoking_bus_1.jpg">
            <a:extLst>
              <a:ext uri="{FF2B5EF4-FFF2-40B4-BE49-F238E27FC236}">
                <a16:creationId xmlns:a16="http://schemas.microsoft.com/office/drawing/2014/main" id="{9F4E6600-AF15-A14D-BAAC-6991FBA31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 descr="benjaminmoore_paints_1.jpg">
            <a:extLst>
              <a:ext uri="{FF2B5EF4-FFF2-40B4-BE49-F238E27FC236}">
                <a16:creationId xmlns:a16="http://schemas.microsoft.com/office/drawing/2014/main" id="{42845052-4BD5-D040-A173-48B9BE1F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3" y="838200"/>
            <a:ext cx="2403598" cy="320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4" descr="drop_billboard_cingular_1.jpg">
            <a:extLst>
              <a:ext uri="{FF2B5EF4-FFF2-40B4-BE49-F238E27FC236}">
                <a16:creationId xmlns:a16="http://schemas.microsoft.com/office/drawing/2014/main" id="{C62E25BC-E512-F84D-A3D7-47C64B591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85800"/>
            <a:ext cx="336964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 descr="fedex_tshirt_1.jpg">
            <a:extLst>
              <a:ext uri="{FF2B5EF4-FFF2-40B4-BE49-F238E27FC236}">
                <a16:creationId xmlns:a16="http://schemas.microsoft.com/office/drawing/2014/main" id="{BD1DF068-46AD-EC4F-9B7E-67B880D5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47938"/>
            <a:ext cx="3466856" cy="26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7" descr="mrclean_road_1.jpg">
            <a:extLst>
              <a:ext uri="{FF2B5EF4-FFF2-40B4-BE49-F238E27FC236}">
                <a16:creationId xmlns:a16="http://schemas.microsoft.com/office/drawing/2014/main" id="{D0462815-84E8-D547-AF70-913877738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" y="4191000"/>
            <a:ext cx="389634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35A28-DEA6-CB0A-4790-1FDC0FF21EE1}"/>
              </a:ext>
            </a:extLst>
          </p:cNvPr>
          <p:cNvSpPr txBox="1"/>
          <p:nvPr/>
        </p:nvSpPr>
        <p:spPr>
          <a:xfrm>
            <a:off x="2473680" y="130314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Ambient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FD3026DF-20C3-3D44-9864-DCEFA25E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Billboards</a:t>
            </a:r>
          </a:p>
        </p:txBody>
      </p:sp>
      <p:sp>
        <p:nvSpPr>
          <p:cNvPr id="80898" name="Rectangle 1027">
            <a:extLst>
              <a:ext uri="{FF2B5EF4-FFF2-40B4-BE49-F238E27FC236}">
                <a16:creationId xmlns:a16="http://schemas.microsoft.com/office/drawing/2014/main" id="{94676B23-41AB-8141-A3B0-CE54920A0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frequency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Geographic flexibility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 per exposure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Fleeting message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information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Long lead times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Location unavailability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Visual pollution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>
            <a:extLst>
              <a:ext uri="{FF2B5EF4-FFF2-40B4-BE49-F238E27FC236}">
                <a16:creationId xmlns:a16="http://schemas.microsoft.com/office/drawing/2014/main" id="{750BFA55-452B-CE44-9328-2FB3426C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Transit</a:t>
            </a:r>
          </a:p>
        </p:txBody>
      </p:sp>
      <p:sp>
        <p:nvSpPr>
          <p:cNvPr id="89090" name="Rectangle 1027">
            <a:extLst>
              <a:ext uri="{FF2B5EF4-FFF2-40B4-BE49-F238E27FC236}">
                <a16:creationId xmlns:a16="http://schemas.microsoft.com/office/drawing/2014/main" id="{625D20AB-B7D5-5049-BC57-8A180A641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Captive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Supports mass transit systems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Lack of status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Cluttered environment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information potential -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>
            <a:extLst>
              <a:ext uri="{FF2B5EF4-FFF2-40B4-BE49-F238E27FC236}">
                <a16:creationId xmlns:a16="http://schemas.microsoft.com/office/drawing/2014/main" id="{578DC713-5C1B-B247-A6ED-2999E985293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905000"/>
            <a:ext cx="4600575" cy="4075113"/>
            <a:chOff x="1515" y="824"/>
            <a:chExt cx="2898" cy="2567"/>
          </a:xfrm>
        </p:grpSpPr>
        <p:sp>
          <p:nvSpPr>
            <p:cNvPr id="22537" name="Freeform 3">
              <a:extLst>
                <a:ext uri="{FF2B5EF4-FFF2-40B4-BE49-F238E27FC236}">
                  <a16:creationId xmlns:a16="http://schemas.microsoft.com/office/drawing/2014/main" id="{3CF8D581-8F7B-DD4D-ACDB-075EFCAF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946"/>
              <a:ext cx="2333" cy="928"/>
            </a:xfrm>
            <a:custGeom>
              <a:avLst/>
              <a:gdLst>
                <a:gd name="T0" fmla="*/ 0 w 2333"/>
                <a:gd name="T1" fmla="*/ 927 h 928"/>
                <a:gd name="T2" fmla="*/ 2332 w 2333"/>
                <a:gd name="T3" fmla="*/ 927 h 928"/>
                <a:gd name="T4" fmla="*/ 1798 w 2333"/>
                <a:gd name="T5" fmla="*/ 0 h 928"/>
                <a:gd name="T6" fmla="*/ 533 w 2333"/>
                <a:gd name="T7" fmla="*/ 0 h 928"/>
                <a:gd name="T8" fmla="*/ 0 w 2333"/>
                <a:gd name="T9" fmla="*/ 927 h 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3"/>
                <a:gd name="T16" fmla="*/ 0 h 928"/>
                <a:gd name="T17" fmla="*/ 2333 w 2333"/>
                <a:gd name="T18" fmla="*/ 928 h 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3" h="928">
                  <a:moveTo>
                    <a:pt x="0" y="927"/>
                  </a:moveTo>
                  <a:lnTo>
                    <a:pt x="2332" y="927"/>
                  </a:lnTo>
                  <a:lnTo>
                    <a:pt x="1798" y="0"/>
                  </a:lnTo>
                  <a:lnTo>
                    <a:pt x="533" y="0"/>
                  </a:lnTo>
                  <a:lnTo>
                    <a:pt x="0" y="927"/>
                  </a:lnTo>
                </a:path>
              </a:pathLst>
            </a:custGeom>
            <a:solidFill>
              <a:srgbClr val="099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4">
              <a:extLst>
                <a:ext uri="{FF2B5EF4-FFF2-40B4-BE49-F238E27FC236}">
                  <a16:creationId xmlns:a16="http://schemas.microsoft.com/office/drawing/2014/main" id="{6FD5285F-CD0C-D14C-9BC9-A8F2A12F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458"/>
              <a:ext cx="1293" cy="499"/>
            </a:xfrm>
            <a:custGeom>
              <a:avLst/>
              <a:gdLst>
                <a:gd name="T0" fmla="*/ 0 w 1293"/>
                <a:gd name="T1" fmla="*/ 498 h 499"/>
                <a:gd name="T2" fmla="*/ 1292 w 1293"/>
                <a:gd name="T3" fmla="*/ 498 h 499"/>
                <a:gd name="T4" fmla="*/ 996 w 1293"/>
                <a:gd name="T5" fmla="*/ 0 h 499"/>
                <a:gd name="T6" fmla="*/ 295 w 1293"/>
                <a:gd name="T7" fmla="*/ 0 h 499"/>
                <a:gd name="T8" fmla="*/ 0 w 1293"/>
                <a:gd name="T9" fmla="*/ 498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3"/>
                <a:gd name="T16" fmla="*/ 0 h 499"/>
                <a:gd name="T17" fmla="*/ 1293 w 1293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3" h="499">
                  <a:moveTo>
                    <a:pt x="0" y="498"/>
                  </a:moveTo>
                  <a:lnTo>
                    <a:pt x="1292" y="498"/>
                  </a:lnTo>
                  <a:lnTo>
                    <a:pt x="996" y="0"/>
                  </a:lnTo>
                  <a:lnTo>
                    <a:pt x="295" y="0"/>
                  </a:lnTo>
                  <a:lnTo>
                    <a:pt x="0" y="498"/>
                  </a:lnTo>
                </a:path>
              </a:pathLst>
            </a:custGeom>
            <a:solidFill>
              <a:srgbClr val="F35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5">
              <a:extLst>
                <a:ext uri="{FF2B5EF4-FFF2-40B4-BE49-F238E27FC236}">
                  <a16:creationId xmlns:a16="http://schemas.microsoft.com/office/drawing/2014/main" id="{9B8BEE4F-1773-B74E-9F7A-CEF5270D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824"/>
              <a:ext cx="733" cy="654"/>
            </a:xfrm>
            <a:custGeom>
              <a:avLst/>
              <a:gdLst>
                <a:gd name="T0" fmla="*/ 0 w 733"/>
                <a:gd name="T1" fmla="*/ 653 h 654"/>
                <a:gd name="T2" fmla="*/ 732 w 733"/>
                <a:gd name="T3" fmla="*/ 653 h 654"/>
                <a:gd name="T4" fmla="*/ 366 w 733"/>
                <a:gd name="T5" fmla="*/ 0 h 654"/>
                <a:gd name="T6" fmla="*/ 0 w 733"/>
                <a:gd name="T7" fmla="*/ 653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3"/>
                <a:gd name="T13" fmla="*/ 0 h 654"/>
                <a:gd name="T14" fmla="*/ 733 w 733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3" h="654">
                  <a:moveTo>
                    <a:pt x="0" y="653"/>
                  </a:moveTo>
                  <a:lnTo>
                    <a:pt x="732" y="653"/>
                  </a:lnTo>
                  <a:lnTo>
                    <a:pt x="366" y="0"/>
                  </a:lnTo>
                  <a:lnTo>
                    <a:pt x="0" y="653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6">
              <a:extLst>
                <a:ext uri="{FF2B5EF4-FFF2-40B4-BE49-F238E27FC236}">
                  <a16:creationId xmlns:a16="http://schemas.microsoft.com/office/drawing/2014/main" id="{280DA394-509A-204E-913E-562CCBCF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2423"/>
              <a:ext cx="2334" cy="480"/>
            </a:xfrm>
            <a:custGeom>
              <a:avLst/>
              <a:gdLst>
                <a:gd name="T0" fmla="*/ 0 w 2334"/>
                <a:gd name="T1" fmla="*/ 479 h 480"/>
                <a:gd name="T2" fmla="*/ 250 w 2334"/>
                <a:gd name="T3" fmla="*/ 0 h 480"/>
                <a:gd name="T4" fmla="*/ 2063 w 2334"/>
                <a:gd name="T5" fmla="*/ 0 h 480"/>
                <a:gd name="T6" fmla="*/ 2333 w 2334"/>
                <a:gd name="T7" fmla="*/ 479 h 480"/>
                <a:gd name="T8" fmla="*/ 0 w 2334"/>
                <a:gd name="T9" fmla="*/ 479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4"/>
                <a:gd name="T16" fmla="*/ 0 h 480"/>
                <a:gd name="T17" fmla="*/ 2334 w 2334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4" h="480">
                  <a:moveTo>
                    <a:pt x="0" y="479"/>
                  </a:moveTo>
                  <a:lnTo>
                    <a:pt x="250" y="0"/>
                  </a:lnTo>
                  <a:lnTo>
                    <a:pt x="2063" y="0"/>
                  </a:lnTo>
                  <a:lnTo>
                    <a:pt x="2333" y="479"/>
                  </a:lnTo>
                  <a:lnTo>
                    <a:pt x="0" y="47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7">
              <a:extLst>
                <a:ext uri="{FF2B5EF4-FFF2-40B4-BE49-F238E27FC236}">
                  <a16:creationId xmlns:a16="http://schemas.microsoft.com/office/drawing/2014/main" id="{EE7827A9-DDBD-AF4B-97AD-0233C650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912"/>
              <a:ext cx="2898" cy="479"/>
            </a:xfrm>
            <a:custGeom>
              <a:avLst/>
              <a:gdLst>
                <a:gd name="T0" fmla="*/ 0 w 2898"/>
                <a:gd name="T1" fmla="*/ 478 h 479"/>
                <a:gd name="T2" fmla="*/ 263 w 2898"/>
                <a:gd name="T3" fmla="*/ 0 h 479"/>
                <a:gd name="T4" fmla="*/ 2624 w 2898"/>
                <a:gd name="T5" fmla="*/ 0 h 479"/>
                <a:gd name="T6" fmla="*/ 2897 w 2898"/>
                <a:gd name="T7" fmla="*/ 478 h 479"/>
                <a:gd name="T8" fmla="*/ 0 w 2898"/>
                <a:gd name="T9" fmla="*/ 478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8"/>
                <a:gd name="T16" fmla="*/ 0 h 479"/>
                <a:gd name="T17" fmla="*/ 2898 w 2898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8" h="479">
                  <a:moveTo>
                    <a:pt x="0" y="478"/>
                  </a:moveTo>
                  <a:lnTo>
                    <a:pt x="263" y="0"/>
                  </a:lnTo>
                  <a:lnTo>
                    <a:pt x="2624" y="0"/>
                  </a:lnTo>
                  <a:lnTo>
                    <a:pt x="2897" y="478"/>
                  </a:lnTo>
                  <a:lnTo>
                    <a:pt x="0" y="478"/>
                  </a:lnTo>
                </a:path>
              </a:pathLst>
            </a:custGeom>
            <a:solidFill>
              <a:srgbClr val="7B0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0" name="Rectangle 8">
            <a:extLst>
              <a:ext uri="{FF2B5EF4-FFF2-40B4-BE49-F238E27FC236}">
                <a16:creationId xmlns:a16="http://schemas.microsoft.com/office/drawing/2014/main" id="{10BD3F03-F524-2A45-BCAB-8E9C7F0B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22764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Action</a:t>
            </a:r>
          </a:p>
          <a:p>
            <a:pPr algn="ctr">
              <a:lnSpc>
                <a:spcPct val="125000"/>
              </a:lnSpc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Desire</a:t>
            </a:r>
          </a:p>
          <a:p>
            <a:pPr algn="ctr">
              <a:lnSpc>
                <a:spcPct val="125000"/>
              </a:lnSpc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Conviction</a:t>
            </a:r>
          </a:p>
          <a:p>
            <a:pPr algn="ctr">
              <a:lnSpc>
                <a:spcPct val="125000"/>
              </a:lnSpc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endParaRPr lang="en-US" altLang="en-US" sz="1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Comprehension</a:t>
            </a:r>
          </a:p>
          <a:p>
            <a:pPr algn="ctr">
              <a:lnSpc>
                <a:spcPct val="125000"/>
              </a:lnSpc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Awareness</a:t>
            </a: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5000"/>
              </a:lnSpc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5000"/>
              </a:lnSpc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id="{C068049E-E33A-6B44-BF68-613589B1B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394575" cy="7112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lnSpc>
                <a:spcPct val="89000"/>
              </a:lnSpc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Advertising Pyramid</a:t>
            </a:r>
          </a:p>
        </p:txBody>
      </p:sp>
      <p:sp>
        <p:nvSpPr>
          <p:cNvPr id="22532" name="AutoShape 10">
            <a:extLst>
              <a:ext uri="{FF2B5EF4-FFF2-40B4-BE49-F238E27FC236}">
                <a16:creationId xmlns:a16="http://schemas.microsoft.com/office/drawing/2014/main" id="{C652B04B-FD20-8D4B-A674-77A74E7C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1909763"/>
            <a:ext cx="4586287" cy="4060825"/>
          </a:xfrm>
          <a:prstGeom prst="triangle">
            <a:avLst>
              <a:gd name="adj" fmla="val 4998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Line 11">
            <a:extLst>
              <a:ext uri="{FF2B5EF4-FFF2-40B4-BE49-F238E27FC236}">
                <a16:creationId xmlns:a16="http://schemas.microsoft.com/office/drawing/2014/main" id="{B6538538-0B3C-5041-80AF-967398B99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13" y="5221288"/>
            <a:ext cx="3719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12">
            <a:extLst>
              <a:ext uri="{FF2B5EF4-FFF2-40B4-BE49-F238E27FC236}">
                <a16:creationId xmlns:a16="http://schemas.microsoft.com/office/drawing/2014/main" id="{DE80F9B2-E127-0A47-A174-A8F0ACB23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3700463"/>
            <a:ext cx="1998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3">
            <a:extLst>
              <a:ext uri="{FF2B5EF4-FFF2-40B4-BE49-F238E27FC236}">
                <a16:creationId xmlns:a16="http://schemas.microsoft.com/office/drawing/2014/main" id="{7AE1277D-E3B0-E74E-8C7B-6C75C29B6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075" y="2943225"/>
            <a:ext cx="1169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4">
            <a:extLst>
              <a:ext uri="{FF2B5EF4-FFF2-40B4-BE49-F238E27FC236}">
                <a16:creationId xmlns:a16="http://schemas.microsoft.com/office/drawing/2014/main" id="{947B392C-3A74-0C49-9335-8717A0A13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4429125"/>
            <a:ext cx="283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>
            <a:extLst>
              <a:ext uri="{FF2B5EF4-FFF2-40B4-BE49-F238E27FC236}">
                <a16:creationId xmlns:a16="http://schemas.microsoft.com/office/drawing/2014/main" id="{EBF6E3EE-81A9-A544-A8D4-B18A9733A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Outdoor</a:t>
            </a:r>
          </a:p>
        </p:txBody>
      </p:sp>
      <p:sp>
        <p:nvSpPr>
          <p:cNvPr id="84994" name="Rectangle 1027">
            <a:extLst>
              <a:ext uri="{FF2B5EF4-FFF2-40B4-BE49-F238E27FC236}">
                <a16:creationId xmlns:a16="http://schemas.microsoft.com/office/drawing/2014/main" id="{CDFF3EBD-AD90-4E4D-B9F4-D7EB615B1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Good coverage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Localized support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involvement products (billboards) vs. High and low involvement products (transit)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3FE7F60C-64CC-6241-A2B9-4E8A17A3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325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Explosion of Ambient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9CED309-A6FF-F74F-9427-E39ACC4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Reasons for growth of ambient media: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decline in power of traditional media.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Greater demand for point-of-sale contact.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Narrowcasting to specific audience.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Extremely versatile.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F1E9D6-D3BC-E34E-8FEA-4680EB6B4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Broadcast Media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B68D74D8-58EC-BA48-A798-56DAE99AF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Cable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Syndicated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Radio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D28DA0A-983E-E74C-875A-94879164B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of TV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EB5D7753-F794-524C-B806-58D6E1BA3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Mass coverage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Relatively Low cost per thousand (CPM)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content-based targeting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 target by spot/local markets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impact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Creativity/stopping power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10D87A-7110-7844-B14F-FE7765CC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Disadvantages of TV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E5BA1E87-C514-DD48-BFAC-23681F427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production costs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absolute media costs, even for spot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Impermanence/Not user-paced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Brevity = Low information potential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Clutter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Zipping and Zapping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A0E1696-BC7F-9D4D-B530-4FE38AEF4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National TV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4BF6A760-4DD0-A441-A77E-BEE09692C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Coverage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Low involvement consumers/products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Emotional appeals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AE66889-A805-C44A-85EA-1258C4DE4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Cable Television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B4AFC2D5-7D88-E049-8BD1-491D1D27A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Superstations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News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Entertainment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Specialized channels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59B483A-6F7C-7A42-8D89-D4CF4AAD3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0262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Cable TV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CBDA4EEF-FA16-0A41-9607-3979F77F1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Similar to National Television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cost:  absolute and CPM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More specialized audiences for targeting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around lower quality ads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reach / coverage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Fragmented audience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F98BEFD-1FFA-6545-B983-1E048359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65138"/>
            <a:ext cx="83058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Cable TV</a:t>
            </a:r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71DBDE19-C3B4-604A-9789-978A46104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Targeting with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high involvement consumers with specialized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Emotional / rationale appeals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ED13A80-6F08-7C42-B22D-4EF41B706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826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Syndicated Television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A9650826-AC15-C247-AD2B-B92768505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First-run syndication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Rerun syndication (off network)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0E99696-D62E-7365-9932-4F6DF0181D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2" y="4348842"/>
            <a:ext cx="4018435" cy="11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8ABB4F4-406A-8836-0E29-FDF8AE388E3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64" y="2995065"/>
            <a:ext cx="1937720" cy="13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1" descr="Unknown.jpeg">
            <a:extLst>
              <a:ext uri="{FF2B5EF4-FFF2-40B4-BE49-F238E27FC236}">
                <a16:creationId xmlns:a16="http://schemas.microsoft.com/office/drawing/2014/main" id="{CDA96907-5418-3F53-677B-464D198CC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6" y="2917639"/>
            <a:ext cx="1910564" cy="14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901ECAB-EF2E-84A9-8C20-DD273E47D26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99" y="3008920"/>
            <a:ext cx="3805239" cy="7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95454-43F4-C102-173A-9D06EE5AFB4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0" y="3755925"/>
            <a:ext cx="38052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8749D8A-D6A3-BC4C-B136-8C392949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Targeting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56CE4DE-3707-F243-8A69-BA2FA725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Determining your best prospects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Not all prospect groups should be targets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Must prioritize among possibilities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Primary, secondary, tertiary markets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Users, buyers, and influencers</a:t>
            </a:r>
          </a:p>
          <a:p>
            <a:pPr marL="631825" lvl="2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Research identifies prospects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Strategy defines targets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Define them demographically - broader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Profile them to create a portrait - specific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C5257B0-E31F-4945-85E4-9A5D3F4D2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Forms of Television Advertising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EB241A2F-4D3B-E544-A0A4-34C1E482B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Sponsorships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Infomercials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Participation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Breaks within a program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Spot announcements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Breaks between programs 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87F7534-BF00-874F-827C-D3BEC94C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Radio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70EB11DE-6AE7-6747-9E0B-A06B7CD33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Network Radio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Syndication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Unwired networks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Satellite Radio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Spot Radio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3352F6A-73ED-9D48-8AE7-07CEB61A9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245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Radio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568A66A5-637E-0041-A049-D5086D2611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media cost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production costs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Short lead times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Captive audiences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Specialized audiences +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 visuals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information potential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Impermanence/Not user-paced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Fragmented audiences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Complicated media buys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Clutter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Streaming alternatives -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AF3EA86-59C6-DC40-B270-ED4B4FE82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Radio</a:t>
            </a: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8362042C-CA0E-F045-9BA9-F3049DA75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Good targeting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Localized support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and low involvement products/consumers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Rational and emotional appeals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FFF8C82-D756-C24F-9B5C-A22CB494E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Narrowcast Media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C12C81BD-BB9D-BD49-BD32-20CBAAF85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 marketing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Telemarketing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Direct mail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Yellow pages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Interactive media (The Internet)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4504C2D-0388-DF4F-B637-458D4D717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Direct Media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232CCAAC-20BC-C146-A61F-CC196215E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 Mail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Catalogues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Broadcast media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Infomercials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800 numbers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Telemarketing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046280-6888-464A-90D6-3B81E424D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830262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Direct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1F036368-800E-7C40-A0E3-A32AA9E6B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Personalized impact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Elaborate databases for targeting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Reaches inaccessible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Measurable exposure/success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CPMs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Junk mail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audience refusal rates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Environmental concerns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Low-quality mailing lists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8889A43-F7F0-FB48-B0F5-76D7166F7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540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Direct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2F308A14-FE02-1B43-A740-8F90C5791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Target marketing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Relationship marketing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involvement consumers/products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0E6E727-60F3-5B43-B376-14803BC6A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Digital and Social</a:t>
            </a:r>
          </a:p>
        </p:txBody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62AD98AE-BA4B-6A4D-827F-D0BCDA670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Rapid adoption/growth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Importance as an advertising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Massive shift in advertising dollars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90C9C-F946-D601-CDE2-02E44A337BA7}"/>
              </a:ext>
            </a:extLst>
          </p:cNvPr>
          <p:cNvSpPr/>
          <p:nvPr/>
        </p:nvSpPr>
        <p:spPr>
          <a:xfrm>
            <a:off x="1219200" y="3276600"/>
            <a:ext cx="5943600" cy="33278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television program&#10;&#10;Description automatically generated">
            <a:extLst>
              <a:ext uri="{FF2B5EF4-FFF2-40B4-BE49-F238E27FC236}">
                <a16:creationId xmlns:a16="http://schemas.microsoft.com/office/drawing/2014/main" id="{63CFE173-658D-7B9E-8E06-C3FD9420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74765"/>
            <a:ext cx="5638800" cy="32296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A671C4A-794F-4F41-B117-1D95D4020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1"/>
            <a:ext cx="8991600" cy="9906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Adoption Curves for Various Media</a:t>
            </a:r>
          </a:p>
        </p:txBody>
      </p:sp>
      <p:grpSp>
        <p:nvGrpSpPr>
          <p:cNvPr id="142338" name="Group 3">
            <a:extLst>
              <a:ext uri="{FF2B5EF4-FFF2-40B4-BE49-F238E27FC236}">
                <a16:creationId xmlns:a16="http://schemas.microsoft.com/office/drawing/2014/main" id="{11680A2B-9574-364D-AA27-E0623C4FC63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81200"/>
            <a:ext cx="8010525" cy="2941638"/>
            <a:chOff x="360" y="1090"/>
            <a:chExt cx="5046" cy="1853"/>
          </a:xfrm>
        </p:grpSpPr>
        <p:sp>
          <p:nvSpPr>
            <p:cNvPr id="123908" name="Rectangle 4">
              <a:extLst>
                <a:ext uri="{FF2B5EF4-FFF2-40B4-BE49-F238E27FC236}">
                  <a16:creationId xmlns:a16="http://schemas.microsoft.com/office/drawing/2014/main" id="{FB3DC06C-AC9C-6344-9480-E3FFFAFA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1113"/>
              <a:ext cx="4147" cy="1572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09" name="Line 5">
              <a:extLst>
                <a:ext uri="{FF2B5EF4-FFF2-40B4-BE49-F238E27FC236}">
                  <a16:creationId xmlns:a16="http://schemas.microsoft.com/office/drawing/2014/main" id="{2833EC17-95BC-5142-AD64-BD9D5DBC5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1118"/>
              <a:ext cx="0" cy="1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0" name="Line 6">
              <a:extLst>
                <a:ext uri="{FF2B5EF4-FFF2-40B4-BE49-F238E27FC236}">
                  <a16:creationId xmlns:a16="http://schemas.microsoft.com/office/drawing/2014/main" id="{62E6FFFD-DAED-B946-BE24-BC6763394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3" y="2685"/>
              <a:ext cx="4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1" name="Line 7">
              <a:extLst>
                <a:ext uri="{FF2B5EF4-FFF2-40B4-BE49-F238E27FC236}">
                  <a16:creationId xmlns:a16="http://schemas.microsoft.com/office/drawing/2014/main" id="{B8E58D6D-D5CC-F44D-B69A-4533D9C6E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11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2" name="Line 8">
              <a:extLst>
                <a:ext uri="{FF2B5EF4-FFF2-40B4-BE49-F238E27FC236}">
                  <a16:creationId xmlns:a16="http://schemas.microsoft.com/office/drawing/2014/main" id="{E9D28FA1-A538-6544-9DFE-08DF0E3AD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07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3" name="Line 9">
              <a:extLst>
                <a:ext uri="{FF2B5EF4-FFF2-40B4-BE49-F238E27FC236}">
                  <a16:creationId xmlns:a16="http://schemas.microsoft.com/office/drawing/2014/main" id="{E40677ED-0404-0840-9DD0-472A2B05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689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4" name="Line 10">
              <a:extLst>
                <a:ext uri="{FF2B5EF4-FFF2-40B4-BE49-F238E27FC236}">
                  <a16:creationId xmlns:a16="http://schemas.microsoft.com/office/drawing/2014/main" id="{4FCC82C8-D9C2-DB41-B18D-CE36D012B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770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5" name="Line 11">
              <a:extLst>
                <a:ext uri="{FF2B5EF4-FFF2-40B4-BE49-F238E27FC236}">
                  <a16:creationId xmlns:a16="http://schemas.microsoft.com/office/drawing/2014/main" id="{69BB1F8A-AE2C-8947-98B8-739E8BBB9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377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6" name="Line 12">
              <a:extLst>
                <a:ext uri="{FF2B5EF4-FFF2-40B4-BE49-F238E27FC236}">
                  <a16:creationId xmlns:a16="http://schemas.microsoft.com/office/drawing/2014/main" id="{E15FC34B-D76A-994C-BE3B-9339033B0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7" name="Line 13">
              <a:extLst>
                <a:ext uri="{FF2B5EF4-FFF2-40B4-BE49-F238E27FC236}">
                  <a16:creationId xmlns:a16="http://schemas.microsoft.com/office/drawing/2014/main" id="{037583BB-CA63-5C4F-AAE2-887F6AD1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8" name="Line 14">
              <a:extLst>
                <a:ext uri="{FF2B5EF4-FFF2-40B4-BE49-F238E27FC236}">
                  <a16:creationId xmlns:a16="http://schemas.microsoft.com/office/drawing/2014/main" id="{929A51E3-3A91-584D-B21D-053921105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9" name="Line 15">
              <a:extLst>
                <a:ext uri="{FF2B5EF4-FFF2-40B4-BE49-F238E27FC236}">
                  <a16:creationId xmlns:a16="http://schemas.microsoft.com/office/drawing/2014/main" id="{897E3EB2-0294-6144-A82C-6822F0127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0" name="Line 16">
              <a:extLst>
                <a:ext uri="{FF2B5EF4-FFF2-40B4-BE49-F238E27FC236}">
                  <a16:creationId xmlns:a16="http://schemas.microsoft.com/office/drawing/2014/main" id="{ADCB1C17-774C-6445-824E-D75A05A20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1" name="Line 17">
              <a:extLst>
                <a:ext uri="{FF2B5EF4-FFF2-40B4-BE49-F238E27FC236}">
                  <a16:creationId xmlns:a16="http://schemas.microsoft.com/office/drawing/2014/main" id="{8E9C3DB6-9978-104A-8083-DE34F1A5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2" name="Line 18">
              <a:extLst>
                <a:ext uri="{FF2B5EF4-FFF2-40B4-BE49-F238E27FC236}">
                  <a16:creationId xmlns:a16="http://schemas.microsoft.com/office/drawing/2014/main" id="{31EBF653-EDE1-F944-84E4-2E0423E5C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3" name="Line 19">
              <a:extLst>
                <a:ext uri="{FF2B5EF4-FFF2-40B4-BE49-F238E27FC236}">
                  <a16:creationId xmlns:a16="http://schemas.microsoft.com/office/drawing/2014/main" id="{DFD42D77-8C32-914A-A21E-808B4665C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2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4" name="Line 20">
              <a:extLst>
                <a:ext uri="{FF2B5EF4-FFF2-40B4-BE49-F238E27FC236}">
                  <a16:creationId xmlns:a16="http://schemas.microsoft.com/office/drawing/2014/main" id="{F460547A-7E18-5A4E-9822-35150365A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5" name="Line 21">
              <a:extLst>
                <a:ext uri="{FF2B5EF4-FFF2-40B4-BE49-F238E27FC236}">
                  <a16:creationId xmlns:a16="http://schemas.microsoft.com/office/drawing/2014/main" id="{79C72846-160C-F74D-807E-E73F13A0E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691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6" name="Line 22">
              <a:extLst>
                <a:ext uri="{FF2B5EF4-FFF2-40B4-BE49-F238E27FC236}">
                  <a16:creationId xmlns:a16="http://schemas.microsoft.com/office/drawing/2014/main" id="{8D336972-3977-1043-8BE0-CF49EF87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7" name="Line 23">
              <a:extLst>
                <a:ext uri="{FF2B5EF4-FFF2-40B4-BE49-F238E27FC236}">
                  <a16:creationId xmlns:a16="http://schemas.microsoft.com/office/drawing/2014/main" id="{39D8B6A4-B1A9-B943-983C-F6A3F3098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8" name="Line 24">
              <a:extLst>
                <a:ext uri="{FF2B5EF4-FFF2-40B4-BE49-F238E27FC236}">
                  <a16:creationId xmlns:a16="http://schemas.microsoft.com/office/drawing/2014/main" id="{1130A639-22C0-B047-A480-478CC3006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9" name="Line 25">
              <a:extLst>
                <a:ext uri="{FF2B5EF4-FFF2-40B4-BE49-F238E27FC236}">
                  <a16:creationId xmlns:a16="http://schemas.microsoft.com/office/drawing/2014/main" id="{73933D16-406A-2B42-917A-2A68B4180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0" name="Line 26">
              <a:extLst>
                <a:ext uri="{FF2B5EF4-FFF2-40B4-BE49-F238E27FC236}">
                  <a16:creationId xmlns:a16="http://schemas.microsoft.com/office/drawing/2014/main" id="{53C00D36-486E-8949-9DD8-1652993C5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1" name="Line 27">
              <a:extLst>
                <a:ext uri="{FF2B5EF4-FFF2-40B4-BE49-F238E27FC236}">
                  <a16:creationId xmlns:a16="http://schemas.microsoft.com/office/drawing/2014/main" id="{FBB23C01-203A-3E42-8C8C-EC80B59E1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2" name="Line 28">
              <a:extLst>
                <a:ext uri="{FF2B5EF4-FFF2-40B4-BE49-F238E27FC236}">
                  <a16:creationId xmlns:a16="http://schemas.microsoft.com/office/drawing/2014/main" id="{131810B0-6103-DB40-83AF-33A75C7BE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3" name="Line 29">
              <a:extLst>
                <a:ext uri="{FF2B5EF4-FFF2-40B4-BE49-F238E27FC236}">
                  <a16:creationId xmlns:a16="http://schemas.microsoft.com/office/drawing/2014/main" id="{E5A15FF6-5758-6C42-9397-0D532DAD8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4" name="Line 30">
              <a:extLst>
                <a:ext uri="{FF2B5EF4-FFF2-40B4-BE49-F238E27FC236}">
                  <a16:creationId xmlns:a16="http://schemas.microsoft.com/office/drawing/2014/main" id="{B0FF9009-C904-F942-94DC-40D0B377C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9" y="2691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5" name="Line 31">
              <a:extLst>
                <a:ext uri="{FF2B5EF4-FFF2-40B4-BE49-F238E27FC236}">
                  <a16:creationId xmlns:a16="http://schemas.microsoft.com/office/drawing/2014/main" id="{5D7773BE-4533-4A40-9805-1EDCFC58C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4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6" name="Rectangle 32">
              <a:extLst>
                <a:ext uri="{FF2B5EF4-FFF2-40B4-BE49-F238E27FC236}">
                  <a16:creationId xmlns:a16="http://schemas.microsoft.com/office/drawing/2014/main" id="{885158B2-8926-664E-BE9C-A75057A6B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2783"/>
              <a:ext cx="464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latin typeface="Arial" panose="020B0604020202020204" pitchFamily="34" charset="0"/>
                </a:rPr>
                <a:t>1922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26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30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38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42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46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50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54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58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62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66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70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78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82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86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90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98 Est  </a:t>
              </a:r>
              <a:endParaRPr lang="en-US" altLang="en-US" sz="1200" b="1">
                <a:latin typeface="Arial" panose="020B0604020202020204" pitchFamily="34" charset="0"/>
              </a:endParaRPr>
            </a:p>
          </p:txBody>
        </p:sp>
        <p:sp>
          <p:nvSpPr>
            <p:cNvPr id="123937" name="Rectangle 33">
              <a:extLst>
                <a:ext uri="{FF2B5EF4-FFF2-40B4-BE49-F238E27FC236}">
                  <a16:creationId xmlns:a16="http://schemas.microsoft.com/office/drawing/2014/main" id="{735605C9-CE9B-244D-A6B7-CBCA3B0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090"/>
              <a:ext cx="314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120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80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60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50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40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20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123938" name="Line 34">
              <a:extLst>
                <a:ext uri="{FF2B5EF4-FFF2-40B4-BE49-F238E27FC236}">
                  <a16:creationId xmlns:a16="http://schemas.microsoft.com/office/drawing/2014/main" id="{C9AFF4CF-0A6E-9A45-827C-AA3DFCEE3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44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9" name="Line 35">
              <a:extLst>
                <a:ext uri="{FF2B5EF4-FFF2-40B4-BE49-F238E27FC236}">
                  <a16:creationId xmlns:a16="http://schemas.microsoft.com/office/drawing/2014/main" id="{D781BDB3-63F8-554B-8039-5B23E1F4F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967"/>
              <a:ext cx="42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42377" name="Group 36">
              <a:extLst>
                <a:ext uri="{FF2B5EF4-FFF2-40B4-BE49-F238E27FC236}">
                  <a16:creationId xmlns:a16="http://schemas.microsoft.com/office/drawing/2014/main" id="{6D37168E-3A40-F34A-A113-B121E132A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" y="1205"/>
              <a:ext cx="4047" cy="1481"/>
              <a:chOff x="1057" y="1205"/>
              <a:chExt cx="4047" cy="1481"/>
            </a:xfrm>
          </p:grpSpPr>
          <p:sp>
            <p:nvSpPr>
              <p:cNvPr id="123941" name="Freeform 37">
                <a:extLst>
                  <a:ext uri="{FF2B5EF4-FFF2-40B4-BE49-F238E27FC236}">
                    <a16:creationId xmlns:a16="http://schemas.microsoft.com/office/drawing/2014/main" id="{43829B7E-0F2C-C149-86CD-1139AC086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2078"/>
                <a:ext cx="1496" cy="608"/>
              </a:xfrm>
              <a:custGeom>
                <a:avLst/>
                <a:gdLst>
                  <a:gd name="T0" fmla="*/ 19 w 1496"/>
                  <a:gd name="T1" fmla="*/ 607 h 608"/>
                  <a:gd name="T2" fmla="*/ 46 w 1496"/>
                  <a:gd name="T3" fmla="*/ 580 h 608"/>
                  <a:gd name="T4" fmla="*/ 66 w 1496"/>
                  <a:gd name="T5" fmla="*/ 543 h 608"/>
                  <a:gd name="T6" fmla="*/ 102 w 1496"/>
                  <a:gd name="T7" fmla="*/ 534 h 608"/>
                  <a:gd name="T8" fmla="*/ 130 w 1496"/>
                  <a:gd name="T9" fmla="*/ 515 h 608"/>
                  <a:gd name="T10" fmla="*/ 168 w 1496"/>
                  <a:gd name="T11" fmla="*/ 497 h 608"/>
                  <a:gd name="T12" fmla="*/ 205 w 1496"/>
                  <a:gd name="T13" fmla="*/ 479 h 608"/>
                  <a:gd name="T14" fmla="*/ 251 w 1496"/>
                  <a:gd name="T15" fmla="*/ 469 h 608"/>
                  <a:gd name="T16" fmla="*/ 288 w 1496"/>
                  <a:gd name="T17" fmla="*/ 451 h 608"/>
                  <a:gd name="T18" fmla="*/ 316 w 1496"/>
                  <a:gd name="T19" fmla="*/ 423 h 608"/>
                  <a:gd name="T20" fmla="*/ 334 w 1496"/>
                  <a:gd name="T21" fmla="*/ 387 h 608"/>
                  <a:gd name="T22" fmla="*/ 362 w 1496"/>
                  <a:gd name="T23" fmla="*/ 350 h 608"/>
                  <a:gd name="T24" fmla="*/ 381 w 1496"/>
                  <a:gd name="T25" fmla="*/ 313 h 608"/>
                  <a:gd name="T26" fmla="*/ 418 w 1496"/>
                  <a:gd name="T27" fmla="*/ 304 h 608"/>
                  <a:gd name="T28" fmla="*/ 473 w 1496"/>
                  <a:gd name="T29" fmla="*/ 285 h 608"/>
                  <a:gd name="T30" fmla="*/ 511 w 1496"/>
                  <a:gd name="T31" fmla="*/ 276 h 608"/>
                  <a:gd name="T32" fmla="*/ 548 w 1496"/>
                  <a:gd name="T33" fmla="*/ 276 h 608"/>
                  <a:gd name="T34" fmla="*/ 585 w 1496"/>
                  <a:gd name="T35" fmla="*/ 267 h 608"/>
                  <a:gd name="T36" fmla="*/ 632 w 1496"/>
                  <a:gd name="T37" fmla="*/ 239 h 608"/>
                  <a:gd name="T38" fmla="*/ 668 w 1496"/>
                  <a:gd name="T39" fmla="*/ 221 h 608"/>
                  <a:gd name="T40" fmla="*/ 706 w 1496"/>
                  <a:gd name="T41" fmla="*/ 212 h 608"/>
                  <a:gd name="T42" fmla="*/ 743 w 1496"/>
                  <a:gd name="T43" fmla="*/ 203 h 608"/>
                  <a:gd name="T44" fmla="*/ 780 w 1496"/>
                  <a:gd name="T45" fmla="*/ 184 h 608"/>
                  <a:gd name="T46" fmla="*/ 817 w 1496"/>
                  <a:gd name="T47" fmla="*/ 193 h 608"/>
                  <a:gd name="T48" fmla="*/ 854 w 1496"/>
                  <a:gd name="T49" fmla="*/ 184 h 608"/>
                  <a:gd name="T50" fmla="*/ 900 w 1496"/>
                  <a:gd name="T51" fmla="*/ 157 h 608"/>
                  <a:gd name="T52" fmla="*/ 938 w 1496"/>
                  <a:gd name="T53" fmla="*/ 147 h 608"/>
                  <a:gd name="T54" fmla="*/ 975 w 1496"/>
                  <a:gd name="T55" fmla="*/ 138 h 608"/>
                  <a:gd name="T56" fmla="*/ 1012 w 1496"/>
                  <a:gd name="T57" fmla="*/ 129 h 608"/>
                  <a:gd name="T58" fmla="*/ 1049 w 1496"/>
                  <a:gd name="T59" fmla="*/ 120 h 608"/>
                  <a:gd name="T60" fmla="*/ 1086 w 1496"/>
                  <a:gd name="T61" fmla="*/ 111 h 608"/>
                  <a:gd name="T62" fmla="*/ 1124 w 1496"/>
                  <a:gd name="T63" fmla="*/ 102 h 608"/>
                  <a:gd name="T64" fmla="*/ 1161 w 1496"/>
                  <a:gd name="T65" fmla="*/ 92 h 608"/>
                  <a:gd name="T66" fmla="*/ 1197 w 1496"/>
                  <a:gd name="T67" fmla="*/ 83 h 608"/>
                  <a:gd name="T68" fmla="*/ 1235 w 1496"/>
                  <a:gd name="T69" fmla="*/ 74 h 608"/>
                  <a:gd name="T70" fmla="*/ 1272 w 1496"/>
                  <a:gd name="T71" fmla="*/ 65 h 608"/>
                  <a:gd name="T72" fmla="*/ 1309 w 1496"/>
                  <a:gd name="T73" fmla="*/ 46 h 608"/>
                  <a:gd name="T74" fmla="*/ 1347 w 1496"/>
                  <a:gd name="T75" fmla="*/ 46 h 608"/>
                  <a:gd name="T76" fmla="*/ 1383 w 1496"/>
                  <a:gd name="T77" fmla="*/ 37 h 608"/>
                  <a:gd name="T78" fmla="*/ 1420 w 1496"/>
                  <a:gd name="T79" fmla="*/ 28 h 608"/>
                  <a:gd name="T80" fmla="*/ 1458 w 1496"/>
                  <a:gd name="T81" fmla="*/ 19 h 608"/>
                  <a:gd name="T82" fmla="*/ 1495 w 1496"/>
                  <a:gd name="T83" fmla="*/ 10 h 6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6" h="608">
                    <a:moveTo>
                      <a:pt x="0" y="607"/>
                    </a:moveTo>
                    <a:lnTo>
                      <a:pt x="19" y="607"/>
                    </a:lnTo>
                    <a:lnTo>
                      <a:pt x="28" y="589"/>
                    </a:lnTo>
                    <a:lnTo>
                      <a:pt x="46" y="580"/>
                    </a:lnTo>
                    <a:lnTo>
                      <a:pt x="56" y="561"/>
                    </a:lnTo>
                    <a:lnTo>
                      <a:pt x="66" y="543"/>
                    </a:lnTo>
                    <a:lnTo>
                      <a:pt x="84" y="543"/>
                    </a:lnTo>
                    <a:lnTo>
                      <a:pt x="102" y="534"/>
                    </a:lnTo>
                    <a:lnTo>
                      <a:pt x="112" y="515"/>
                    </a:lnTo>
                    <a:lnTo>
                      <a:pt x="130" y="515"/>
                    </a:lnTo>
                    <a:lnTo>
                      <a:pt x="148" y="506"/>
                    </a:lnTo>
                    <a:lnTo>
                      <a:pt x="168" y="497"/>
                    </a:lnTo>
                    <a:lnTo>
                      <a:pt x="186" y="488"/>
                    </a:lnTo>
                    <a:lnTo>
                      <a:pt x="205" y="479"/>
                    </a:lnTo>
                    <a:lnTo>
                      <a:pt x="223" y="469"/>
                    </a:lnTo>
                    <a:lnTo>
                      <a:pt x="251" y="469"/>
                    </a:lnTo>
                    <a:lnTo>
                      <a:pt x="270" y="460"/>
                    </a:lnTo>
                    <a:lnTo>
                      <a:pt x="288" y="451"/>
                    </a:lnTo>
                    <a:lnTo>
                      <a:pt x="298" y="433"/>
                    </a:lnTo>
                    <a:lnTo>
                      <a:pt x="316" y="423"/>
                    </a:lnTo>
                    <a:lnTo>
                      <a:pt x="325" y="405"/>
                    </a:lnTo>
                    <a:lnTo>
                      <a:pt x="334" y="387"/>
                    </a:lnTo>
                    <a:lnTo>
                      <a:pt x="353" y="368"/>
                    </a:lnTo>
                    <a:lnTo>
                      <a:pt x="362" y="350"/>
                    </a:lnTo>
                    <a:lnTo>
                      <a:pt x="371" y="331"/>
                    </a:lnTo>
                    <a:lnTo>
                      <a:pt x="381" y="313"/>
                    </a:lnTo>
                    <a:lnTo>
                      <a:pt x="400" y="313"/>
                    </a:lnTo>
                    <a:lnTo>
                      <a:pt x="418" y="304"/>
                    </a:lnTo>
                    <a:lnTo>
                      <a:pt x="446" y="295"/>
                    </a:lnTo>
                    <a:lnTo>
                      <a:pt x="473" y="285"/>
                    </a:lnTo>
                    <a:lnTo>
                      <a:pt x="493" y="276"/>
                    </a:lnTo>
                    <a:lnTo>
                      <a:pt x="511" y="276"/>
                    </a:lnTo>
                    <a:lnTo>
                      <a:pt x="529" y="276"/>
                    </a:lnTo>
                    <a:lnTo>
                      <a:pt x="548" y="276"/>
                    </a:lnTo>
                    <a:lnTo>
                      <a:pt x="566" y="276"/>
                    </a:lnTo>
                    <a:lnTo>
                      <a:pt x="585" y="267"/>
                    </a:lnTo>
                    <a:lnTo>
                      <a:pt x="613" y="249"/>
                    </a:lnTo>
                    <a:lnTo>
                      <a:pt x="632" y="239"/>
                    </a:lnTo>
                    <a:lnTo>
                      <a:pt x="650" y="230"/>
                    </a:lnTo>
                    <a:lnTo>
                      <a:pt x="668" y="221"/>
                    </a:lnTo>
                    <a:lnTo>
                      <a:pt x="687" y="221"/>
                    </a:lnTo>
                    <a:lnTo>
                      <a:pt x="706" y="212"/>
                    </a:lnTo>
                    <a:lnTo>
                      <a:pt x="725" y="203"/>
                    </a:lnTo>
                    <a:lnTo>
                      <a:pt x="743" y="203"/>
                    </a:lnTo>
                    <a:lnTo>
                      <a:pt x="761" y="193"/>
                    </a:lnTo>
                    <a:lnTo>
                      <a:pt x="780" y="184"/>
                    </a:lnTo>
                    <a:lnTo>
                      <a:pt x="798" y="193"/>
                    </a:lnTo>
                    <a:lnTo>
                      <a:pt x="817" y="193"/>
                    </a:lnTo>
                    <a:lnTo>
                      <a:pt x="836" y="193"/>
                    </a:lnTo>
                    <a:lnTo>
                      <a:pt x="854" y="184"/>
                    </a:lnTo>
                    <a:lnTo>
                      <a:pt x="873" y="175"/>
                    </a:lnTo>
                    <a:lnTo>
                      <a:pt x="900" y="157"/>
                    </a:lnTo>
                    <a:lnTo>
                      <a:pt x="920" y="157"/>
                    </a:lnTo>
                    <a:lnTo>
                      <a:pt x="938" y="147"/>
                    </a:lnTo>
                    <a:lnTo>
                      <a:pt x="956" y="138"/>
                    </a:lnTo>
                    <a:lnTo>
                      <a:pt x="975" y="138"/>
                    </a:lnTo>
                    <a:lnTo>
                      <a:pt x="993" y="129"/>
                    </a:lnTo>
                    <a:lnTo>
                      <a:pt x="1012" y="129"/>
                    </a:lnTo>
                    <a:lnTo>
                      <a:pt x="1031" y="129"/>
                    </a:lnTo>
                    <a:lnTo>
                      <a:pt x="1049" y="120"/>
                    </a:lnTo>
                    <a:lnTo>
                      <a:pt x="1068" y="111"/>
                    </a:lnTo>
                    <a:lnTo>
                      <a:pt x="1086" y="111"/>
                    </a:lnTo>
                    <a:lnTo>
                      <a:pt x="1105" y="102"/>
                    </a:lnTo>
                    <a:lnTo>
                      <a:pt x="1124" y="102"/>
                    </a:lnTo>
                    <a:lnTo>
                      <a:pt x="1142" y="92"/>
                    </a:lnTo>
                    <a:lnTo>
                      <a:pt x="1161" y="92"/>
                    </a:lnTo>
                    <a:lnTo>
                      <a:pt x="1179" y="83"/>
                    </a:lnTo>
                    <a:lnTo>
                      <a:pt x="1197" y="83"/>
                    </a:lnTo>
                    <a:lnTo>
                      <a:pt x="1216" y="83"/>
                    </a:lnTo>
                    <a:lnTo>
                      <a:pt x="1235" y="74"/>
                    </a:lnTo>
                    <a:lnTo>
                      <a:pt x="1254" y="74"/>
                    </a:lnTo>
                    <a:lnTo>
                      <a:pt x="1272" y="65"/>
                    </a:lnTo>
                    <a:lnTo>
                      <a:pt x="1290" y="56"/>
                    </a:lnTo>
                    <a:lnTo>
                      <a:pt x="1309" y="46"/>
                    </a:lnTo>
                    <a:lnTo>
                      <a:pt x="1327" y="46"/>
                    </a:lnTo>
                    <a:lnTo>
                      <a:pt x="1347" y="46"/>
                    </a:lnTo>
                    <a:lnTo>
                      <a:pt x="1365" y="37"/>
                    </a:lnTo>
                    <a:lnTo>
                      <a:pt x="1383" y="37"/>
                    </a:lnTo>
                    <a:lnTo>
                      <a:pt x="1402" y="28"/>
                    </a:lnTo>
                    <a:lnTo>
                      <a:pt x="1420" y="28"/>
                    </a:lnTo>
                    <a:lnTo>
                      <a:pt x="1439" y="28"/>
                    </a:lnTo>
                    <a:lnTo>
                      <a:pt x="1458" y="19"/>
                    </a:lnTo>
                    <a:lnTo>
                      <a:pt x="1476" y="19"/>
                    </a:lnTo>
                    <a:lnTo>
                      <a:pt x="1495" y="10"/>
                    </a:lnTo>
                    <a:lnTo>
                      <a:pt x="1495" y="0"/>
                    </a:lnTo>
                  </a:path>
                </a:pathLst>
              </a:custGeom>
              <a:noFill/>
              <a:ln w="25400" cap="rnd" cmpd="sng">
                <a:solidFill>
                  <a:srgbClr val="099D1E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2" name="Freeform 38">
                <a:extLst>
                  <a:ext uri="{FF2B5EF4-FFF2-40B4-BE49-F238E27FC236}">
                    <a16:creationId xmlns:a16="http://schemas.microsoft.com/office/drawing/2014/main" id="{C9396510-7A10-0240-B3CC-5995923E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205"/>
                <a:ext cx="2561" cy="884"/>
              </a:xfrm>
              <a:custGeom>
                <a:avLst/>
                <a:gdLst>
                  <a:gd name="T0" fmla="*/ 36 w 2561"/>
                  <a:gd name="T1" fmla="*/ 883 h 884"/>
                  <a:gd name="T2" fmla="*/ 93 w 2561"/>
                  <a:gd name="T3" fmla="*/ 864 h 884"/>
                  <a:gd name="T4" fmla="*/ 157 w 2561"/>
                  <a:gd name="T5" fmla="*/ 855 h 884"/>
                  <a:gd name="T6" fmla="*/ 213 w 2561"/>
                  <a:gd name="T7" fmla="*/ 827 h 884"/>
                  <a:gd name="T8" fmla="*/ 268 w 2561"/>
                  <a:gd name="T9" fmla="*/ 809 h 884"/>
                  <a:gd name="T10" fmla="*/ 334 w 2561"/>
                  <a:gd name="T11" fmla="*/ 800 h 884"/>
                  <a:gd name="T12" fmla="*/ 389 w 2561"/>
                  <a:gd name="T13" fmla="*/ 781 h 884"/>
                  <a:gd name="T14" fmla="*/ 445 w 2561"/>
                  <a:gd name="T15" fmla="*/ 763 h 884"/>
                  <a:gd name="T16" fmla="*/ 500 w 2561"/>
                  <a:gd name="T17" fmla="*/ 745 h 884"/>
                  <a:gd name="T18" fmla="*/ 556 w 2561"/>
                  <a:gd name="T19" fmla="*/ 745 h 884"/>
                  <a:gd name="T20" fmla="*/ 611 w 2561"/>
                  <a:gd name="T21" fmla="*/ 735 h 884"/>
                  <a:gd name="T22" fmla="*/ 668 w 2561"/>
                  <a:gd name="T23" fmla="*/ 735 h 884"/>
                  <a:gd name="T24" fmla="*/ 733 w 2561"/>
                  <a:gd name="T25" fmla="*/ 717 h 884"/>
                  <a:gd name="T26" fmla="*/ 807 w 2561"/>
                  <a:gd name="T27" fmla="*/ 689 h 884"/>
                  <a:gd name="T28" fmla="*/ 872 w 2561"/>
                  <a:gd name="T29" fmla="*/ 671 h 884"/>
                  <a:gd name="T30" fmla="*/ 945 w 2561"/>
                  <a:gd name="T31" fmla="*/ 634 h 884"/>
                  <a:gd name="T32" fmla="*/ 1029 w 2561"/>
                  <a:gd name="T33" fmla="*/ 588 h 884"/>
                  <a:gd name="T34" fmla="*/ 1095 w 2561"/>
                  <a:gd name="T35" fmla="*/ 561 h 884"/>
                  <a:gd name="T36" fmla="*/ 1150 w 2561"/>
                  <a:gd name="T37" fmla="*/ 542 h 884"/>
                  <a:gd name="T38" fmla="*/ 1206 w 2561"/>
                  <a:gd name="T39" fmla="*/ 515 h 884"/>
                  <a:gd name="T40" fmla="*/ 1261 w 2561"/>
                  <a:gd name="T41" fmla="*/ 506 h 884"/>
                  <a:gd name="T42" fmla="*/ 1317 w 2561"/>
                  <a:gd name="T43" fmla="*/ 478 h 884"/>
                  <a:gd name="T44" fmla="*/ 1372 w 2561"/>
                  <a:gd name="T45" fmla="*/ 460 h 884"/>
                  <a:gd name="T46" fmla="*/ 1438 w 2561"/>
                  <a:gd name="T47" fmla="*/ 432 h 884"/>
                  <a:gd name="T48" fmla="*/ 1493 w 2561"/>
                  <a:gd name="T49" fmla="*/ 414 h 884"/>
                  <a:gd name="T50" fmla="*/ 1568 w 2561"/>
                  <a:gd name="T51" fmla="*/ 395 h 884"/>
                  <a:gd name="T52" fmla="*/ 1604 w 2561"/>
                  <a:gd name="T53" fmla="*/ 358 h 884"/>
                  <a:gd name="T54" fmla="*/ 1670 w 2561"/>
                  <a:gd name="T55" fmla="*/ 340 h 884"/>
                  <a:gd name="T56" fmla="*/ 1726 w 2561"/>
                  <a:gd name="T57" fmla="*/ 322 h 884"/>
                  <a:gd name="T58" fmla="*/ 1781 w 2561"/>
                  <a:gd name="T59" fmla="*/ 294 h 884"/>
                  <a:gd name="T60" fmla="*/ 1846 w 2561"/>
                  <a:gd name="T61" fmla="*/ 276 h 884"/>
                  <a:gd name="T62" fmla="*/ 1911 w 2561"/>
                  <a:gd name="T63" fmla="*/ 248 h 884"/>
                  <a:gd name="T64" fmla="*/ 1976 w 2561"/>
                  <a:gd name="T65" fmla="*/ 220 h 884"/>
                  <a:gd name="T66" fmla="*/ 2022 w 2561"/>
                  <a:gd name="T67" fmla="*/ 175 h 884"/>
                  <a:gd name="T68" fmla="*/ 2078 w 2561"/>
                  <a:gd name="T69" fmla="*/ 138 h 884"/>
                  <a:gd name="T70" fmla="*/ 2143 w 2561"/>
                  <a:gd name="T71" fmla="*/ 110 h 884"/>
                  <a:gd name="T72" fmla="*/ 2199 w 2561"/>
                  <a:gd name="T73" fmla="*/ 101 h 884"/>
                  <a:gd name="T74" fmla="*/ 2272 w 2561"/>
                  <a:gd name="T75" fmla="*/ 83 h 884"/>
                  <a:gd name="T76" fmla="*/ 2329 w 2561"/>
                  <a:gd name="T77" fmla="*/ 73 h 884"/>
                  <a:gd name="T78" fmla="*/ 2384 w 2561"/>
                  <a:gd name="T79" fmla="*/ 55 h 884"/>
                  <a:gd name="T80" fmla="*/ 2458 w 2561"/>
                  <a:gd name="T81" fmla="*/ 37 h 884"/>
                  <a:gd name="T82" fmla="*/ 2533 w 2561"/>
                  <a:gd name="T83" fmla="*/ 9 h 884"/>
                  <a:gd name="T84" fmla="*/ 2551 w 2561"/>
                  <a:gd name="T85" fmla="*/ 9 h 8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61" h="884">
                    <a:moveTo>
                      <a:pt x="0" y="883"/>
                    </a:moveTo>
                    <a:lnTo>
                      <a:pt x="18" y="883"/>
                    </a:lnTo>
                    <a:lnTo>
                      <a:pt x="36" y="883"/>
                    </a:lnTo>
                    <a:lnTo>
                      <a:pt x="55" y="873"/>
                    </a:lnTo>
                    <a:lnTo>
                      <a:pt x="74" y="864"/>
                    </a:lnTo>
                    <a:lnTo>
                      <a:pt x="93" y="864"/>
                    </a:lnTo>
                    <a:lnTo>
                      <a:pt x="111" y="855"/>
                    </a:lnTo>
                    <a:lnTo>
                      <a:pt x="129" y="855"/>
                    </a:lnTo>
                    <a:lnTo>
                      <a:pt x="157" y="855"/>
                    </a:lnTo>
                    <a:lnTo>
                      <a:pt x="176" y="846"/>
                    </a:lnTo>
                    <a:lnTo>
                      <a:pt x="195" y="837"/>
                    </a:lnTo>
                    <a:lnTo>
                      <a:pt x="213" y="827"/>
                    </a:lnTo>
                    <a:lnTo>
                      <a:pt x="231" y="827"/>
                    </a:lnTo>
                    <a:lnTo>
                      <a:pt x="250" y="818"/>
                    </a:lnTo>
                    <a:lnTo>
                      <a:pt x="268" y="809"/>
                    </a:lnTo>
                    <a:lnTo>
                      <a:pt x="288" y="809"/>
                    </a:lnTo>
                    <a:lnTo>
                      <a:pt x="315" y="809"/>
                    </a:lnTo>
                    <a:lnTo>
                      <a:pt x="334" y="800"/>
                    </a:lnTo>
                    <a:lnTo>
                      <a:pt x="352" y="791"/>
                    </a:lnTo>
                    <a:lnTo>
                      <a:pt x="370" y="781"/>
                    </a:lnTo>
                    <a:lnTo>
                      <a:pt x="389" y="781"/>
                    </a:lnTo>
                    <a:lnTo>
                      <a:pt x="408" y="772"/>
                    </a:lnTo>
                    <a:lnTo>
                      <a:pt x="427" y="772"/>
                    </a:lnTo>
                    <a:lnTo>
                      <a:pt x="445" y="763"/>
                    </a:lnTo>
                    <a:lnTo>
                      <a:pt x="463" y="754"/>
                    </a:lnTo>
                    <a:lnTo>
                      <a:pt x="482" y="745"/>
                    </a:lnTo>
                    <a:lnTo>
                      <a:pt x="500" y="745"/>
                    </a:lnTo>
                    <a:lnTo>
                      <a:pt x="519" y="745"/>
                    </a:lnTo>
                    <a:lnTo>
                      <a:pt x="538" y="745"/>
                    </a:lnTo>
                    <a:lnTo>
                      <a:pt x="556" y="745"/>
                    </a:lnTo>
                    <a:lnTo>
                      <a:pt x="575" y="745"/>
                    </a:lnTo>
                    <a:lnTo>
                      <a:pt x="593" y="745"/>
                    </a:lnTo>
                    <a:lnTo>
                      <a:pt x="611" y="735"/>
                    </a:lnTo>
                    <a:lnTo>
                      <a:pt x="631" y="735"/>
                    </a:lnTo>
                    <a:lnTo>
                      <a:pt x="649" y="735"/>
                    </a:lnTo>
                    <a:lnTo>
                      <a:pt x="668" y="735"/>
                    </a:lnTo>
                    <a:lnTo>
                      <a:pt x="686" y="726"/>
                    </a:lnTo>
                    <a:lnTo>
                      <a:pt x="704" y="717"/>
                    </a:lnTo>
                    <a:lnTo>
                      <a:pt x="733" y="717"/>
                    </a:lnTo>
                    <a:lnTo>
                      <a:pt x="761" y="708"/>
                    </a:lnTo>
                    <a:lnTo>
                      <a:pt x="779" y="699"/>
                    </a:lnTo>
                    <a:lnTo>
                      <a:pt x="807" y="689"/>
                    </a:lnTo>
                    <a:lnTo>
                      <a:pt x="825" y="689"/>
                    </a:lnTo>
                    <a:lnTo>
                      <a:pt x="854" y="680"/>
                    </a:lnTo>
                    <a:lnTo>
                      <a:pt x="872" y="671"/>
                    </a:lnTo>
                    <a:lnTo>
                      <a:pt x="890" y="662"/>
                    </a:lnTo>
                    <a:lnTo>
                      <a:pt x="918" y="653"/>
                    </a:lnTo>
                    <a:lnTo>
                      <a:pt x="945" y="634"/>
                    </a:lnTo>
                    <a:lnTo>
                      <a:pt x="965" y="616"/>
                    </a:lnTo>
                    <a:lnTo>
                      <a:pt x="983" y="616"/>
                    </a:lnTo>
                    <a:lnTo>
                      <a:pt x="1029" y="588"/>
                    </a:lnTo>
                    <a:lnTo>
                      <a:pt x="1048" y="579"/>
                    </a:lnTo>
                    <a:lnTo>
                      <a:pt x="1076" y="570"/>
                    </a:lnTo>
                    <a:lnTo>
                      <a:pt x="1095" y="561"/>
                    </a:lnTo>
                    <a:lnTo>
                      <a:pt x="1113" y="552"/>
                    </a:lnTo>
                    <a:lnTo>
                      <a:pt x="1131" y="552"/>
                    </a:lnTo>
                    <a:lnTo>
                      <a:pt x="1150" y="542"/>
                    </a:lnTo>
                    <a:lnTo>
                      <a:pt x="1168" y="533"/>
                    </a:lnTo>
                    <a:lnTo>
                      <a:pt x="1188" y="524"/>
                    </a:lnTo>
                    <a:lnTo>
                      <a:pt x="1206" y="515"/>
                    </a:lnTo>
                    <a:lnTo>
                      <a:pt x="1224" y="515"/>
                    </a:lnTo>
                    <a:lnTo>
                      <a:pt x="1243" y="515"/>
                    </a:lnTo>
                    <a:lnTo>
                      <a:pt x="1261" y="506"/>
                    </a:lnTo>
                    <a:lnTo>
                      <a:pt x="1281" y="496"/>
                    </a:lnTo>
                    <a:lnTo>
                      <a:pt x="1299" y="487"/>
                    </a:lnTo>
                    <a:lnTo>
                      <a:pt x="1317" y="478"/>
                    </a:lnTo>
                    <a:lnTo>
                      <a:pt x="1336" y="478"/>
                    </a:lnTo>
                    <a:lnTo>
                      <a:pt x="1345" y="460"/>
                    </a:lnTo>
                    <a:lnTo>
                      <a:pt x="1372" y="460"/>
                    </a:lnTo>
                    <a:lnTo>
                      <a:pt x="1392" y="450"/>
                    </a:lnTo>
                    <a:lnTo>
                      <a:pt x="1419" y="441"/>
                    </a:lnTo>
                    <a:lnTo>
                      <a:pt x="1438" y="432"/>
                    </a:lnTo>
                    <a:lnTo>
                      <a:pt x="1456" y="432"/>
                    </a:lnTo>
                    <a:lnTo>
                      <a:pt x="1475" y="423"/>
                    </a:lnTo>
                    <a:lnTo>
                      <a:pt x="1493" y="414"/>
                    </a:lnTo>
                    <a:lnTo>
                      <a:pt x="1522" y="404"/>
                    </a:lnTo>
                    <a:lnTo>
                      <a:pt x="1549" y="395"/>
                    </a:lnTo>
                    <a:lnTo>
                      <a:pt x="1568" y="395"/>
                    </a:lnTo>
                    <a:lnTo>
                      <a:pt x="1568" y="377"/>
                    </a:lnTo>
                    <a:lnTo>
                      <a:pt x="1586" y="368"/>
                    </a:lnTo>
                    <a:lnTo>
                      <a:pt x="1604" y="358"/>
                    </a:lnTo>
                    <a:lnTo>
                      <a:pt x="1624" y="349"/>
                    </a:lnTo>
                    <a:lnTo>
                      <a:pt x="1642" y="340"/>
                    </a:lnTo>
                    <a:lnTo>
                      <a:pt x="1670" y="340"/>
                    </a:lnTo>
                    <a:lnTo>
                      <a:pt x="1697" y="340"/>
                    </a:lnTo>
                    <a:lnTo>
                      <a:pt x="1707" y="322"/>
                    </a:lnTo>
                    <a:lnTo>
                      <a:pt x="1726" y="322"/>
                    </a:lnTo>
                    <a:lnTo>
                      <a:pt x="1744" y="322"/>
                    </a:lnTo>
                    <a:lnTo>
                      <a:pt x="1763" y="303"/>
                    </a:lnTo>
                    <a:lnTo>
                      <a:pt x="1781" y="294"/>
                    </a:lnTo>
                    <a:lnTo>
                      <a:pt x="1809" y="285"/>
                    </a:lnTo>
                    <a:lnTo>
                      <a:pt x="1827" y="276"/>
                    </a:lnTo>
                    <a:lnTo>
                      <a:pt x="1846" y="276"/>
                    </a:lnTo>
                    <a:lnTo>
                      <a:pt x="1865" y="266"/>
                    </a:lnTo>
                    <a:lnTo>
                      <a:pt x="1892" y="257"/>
                    </a:lnTo>
                    <a:lnTo>
                      <a:pt x="1911" y="248"/>
                    </a:lnTo>
                    <a:lnTo>
                      <a:pt x="1929" y="239"/>
                    </a:lnTo>
                    <a:lnTo>
                      <a:pt x="1958" y="230"/>
                    </a:lnTo>
                    <a:lnTo>
                      <a:pt x="1976" y="220"/>
                    </a:lnTo>
                    <a:lnTo>
                      <a:pt x="2004" y="202"/>
                    </a:lnTo>
                    <a:lnTo>
                      <a:pt x="2022" y="193"/>
                    </a:lnTo>
                    <a:lnTo>
                      <a:pt x="2022" y="175"/>
                    </a:lnTo>
                    <a:lnTo>
                      <a:pt x="2041" y="165"/>
                    </a:lnTo>
                    <a:lnTo>
                      <a:pt x="2060" y="156"/>
                    </a:lnTo>
                    <a:lnTo>
                      <a:pt x="2078" y="138"/>
                    </a:lnTo>
                    <a:lnTo>
                      <a:pt x="2097" y="119"/>
                    </a:lnTo>
                    <a:lnTo>
                      <a:pt x="2124" y="119"/>
                    </a:lnTo>
                    <a:lnTo>
                      <a:pt x="2143" y="110"/>
                    </a:lnTo>
                    <a:lnTo>
                      <a:pt x="2161" y="101"/>
                    </a:lnTo>
                    <a:lnTo>
                      <a:pt x="2180" y="101"/>
                    </a:lnTo>
                    <a:lnTo>
                      <a:pt x="2199" y="101"/>
                    </a:lnTo>
                    <a:lnTo>
                      <a:pt x="2236" y="83"/>
                    </a:lnTo>
                    <a:lnTo>
                      <a:pt x="2254" y="83"/>
                    </a:lnTo>
                    <a:lnTo>
                      <a:pt x="2272" y="83"/>
                    </a:lnTo>
                    <a:lnTo>
                      <a:pt x="2292" y="83"/>
                    </a:lnTo>
                    <a:lnTo>
                      <a:pt x="2310" y="83"/>
                    </a:lnTo>
                    <a:lnTo>
                      <a:pt x="2329" y="73"/>
                    </a:lnTo>
                    <a:lnTo>
                      <a:pt x="2347" y="73"/>
                    </a:lnTo>
                    <a:lnTo>
                      <a:pt x="2365" y="64"/>
                    </a:lnTo>
                    <a:lnTo>
                      <a:pt x="2384" y="55"/>
                    </a:lnTo>
                    <a:lnTo>
                      <a:pt x="2412" y="46"/>
                    </a:lnTo>
                    <a:lnTo>
                      <a:pt x="2431" y="46"/>
                    </a:lnTo>
                    <a:lnTo>
                      <a:pt x="2458" y="37"/>
                    </a:lnTo>
                    <a:lnTo>
                      <a:pt x="2486" y="27"/>
                    </a:lnTo>
                    <a:lnTo>
                      <a:pt x="2515" y="18"/>
                    </a:lnTo>
                    <a:lnTo>
                      <a:pt x="2533" y="9"/>
                    </a:lnTo>
                    <a:lnTo>
                      <a:pt x="2551" y="9"/>
                    </a:lnTo>
                    <a:lnTo>
                      <a:pt x="2560" y="0"/>
                    </a:lnTo>
                    <a:lnTo>
                      <a:pt x="2551" y="9"/>
                    </a:lnTo>
                  </a:path>
                </a:pathLst>
              </a:custGeom>
              <a:noFill/>
              <a:ln w="25400" cap="rnd" cmpd="sng">
                <a:solidFill>
                  <a:srgbClr val="099D1E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943" name="Freeform 39">
              <a:extLst>
                <a:ext uri="{FF2B5EF4-FFF2-40B4-BE49-F238E27FC236}">
                  <a16:creationId xmlns:a16="http://schemas.microsoft.com/office/drawing/2014/main" id="{3CCC0167-FEC8-C248-837F-9C7D629B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260"/>
              <a:ext cx="2603" cy="1417"/>
            </a:xfrm>
            <a:custGeom>
              <a:avLst/>
              <a:gdLst>
                <a:gd name="T0" fmla="*/ 0 w 2603"/>
                <a:gd name="T1" fmla="*/ 1416 h 1417"/>
                <a:gd name="T2" fmla="*/ 353 w 2603"/>
                <a:gd name="T3" fmla="*/ 874 h 1417"/>
                <a:gd name="T4" fmla="*/ 372 w 2603"/>
                <a:gd name="T5" fmla="*/ 874 h 1417"/>
                <a:gd name="T6" fmla="*/ 390 w 2603"/>
                <a:gd name="T7" fmla="*/ 864 h 1417"/>
                <a:gd name="T8" fmla="*/ 399 w 2603"/>
                <a:gd name="T9" fmla="*/ 846 h 1417"/>
                <a:gd name="T10" fmla="*/ 418 w 2603"/>
                <a:gd name="T11" fmla="*/ 846 h 1417"/>
                <a:gd name="T12" fmla="*/ 427 w 2603"/>
                <a:gd name="T13" fmla="*/ 828 h 1417"/>
                <a:gd name="T14" fmla="*/ 446 w 2603"/>
                <a:gd name="T15" fmla="*/ 828 h 1417"/>
                <a:gd name="T16" fmla="*/ 465 w 2603"/>
                <a:gd name="T17" fmla="*/ 809 h 1417"/>
                <a:gd name="T18" fmla="*/ 492 w 2603"/>
                <a:gd name="T19" fmla="*/ 791 h 1417"/>
                <a:gd name="T20" fmla="*/ 511 w 2603"/>
                <a:gd name="T21" fmla="*/ 782 h 1417"/>
                <a:gd name="T22" fmla="*/ 529 w 2603"/>
                <a:gd name="T23" fmla="*/ 772 h 1417"/>
                <a:gd name="T24" fmla="*/ 558 w 2603"/>
                <a:gd name="T25" fmla="*/ 763 h 1417"/>
                <a:gd name="T26" fmla="*/ 576 w 2603"/>
                <a:gd name="T27" fmla="*/ 754 h 1417"/>
                <a:gd name="T28" fmla="*/ 594 w 2603"/>
                <a:gd name="T29" fmla="*/ 745 h 1417"/>
                <a:gd name="T30" fmla="*/ 613 w 2603"/>
                <a:gd name="T31" fmla="*/ 745 h 1417"/>
                <a:gd name="T32" fmla="*/ 632 w 2603"/>
                <a:gd name="T33" fmla="*/ 736 h 1417"/>
                <a:gd name="T34" fmla="*/ 651 w 2603"/>
                <a:gd name="T35" fmla="*/ 726 h 1417"/>
                <a:gd name="T36" fmla="*/ 678 w 2603"/>
                <a:gd name="T37" fmla="*/ 717 h 1417"/>
                <a:gd name="T38" fmla="*/ 697 w 2603"/>
                <a:gd name="T39" fmla="*/ 717 h 1417"/>
                <a:gd name="T40" fmla="*/ 1105 w 2603"/>
                <a:gd name="T41" fmla="*/ 570 h 1417"/>
                <a:gd name="T42" fmla="*/ 1515 w 2603"/>
                <a:gd name="T43" fmla="*/ 395 h 1417"/>
                <a:gd name="T44" fmla="*/ 1876 w 2603"/>
                <a:gd name="T45" fmla="*/ 230 h 1417"/>
                <a:gd name="T46" fmla="*/ 2370 w 2603"/>
                <a:gd name="T47" fmla="*/ 28 h 1417"/>
                <a:gd name="T48" fmla="*/ 2453 w 2603"/>
                <a:gd name="T49" fmla="*/ 18 h 1417"/>
                <a:gd name="T50" fmla="*/ 2472 w 2603"/>
                <a:gd name="T51" fmla="*/ 18 h 1417"/>
                <a:gd name="T52" fmla="*/ 2490 w 2603"/>
                <a:gd name="T53" fmla="*/ 18 h 1417"/>
                <a:gd name="T54" fmla="*/ 2509 w 2603"/>
                <a:gd name="T55" fmla="*/ 9 h 1417"/>
                <a:gd name="T56" fmla="*/ 2527 w 2603"/>
                <a:gd name="T57" fmla="*/ 0 h 1417"/>
                <a:gd name="T58" fmla="*/ 2546 w 2603"/>
                <a:gd name="T59" fmla="*/ 0 h 1417"/>
                <a:gd name="T60" fmla="*/ 2565 w 2603"/>
                <a:gd name="T61" fmla="*/ 0 h 1417"/>
                <a:gd name="T62" fmla="*/ 2583 w 2603"/>
                <a:gd name="T63" fmla="*/ 0 h 1417"/>
                <a:gd name="T64" fmla="*/ 2602 w 2603"/>
                <a:gd name="T65" fmla="*/ 0 h 1417"/>
                <a:gd name="T66" fmla="*/ 2583 w 2603"/>
                <a:gd name="T67" fmla="*/ 0 h 1417"/>
                <a:gd name="T68" fmla="*/ 2565 w 2603"/>
                <a:gd name="T69" fmla="*/ 0 h 1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03" h="1417">
                  <a:moveTo>
                    <a:pt x="0" y="1416"/>
                  </a:moveTo>
                  <a:lnTo>
                    <a:pt x="353" y="874"/>
                  </a:lnTo>
                  <a:lnTo>
                    <a:pt x="372" y="874"/>
                  </a:lnTo>
                  <a:lnTo>
                    <a:pt x="390" y="864"/>
                  </a:lnTo>
                  <a:lnTo>
                    <a:pt x="399" y="846"/>
                  </a:lnTo>
                  <a:lnTo>
                    <a:pt x="418" y="846"/>
                  </a:lnTo>
                  <a:lnTo>
                    <a:pt x="427" y="828"/>
                  </a:lnTo>
                  <a:lnTo>
                    <a:pt x="446" y="828"/>
                  </a:lnTo>
                  <a:lnTo>
                    <a:pt x="465" y="809"/>
                  </a:lnTo>
                  <a:lnTo>
                    <a:pt x="492" y="791"/>
                  </a:lnTo>
                  <a:lnTo>
                    <a:pt x="511" y="782"/>
                  </a:lnTo>
                  <a:lnTo>
                    <a:pt x="529" y="772"/>
                  </a:lnTo>
                  <a:lnTo>
                    <a:pt x="558" y="763"/>
                  </a:lnTo>
                  <a:lnTo>
                    <a:pt x="576" y="754"/>
                  </a:lnTo>
                  <a:lnTo>
                    <a:pt x="594" y="745"/>
                  </a:lnTo>
                  <a:lnTo>
                    <a:pt x="613" y="745"/>
                  </a:lnTo>
                  <a:lnTo>
                    <a:pt x="632" y="736"/>
                  </a:lnTo>
                  <a:lnTo>
                    <a:pt x="651" y="726"/>
                  </a:lnTo>
                  <a:lnTo>
                    <a:pt x="678" y="717"/>
                  </a:lnTo>
                  <a:lnTo>
                    <a:pt x="697" y="717"/>
                  </a:lnTo>
                  <a:lnTo>
                    <a:pt x="1105" y="570"/>
                  </a:lnTo>
                  <a:lnTo>
                    <a:pt x="1515" y="395"/>
                  </a:lnTo>
                  <a:lnTo>
                    <a:pt x="1876" y="230"/>
                  </a:lnTo>
                  <a:lnTo>
                    <a:pt x="2370" y="28"/>
                  </a:lnTo>
                  <a:lnTo>
                    <a:pt x="2453" y="18"/>
                  </a:lnTo>
                  <a:lnTo>
                    <a:pt x="2472" y="18"/>
                  </a:lnTo>
                  <a:lnTo>
                    <a:pt x="2490" y="18"/>
                  </a:lnTo>
                  <a:lnTo>
                    <a:pt x="2509" y="9"/>
                  </a:lnTo>
                  <a:lnTo>
                    <a:pt x="2527" y="0"/>
                  </a:lnTo>
                  <a:lnTo>
                    <a:pt x="2546" y="0"/>
                  </a:lnTo>
                  <a:lnTo>
                    <a:pt x="2565" y="0"/>
                  </a:lnTo>
                  <a:lnTo>
                    <a:pt x="2583" y="0"/>
                  </a:lnTo>
                  <a:lnTo>
                    <a:pt x="2602" y="0"/>
                  </a:lnTo>
                  <a:lnTo>
                    <a:pt x="2583" y="0"/>
                  </a:lnTo>
                  <a:lnTo>
                    <a:pt x="256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Freeform 40">
              <a:extLst>
                <a:ext uri="{FF2B5EF4-FFF2-40B4-BE49-F238E27FC236}">
                  <a16:creationId xmlns:a16="http://schemas.microsoft.com/office/drawing/2014/main" id="{26483E9E-B071-EA48-B379-2534CBD5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1582"/>
              <a:ext cx="1031" cy="801"/>
            </a:xfrm>
            <a:custGeom>
              <a:avLst/>
              <a:gdLst>
                <a:gd name="T0" fmla="*/ 0 w 1031"/>
                <a:gd name="T1" fmla="*/ 800 h 801"/>
                <a:gd name="T2" fmla="*/ 10 w 1031"/>
                <a:gd name="T3" fmla="*/ 781 h 801"/>
                <a:gd name="T4" fmla="*/ 20 w 1031"/>
                <a:gd name="T5" fmla="*/ 763 h 801"/>
                <a:gd name="T6" fmla="*/ 29 w 1031"/>
                <a:gd name="T7" fmla="*/ 745 h 801"/>
                <a:gd name="T8" fmla="*/ 29 w 1031"/>
                <a:gd name="T9" fmla="*/ 726 h 801"/>
                <a:gd name="T10" fmla="*/ 29 w 1031"/>
                <a:gd name="T11" fmla="*/ 708 h 801"/>
                <a:gd name="T12" fmla="*/ 48 w 1031"/>
                <a:gd name="T13" fmla="*/ 689 h 801"/>
                <a:gd name="T14" fmla="*/ 68 w 1031"/>
                <a:gd name="T15" fmla="*/ 671 h 801"/>
                <a:gd name="T16" fmla="*/ 87 w 1031"/>
                <a:gd name="T17" fmla="*/ 662 h 801"/>
                <a:gd name="T18" fmla="*/ 107 w 1031"/>
                <a:gd name="T19" fmla="*/ 643 h 801"/>
                <a:gd name="T20" fmla="*/ 126 w 1031"/>
                <a:gd name="T21" fmla="*/ 634 h 801"/>
                <a:gd name="T22" fmla="*/ 126 w 1031"/>
                <a:gd name="T23" fmla="*/ 616 h 801"/>
                <a:gd name="T24" fmla="*/ 144 w 1031"/>
                <a:gd name="T25" fmla="*/ 607 h 801"/>
                <a:gd name="T26" fmla="*/ 155 w 1031"/>
                <a:gd name="T27" fmla="*/ 588 h 801"/>
                <a:gd name="T28" fmla="*/ 164 w 1031"/>
                <a:gd name="T29" fmla="*/ 570 h 801"/>
                <a:gd name="T30" fmla="*/ 183 w 1031"/>
                <a:gd name="T31" fmla="*/ 561 h 801"/>
                <a:gd name="T32" fmla="*/ 193 w 1031"/>
                <a:gd name="T33" fmla="*/ 542 h 801"/>
                <a:gd name="T34" fmla="*/ 222 w 1031"/>
                <a:gd name="T35" fmla="*/ 524 h 801"/>
                <a:gd name="T36" fmla="*/ 241 w 1031"/>
                <a:gd name="T37" fmla="*/ 515 h 801"/>
                <a:gd name="T38" fmla="*/ 261 w 1031"/>
                <a:gd name="T39" fmla="*/ 506 h 801"/>
                <a:gd name="T40" fmla="*/ 270 w 1031"/>
                <a:gd name="T41" fmla="*/ 487 h 801"/>
                <a:gd name="T42" fmla="*/ 289 w 1031"/>
                <a:gd name="T43" fmla="*/ 478 h 801"/>
                <a:gd name="T44" fmla="*/ 298 w 1031"/>
                <a:gd name="T45" fmla="*/ 460 h 801"/>
                <a:gd name="T46" fmla="*/ 309 w 1031"/>
                <a:gd name="T47" fmla="*/ 441 h 801"/>
                <a:gd name="T48" fmla="*/ 328 w 1031"/>
                <a:gd name="T49" fmla="*/ 423 h 801"/>
                <a:gd name="T50" fmla="*/ 337 w 1031"/>
                <a:gd name="T51" fmla="*/ 404 h 801"/>
                <a:gd name="T52" fmla="*/ 346 w 1031"/>
                <a:gd name="T53" fmla="*/ 386 h 801"/>
                <a:gd name="T54" fmla="*/ 366 w 1031"/>
                <a:gd name="T55" fmla="*/ 377 h 801"/>
                <a:gd name="T56" fmla="*/ 385 w 1031"/>
                <a:gd name="T57" fmla="*/ 368 h 801"/>
                <a:gd name="T58" fmla="*/ 395 w 1031"/>
                <a:gd name="T59" fmla="*/ 349 h 801"/>
                <a:gd name="T60" fmla="*/ 415 w 1031"/>
                <a:gd name="T61" fmla="*/ 349 h 801"/>
                <a:gd name="T62" fmla="*/ 433 w 1031"/>
                <a:gd name="T63" fmla="*/ 331 h 801"/>
                <a:gd name="T64" fmla="*/ 463 w 1031"/>
                <a:gd name="T65" fmla="*/ 322 h 801"/>
                <a:gd name="T66" fmla="*/ 482 w 1031"/>
                <a:gd name="T67" fmla="*/ 312 h 801"/>
                <a:gd name="T68" fmla="*/ 482 w 1031"/>
                <a:gd name="T69" fmla="*/ 294 h 801"/>
                <a:gd name="T70" fmla="*/ 491 w 1031"/>
                <a:gd name="T71" fmla="*/ 276 h 801"/>
                <a:gd name="T72" fmla="*/ 501 w 1031"/>
                <a:gd name="T73" fmla="*/ 257 h 801"/>
                <a:gd name="T74" fmla="*/ 511 w 1031"/>
                <a:gd name="T75" fmla="*/ 239 h 801"/>
                <a:gd name="T76" fmla="*/ 520 w 1031"/>
                <a:gd name="T77" fmla="*/ 221 h 801"/>
                <a:gd name="T78" fmla="*/ 530 w 1031"/>
                <a:gd name="T79" fmla="*/ 202 h 801"/>
                <a:gd name="T80" fmla="*/ 550 w 1031"/>
                <a:gd name="T81" fmla="*/ 193 h 801"/>
                <a:gd name="T82" fmla="*/ 568 w 1031"/>
                <a:gd name="T83" fmla="*/ 184 h 801"/>
                <a:gd name="T84" fmla="*/ 837 w 1031"/>
                <a:gd name="T85" fmla="*/ 55 h 801"/>
                <a:gd name="T86" fmla="*/ 857 w 1031"/>
                <a:gd name="T87" fmla="*/ 55 h 801"/>
                <a:gd name="T88" fmla="*/ 876 w 1031"/>
                <a:gd name="T89" fmla="*/ 55 h 801"/>
                <a:gd name="T90" fmla="*/ 896 w 1031"/>
                <a:gd name="T91" fmla="*/ 55 h 801"/>
                <a:gd name="T92" fmla="*/ 915 w 1031"/>
                <a:gd name="T93" fmla="*/ 55 h 801"/>
                <a:gd name="T94" fmla="*/ 934 w 1031"/>
                <a:gd name="T95" fmla="*/ 46 h 801"/>
                <a:gd name="T96" fmla="*/ 954 w 1031"/>
                <a:gd name="T97" fmla="*/ 37 h 801"/>
                <a:gd name="T98" fmla="*/ 972 w 1031"/>
                <a:gd name="T99" fmla="*/ 37 h 801"/>
                <a:gd name="T100" fmla="*/ 992 w 1031"/>
                <a:gd name="T101" fmla="*/ 27 h 801"/>
                <a:gd name="T102" fmla="*/ 1011 w 1031"/>
                <a:gd name="T103" fmla="*/ 9 h 801"/>
                <a:gd name="T104" fmla="*/ 1030 w 1031"/>
                <a:gd name="T105" fmla="*/ 0 h 8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31" h="801">
                  <a:moveTo>
                    <a:pt x="0" y="800"/>
                  </a:moveTo>
                  <a:lnTo>
                    <a:pt x="10" y="781"/>
                  </a:lnTo>
                  <a:lnTo>
                    <a:pt x="20" y="763"/>
                  </a:lnTo>
                  <a:lnTo>
                    <a:pt x="29" y="745"/>
                  </a:lnTo>
                  <a:lnTo>
                    <a:pt x="29" y="726"/>
                  </a:lnTo>
                  <a:lnTo>
                    <a:pt x="29" y="708"/>
                  </a:lnTo>
                  <a:lnTo>
                    <a:pt x="48" y="689"/>
                  </a:lnTo>
                  <a:lnTo>
                    <a:pt x="68" y="671"/>
                  </a:lnTo>
                  <a:lnTo>
                    <a:pt x="87" y="662"/>
                  </a:lnTo>
                  <a:lnTo>
                    <a:pt x="107" y="643"/>
                  </a:lnTo>
                  <a:lnTo>
                    <a:pt x="126" y="634"/>
                  </a:lnTo>
                  <a:lnTo>
                    <a:pt x="126" y="616"/>
                  </a:lnTo>
                  <a:lnTo>
                    <a:pt x="144" y="607"/>
                  </a:lnTo>
                  <a:lnTo>
                    <a:pt x="155" y="588"/>
                  </a:lnTo>
                  <a:lnTo>
                    <a:pt x="164" y="570"/>
                  </a:lnTo>
                  <a:lnTo>
                    <a:pt x="183" y="561"/>
                  </a:lnTo>
                  <a:lnTo>
                    <a:pt x="193" y="542"/>
                  </a:lnTo>
                  <a:lnTo>
                    <a:pt x="222" y="524"/>
                  </a:lnTo>
                  <a:lnTo>
                    <a:pt x="241" y="515"/>
                  </a:lnTo>
                  <a:lnTo>
                    <a:pt x="261" y="506"/>
                  </a:lnTo>
                  <a:lnTo>
                    <a:pt x="270" y="487"/>
                  </a:lnTo>
                  <a:lnTo>
                    <a:pt x="289" y="478"/>
                  </a:lnTo>
                  <a:lnTo>
                    <a:pt x="298" y="460"/>
                  </a:lnTo>
                  <a:lnTo>
                    <a:pt x="309" y="441"/>
                  </a:lnTo>
                  <a:lnTo>
                    <a:pt x="328" y="423"/>
                  </a:lnTo>
                  <a:lnTo>
                    <a:pt x="337" y="404"/>
                  </a:lnTo>
                  <a:lnTo>
                    <a:pt x="346" y="386"/>
                  </a:lnTo>
                  <a:lnTo>
                    <a:pt x="366" y="377"/>
                  </a:lnTo>
                  <a:lnTo>
                    <a:pt x="385" y="368"/>
                  </a:lnTo>
                  <a:lnTo>
                    <a:pt x="395" y="349"/>
                  </a:lnTo>
                  <a:lnTo>
                    <a:pt x="415" y="349"/>
                  </a:lnTo>
                  <a:lnTo>
                    <a:pt x="433" y="331"/>
                  </a:lnTo>
                  <a:lnTo>
                    <a:pt x="463" y="322"/>
                  </a:lnTo>
                  <a:lnTo>
                    <a:pt x="482" y="312"/>
                  </a:lnTo>
                  <a:lnTo>
                    <a:pt x="482" y="294"/>
                  </a:lnTo>
                  <a:lnTo>
                    <a:pt x="491" y="276"/>
                  </a:lnTo>
                  <a:lnTo>
                    <a:pt x="501" y="257"/>
                  </a:lnTo>
                  <a:lnTo>
                    <a:pt x="511" y="239"/>
                  </a:lnTo>
                  <a:lnTo>
                    <a:pt x="520" y="221"/>
                  </a:lnTo>
                  <a:lnTo>
                    <a:pt x="530" y="202"/>
                  </a:lnTo>
                  <a:lnTo>
                    <a:pt x="550" y="193"/>
                  </a:lnTo>
                  <a:lnTo>
                    <a:pt x="568" y="184"/>
                  </a:lnTo>
                  <a:lnTo>
                    <a:pt x="837" y="55"/>
                  </a:lnTo>
                  <a:lnTo>
                    <a:pt x="857" y="55"/>
                  </a:lnTo>
                  <a:lnTo>
                    <a:pt x="876" y="55"/>
                  </a:lnTo>
                  <a:lnTo>
                    <a:pt x="896" y="55"/>
                  </a:lnTo>
                  <a:lnTo>
                    <a:pt x="915" y="55"/>
                  </a:lnTo>
                  <a:lnTo>
                    <a:pt x="934" y="46"/>
                  </a:lnTo>
                  <a:lnTo>
                    <a:pt x="954" y="37"/>
                  </a:lnTo>
                  <a:lnTo>
                    <a:pt x="972" y="37"/>
                  </a:lnTo>
                  <a:lnTo>
                    <a:pt x="992" y="27"/>
                  </a:lnTo>
                  <a:lnTo>
                    <a:pt x="1011" y="9"/>
                  </a:lnTo>
                  <a:lnTo>
                    <a:pt x="1030" y="0"/>
                  </a:lnTo>
                </a:path>
              </a:pathLst>
            </a:custGeom>
            <a:noFill/>
            <a:ln w="25400" cap="rnd" cmpd="sng">
              <a:solidFill>
                <a:srgbClr val="7B00E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5" name="Freeform 41">
              <a:extLst>
                <a:ext uri="{FF2B5EF4-FFF2-40B4-BE49-F238E27FC236}">
                  <a16:creationId xmlns:a16="http://schemas.microsoft.com/office/drawing/2014/main" id="{AE0EBD99-AD87-FE4C-BB84-C1FAAEE9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711"/>
              <a:ext cx="277" cy="929"/>
            </a:xfrm>
            <a:custGeom>
              <a:avLst/>
              <a:gdLst>
                <a:gd name="T0" fmla="*/ 0 w 277"/>
                <a:gd name="T1" fmla="*/ 928 h 929"/>
                <a:gd name="T2" fmla="*/ 16 w 277"/>
                <a:gd name="T3" fmla="*/ 919 h 929"/>
                <a:gd name="T4" fmla="*/ 33 w 277"/>
                <a:gd name="T5" fmla="*/ 910 h 929"/>
                <a:gd name="T6" fmla="*/ 48 w 277"/>
                <a:gd name="T7" fmla="*/ 901 h 929"/>
                <a:gd name="T8" fmla="*/ 56 w 277"/>
                <a:gd name="T9" fmla="*/ 882 h 929"/>
                <a:gd name="T10" fmla="*/ 73 w 277"/>
                <a:gd name="T11" fmla="*/ 864 h 929"/>
                <a:gd name="T12" fmla="*/ 89 w 277"/>
                <a:gd name="T13" fmla="*/ 855 h 929"/>
                <a:gd name="T14" fmla="*/ 89 w 277"/>
                <a:gd name="T15" fmla="*/ 836 h 929"/>
                <a:gd name="T16" fmla="*/ 97 w 277"/>
                <a:gd name="T17" fmla="*/ 818 h 929"/>
                <a:gd name="T18" fmla="*/ 106 w 277"/>
                <a:gd name="T19" fmla="*/ 800 h 929"/>
                <a:gd name="T20" fmla="*/ 114 w 277"/>
                <a:gd name="T21" fmla="*/ 781 h 929"/>
                <a:gd name="T22" fmla="*/ 122 w 277"/>
                <a:gd name="T23" fmla="*/ 754 h 929"/>
                <a:gd name="T24" fmla="*/ 122 w 277"/>
                <a:gd name="T25" fmla="*/ 735 h 929"/>
                <a:gd name="T26" fmla="*/ 122 w 277"/>
                <a:gd name="T27" fmla="*/ 708 h 929"/>
                <a:gd name="T28" fmla="*/ 130 w 277"/>
                <a:gd name="T29" fmla="*/ 689 h 929"/>
                <a:gd name="T30" fmla="*/ 138 w 277"/>
                <a:gd name="T31" fmla="*/ 671 h 929"/>
                <a:gd name="T32" fmla="*/ 146 w 277"/>
                <a:gd name="T33" fmla="*/ 652 h 929"/>
                <a:gd name="T34" fmla="*/ 146 w 277"/>
                <a:gd name="T35" fmla="*/ 634 h 929"/>
                <a:gd name="T36" fmla="*/ 154 w 277"/>
                <a:gd name="T37" fmla="*/ 606 h 929"/>
                <a:gd name="T38" fmla="*/ 162 w 277"/>
                <a:gd name="T39" fmla="*/ 588 h 929"/>
                <a:gd name="T40" fmla="*/ 162 w 277"/>
                <a:gd name="T41" fmla="*/ 570 h 929"/>
                <a:gd name="T42" fmla="*/ 170 w 277"/>
                <a:gd name="T43" fmla="*/ 551 h 929"/>
                <a:gd name="T44" fmla="*/ 170 w 277"/>
                <a:gd name="T45" fmla="*/ 533 h 929"/>
                <a:gd name="T46" fmla="*/ 178 w 277"/>
                <a:gd name="T47" fmla="*/ 514 h 929"/>
                <a:gd name="T48" fmla="*/ 178 w 277"/>
                <a:gd name="T49" fmla="*/ 487 h 929"/>
                <a:gd name="T50" fmla="*/ 186 w 277"/>
                <a:gd name="T51" fmla="*/ 469 h 929"/>
                <a:gd name="T52" fmla="*/ 186 w 277"/>
                <a:gd name="T53" fmla="*/ 450 h 929"/>
                <a:gd name="T54" fmla="*/ 195 w 277"/>
                <a:gd name="T55" fmla="*/ 423 h 929"/>
                <a:gd name="T56" fmla="*/ 195 w 277"/>
                <a:gd name="T57" fmla="*/ 404 h 929"/>
                <a:gd name="T58" fmla="*/ 195 w 277"/>
                <a:gd name="T59" fmla="*/ 377 h 929"/>
                <a:gd name="T60" fmla="*/ 203 w 277"/>
                <a:gd name="T61" fmla="*/ 358 h 929"/>
                <a:gd name="T62" fmla="*/ 203 w 277"/>
                <a:gd name="T63" fmla="*/ 340 h 929"/>
                <a:gd name="T64" fmla="*/ 203 w 277"/>
                <a:gd name="T65" fmla="*/ 321 h 929"/>
                <a:gd name="T66" fmla="*/ 203 w 277"/>
                <a:gd name="T67" fmla="*/ 303 h 929"/>
                <a:gd name="T68" fmla="*/ 203 w 277"/>
                <a:gd name="T69" fmla="*/ 285 h 929"/>
                <a:gd name="T70" fmla="*/ 203 w 277"/>
                <a:gd name="T71" fmla="*/ 266 h 929"/>
                <a:gd name="T72" fmla="*/ 203 w 277"/>
                <a:gd name="T73" fmla="*/ 248 h 929"/>
                <a:gd name="T74" fmla="*/ 211 w 277"/>
                <a:gd name="T75" fmla="*/ 229 h 929"/>
                <a:gd name="T76" fmla="*/ 211 w 277"/>
                <a:gd name="T77" fmla="*/ 211 h 929"/>
                <a:gd name="T78" fmla="*/ 211 w 277"/>
                <a:gd name="T79" fmla="*/ 193 h 929"/>
                <a:gd name="T80" fmla="*/ 211 w 277"/>
                <a:gd name="T81" fmla="*/ 174 h 929"/>
                <a:gd name="T82" fmla="*/ 211 w 277"/>
                <a:gd name="T83" fmla="*/ 156 h 929"/>
                <a:gd name="T84" fmla="*/ 219 w 277"/>
                <a:gd name="T85" fmla="*/ 137 h 929"/>
                <a:gd name="T86" fmla="*/ 227 w 277"/>
                <a:gd name="T87" fmla="*/ 119 h 929"/>
                <a:gd name="T88" fmla="*/ 227 w 277"/>
                <a:gd name="T89" fmla="*/ 101 h 929"/>
                <a:gd name="T90" fmla="*/ 235 w 277"/>
                <a:gd name="T91" fmla="*/ 82 h 929"/>
                <a:gd name="T92" fmla="*/ 235 w 277"/>
                <a:gd name="T93" fmla="*/ 64 h 929"/>
                <a:gd name="T94" fmla="*/ 243 w 277"/>
                <a:gd name="T95" fmla="*/ 46 h 929"/>
                <a:gd name="T96" fmla="*/ 251 w 277"/>
                <a:gd name="T97" fmla="*/ 27 h 929"/>
                <a:gd name="T98" fmla="*/ 259 w 277"/>
                <a:gd name="T99" fmla="*/ 9 h 929"/>
                <a:gd name="T100" fmla="*/ 276 w 277"/>
                <a:gd name="T101" fmla="*/ 0 h 9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7" h="929">
                  <a:moveTo>
                    <a:pt x="0" y="928"/>
                  </a:moveTo>
                  <a:lnTo>
                    <a:pt x="16" y="919"/>
                  </a:lnTo>
                  <a:lnTo>
                    <a:pt x="33" y="910"/>
                  </a:lnTo>
                  <a:lnTo>
                    <a:pt x="48" y="901"/>
                  </a:lnTo>
                  <a:lnTo>
                    <a:pt x="56" y="882"/>
                  </a:lnTo>
                  <a:lnTo>
                    <a:pt x="73" y="864"/>
                  </a:lnTo>
                  <a:lnTo>
                    <a:pt x="89" y="855"/>
                  </a:lnTo>
                  <a:lnTo>
                    <a:pt x="89" y="836"/>
                  </a:lnTo>
                  <a:lnTo>
                    <a:pt x="97" y="818"/>
                  </a:lnTo>
                  <a:lnTo>
                    <a:pt x="106" y="800"/>
                  </a:lnTo>
                  <a:lnTo>
                    <a:pt x="114" y="781"/>
                  </a:lnTo>
                  <a:lnTo>
                    <a:pt x="122" y="754"/>
                  </a:lnTo>
                  <a:lnTo>
                    <a:pt x="122" y="735"/>
                  </a:lnTo>
                  <a:lnTo>
                    <a:pt x="122" y="708"/>
                  </a:lnTo>
                  <a:lnTo>
                    <a:pt x="130" y="689"/>
                  </a:lnTo>
                  <a:lnTo>
                    <a:pt x="138" y="671"/>
                  </a:lnTo>
                  <a:lnTo>
                    <a:pt x="146" y="652"/>
                  </a:lnTo>
                  <a:lnTo>
                    <a:pt x="146" y="634"/>
                  </a:lnTo>
                  <a:lnTo>
                    <a:pt x="154" y="606"/>
                  </a:lnTo>
                  <a:lnTo>
                    <a:pt x="162" y="588"/>
                  </a:lnTo>
                  <a:lnTo>
                    <a:pt x="162" y="570"/>
                  </a:lnTo>
                  <a:lnTo>
                    <a:pt x="170" y="551"/>
                  </a:lnTo>
                  <a:lnTo>
                    <a:pt x="170" y="533"/>
                  </a:lnTo>
                  <a:lnTo>
                    <a:pt x="178" y="514"/>
                  </a:lnTo>
                  <a:lnTo>
                    <a:pt x="178" y="487"/>
                  </a:lnTo>
                  <a:lnTo>
                    <a:pt x="186" y="469"/>
                  </a:lnTo>
                  <a:lnTo>
                    <a:pt x="186" y="450"/>
                  </a:lnTo>
                  <a:lnTo>
                    <a:pt x="195" y="423"/>
                  </a:lnTo>
                  <a:lnTo>
                    <a:pt x="195" y="404"/>
                  </a:lnTo>
                  <a:lnTo>
                    <a:pt x="195" y="377"/>
                  </a:lnTo>
                  <a:lnTo>
                    <a:pt x="203" y="358"/>
                  </a:lnTo>
                  <a:lnTo>
                    <a:pt x="203" y="340"/>
                  </a:lnTo>
                  <a:lnTo>
                    <a:pt x="203" y="321"/>
                  </a:lnTo>
                  <a:lnTo>
                    <a:pt x="203" y="303"/>
                  </a:lnTo>
                  <a:lnTo>
                    <a:pt x="203" y="285"/>
                  </a:lnTo>
                  <a:lnTo>
                    <a:pt x="203" y="266"/>
                  </a:lnTo>
                  <a:lnTo>
                    <a:pt x="203" y="248"/>
                  </a:lnTo>
                  <a:lnTo>
                    <a:pt x="211" y="229"/>
                  </a:lnTo>
                  <a:lnTo>
                    <a:pt x="211" y="211"/>
                  </a:lnTo>
                  <a:lnTo>
                    <a:pt x="211" y="193"/>
                  </a:lnTo>
                  <a:lnTo>
                    <a:pt x="211" y="174"/>
                  </a:lnTo>
                  <a:lnTo>
                    <a:pt x="211" y="156"/>
                  </a:lnTo>
                  <a:lnTo>
                    <a:pt x="219" y="137"/>
                  </a:lnTo>
                  <a:lnTo>
                    <a:pt x="227" y="119"/>
                  </a:lnTo>
                  <a:lnTo>
                    <a:pt x="227" y="101"/>
                  </a:lnTo>
                  <a:lnTo>
                    <a:pt x="235" y="82"/>
                  </a:lnTo>
                  <a:lnTo>
                    <a:pt x="235" y="64"/>
                  </a:lnTo>
                  <a:lnTo>
                    <a:pt x="243" y="46"/>
                  </a:lnTo>
                  <a:lnTo>
                    <a:pt x="251" y="27"/>
                  </a:lnTo>
                  <a:lnTo>
                    <a:pt x="259" y="9"/>
                  </a:lnTo>
                  <a:lnTo>
                    <a:pt x="276" y="0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6" name="Rectangle 42">
              <a:extLst>
                <a:ext uri="{FF2B5EF4-FFF2-40B4-BE49-F238E27FC236}">
                  <a16:creationId xmlns:a16="http://schemas.microsoft.com/office/drawing/2014/main" id="{07230F26-AA1D-C041-84C0-5F495292A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7" y="1731"/>
              <a:ext cx="101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Millions of Users</a:t>
              </a:r>
            </a:p>
          </p:txBody>
        </p:sp>
        <p:sp>
          <p:nvSpPr>
            <p:cNvPr id="123947" name="Rectangle 43">
              <a:extLst>
                <a:ext uri="{FF2B5EF4-FFF2-40B4-BE49-F238E27FC236}">
                  <a16:creationId xmlns:a16="http://schemas.microsoft.com/office/drawing/2014/main" id="{C7485552-70DD-DB49-939C-DAADD549F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2139"/>
              <a:ext cx="42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Radio</a:t>
              </a:r>
            </a:p>
          </p:txBody>
        </p:sp>
        <p:sp>
          <p:nvSpPr>
            <p:cNvPr id="123948" name="Rectangle 44">
              <a:extLst>
                <a:ext uri="{FF2B5EF4-FFF2-40B4-BE49-F238E27FC236}">
                  <a16:creationId xmlns:a16="http://schemas.microsoft.com/office/drawing/2014/main" id="{D4354630-640B-BE47-89C6-F1D017B39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127"/>
              <a:ext cx="25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TV</a:t>
              </a:r>
            </a:p>
          </p:txBody>
        </p:sp>
        <p:sp>
          <p:nvSpPr>
            <p:cNvPr id="123949" name="Rectangle 45">
              <a:extLst>
                <a:ext uri="{FF2B5EF4-FFF2-40B4-BE49-F238E27FC236}">
                  <a16:creationId xmlns:a16="http://schemas.microsoft.com/office/drawing/2014/main" id="{E8DB0BFC-F00E-4243-92CE-EDF22EB7B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139"/>
              <a:ext cx="41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Cable</a:t>
              </a:r>
            </a:p>
          </p:txBody>
        </p:sp>
        <p:sp>
          <p:nvSpPr>
            <p:cNvPr id="123950" name="Rectangle 46">
              <a:extLst>
                <a:ext uri="{FF2B5EF4-FFF2-40B4-BE49-F238E27FC236}">
                  <a16:creationId xmlns:a16="http://schemas.microsoft.com/office/drawing/2014/main" id="{21D92500-0A0E-FC4D-ACC3-BDD71448C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" y="2139"/>
              <a:ext cx="52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Internet</a:t>
              </a:r>
            </a:p>
          </p:txBody>
        </p:sp>
      </p:grpSp>
      <p:grpSp>
        <p:nvGrpSpPr>
          <p:cNvPr id="142339" name="Group 47">
            <a:extLst>
              <a:ext uri="{FF2B5EF4-FFF2-40B4-BE49-F238E27FC236}">
                <a16:creationId xmlns:a16="http://schemas.microsoft.com/office/drawing/2014/main" id="{4A06D67E-DEC7-4A4C-956F-32241215B334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5046663"/>
            <a:ext cx="2522537" cy="1231900"/>
            <a:chOff x="3555" y="3179"/>
            <a:chExt cx="1589" cy="776"/>
          </a:xfrm>
        </p:grpSpPr>
        <p:sp>
          <p:nvSpPr>
            <p:cNvPr id="123952" name="Rectangle 48">
              <a:extLst>
                <a:ext uri="{FF2B5EF4-FFF2-40B4-BE49-F238E27FC236}">
                  <a16:creationId xmlns:a16="http://schemas.microsoft.com/office/drawing/2014/main" id="{EFBE8E11-17AB-6844-8D41-FC64D85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3179"/>
              <a:ext cx="158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chemeClr val="accent2"/>
                  </a:solidFill>
                  <a:latin typeface="Arial" charset="0"/>
                  <a:ea typeface="ＭＳ Ｐゴシック" charset="0"/>
                </a:rPr>
                <a:t>Years to reach 50 MM users</a:t>
              </a:r>
            </a:p>
          </p:txBody>
        </p:sp>
        <p:sp>
          <p:nvSpPr>
            <p:cNvPr id="123953" name="Line 49">
              <a:extLst>
                <a:ext uri="{FF2B5EF4-FFF2-40B4-BE49-F238E27FC236}">
                  <a16:creationId xmlns:a16="http://schemas.microsoft.com/office/drawing/2014/main" id="{39E9FB4C-FF2C-4F41-BAB6-D5F1A68FE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3353"/>
              <a:ext cx="1465" cy="0"/>
            </a:xfrm>
            <a:prstGeom prst="line">
              <a:avLst/>
            </a:prstGeom>
            <a:noFill/>
            <a:ln w="50800">
              <a:solidFill>
                <a:srgbClr val="7B00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54" name="Rectangle 50">
              <a:extLst>
                <a:ext uri="{FF2B5EF4-FFF2-40B4-BE49-F238E27FC236}">
                  <a16:creationId xmlns:a16="http://schemas.microsoft.com/office/drawing/2014/main" id="{A03871D7-784E-6043-AD0B-65CECC06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3393"/>
              <a:ext cx="1477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Radio		38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TV		13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Cable		10*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Internet		  5**</a:t>
              </a:r>
            </a:p>
          </p:txBody>
        </p:sp>
        <p:sp>
          <p:nvSpPr>
            <p:cNvPr id="123955" name="Line 51">
              <a:extLst>
                <a:ext uri="{FF2B5EF4-FFF2-40B4-BE49-F238E27FC236}">
                  <a16:creationId xmlns:a16="http://schemas.microsoft.com/office/drawing/2014/main" id="{B0CF885B-3E8B-BD4D-A6C6-7E02C302B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3955"/>
              <a:ext cx="1465" cy="0"/>
            </a:xfrm>
            <a:prstGeom prst="line">
              <a:avLst/>
            </a:prstGeom>
            <a:noFill/>
            <a:ln w="50800">
              <a:solidFill>
                <a:srgbClr val="7B00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23956" name="Rectangle 52">
            <a:extLst>
              <a:ext uri="{FF2B5EF4-FFF2-40B4-BE49-F238E27FC236}">
                <a16:creationId xmlns:a16="http://schemas.microsoft.com/office/drawing/2014/main" id="{B0F80ACA-1F65-6245-9BA5-A56C5BCF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5016500"/>
            <a:ext cx="474503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The Internet is the fastest growing medium in history</a:t>
            </a:r>
            <a:endParaRPr lang="en-US" sz="1200" b="1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200" b="1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*   Launch of HBO in 1976 was used to estimate the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beginning of cable as an entertainment/ad medium.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**  Morgan Stanley Technology Research estimate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(Chart shows the Internet beginning as an entertainment/ad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 medium in 1994 because its earlier use was restricted to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 governmental activities)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5059404-D180-8943-8E90-BF132748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Geography and Timing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92B2DB7-845D-7642-ABF1-A7A83F45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parts of the country? What types of markets? What areas of a market?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Regions, DMAs, metro rings</a:t>
            </a:r>
          </a:p>
          <a:p>
            <a:pPr lvl="1" eaLnBrk="1" hangingPunct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times of the year? What holiday seasons?  What other timing factors?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Time of year, month, week, and day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graph showing the number of hotels and the number of hotels&#10;&#10;Description automatically generated with medium confidence">
            <a:extLst>
              <a:ext uri="{FF2B5EF4-FFF2-40B4-BE49-F238E27FC236}">
                <a16:creationId xmlns:a16="http://schemas.microsoft.com/office/drawing/2014/main" id="{96A2B742-7D1F-8947-9DA4-C7E2735D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46238"/>
            <a:ext cx="8001000" cy="476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31B432F-4E27-624E-9022-0887FE2D7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0010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the Internet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8747D847-3C36-8E4E-86F3-1E78ACBC06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Interactive medium/Active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Affluent, younger, active market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Permanence/User-paced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information potential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Immediate response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Micro-fragmented audience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Different download speeds / connectivity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Security and privacy issues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127F3CD-5AD6-7B4D-AF71-7F9EDE766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Miscellaneous Advertising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46FD26EC-6B60-3E4E-B74A-E98EC3C30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Movie trailers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Controlled by motion picture companies and distributors, not theaters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Blimps and planes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Sporting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Grocery carts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Ticket backs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Rapidly growing list of other ad media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90A4AEF-C39C-774C-83B8-32524E6A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Position and Personality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EFE4E5B-A437-F847-839F-21DA671F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your place in the market?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are you understood by consumers?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you deliver to consumers?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human characteristics/personality traits can be attributed to your brand?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Must be something consumer can relate to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B3397E4-7FF7-8C43-96B4-AFE62276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Competitive Advantage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132500B-6CAB-3040-8C0F-A62BC2EF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give you an edge on competitors?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unique set of features that are seen as significant and superior by consumer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to brand loyalty and brand equity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Cost – Maximize value to consumers (Walmart)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Differentiation – Unique experience (Apple)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Niche – Focus on narrow market (Rolex)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Arial Black" charset="0"/>
              </a:rPr>
              <a:t>Message Strategy/Creative Brief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Like the ROI Springboard Technique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7 Question Strategy Format 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1. Who are you talking to?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2. What</a:t>
            </a:r>
            <a:r>
              <a:rPr lang="mr-IN" altLang="ja-JP" sz="2400" dirty="0">
                <a:latin typeface="Arial" charset="0"/>
                <a:ea typeface="ＭＳ Ｐゴシック" charset="0"/>
              </a:rPr>
              <a:t>'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 your point?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3. What</a:t>
            </a:r>
            <a:r>
              <a:rPr lang="mr-IN" altLang="ja-JP" sz="2400" dirty="0">
                <a:latin typeface="Arial" charset="0"/>
                <a:ea typeface="ＭＳ Ｐゴシック" charset="0"/>
              </a:rPr>
              <a:t>'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 the key word?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4. Why should I care?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5. Why should I believe you?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6 What do you want me to do?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7. How should I feel?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Use language of the heart.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8348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766</TotalTime>
  <Words>2883</Words>
  <Application>Microsoft Macintosh PowerPoint</Application>
  <PresentationFormat>On-screen Show (4:3)</PresentationFormat>
  <Paragraphs>661</Paragraphs>
  <Slides>61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Times New Roman</vt:lpstr>
      <vt:lpstr>Wingdings 2</vt:lpstr>
      <vt:lpstr>Foundry</vt:lpstr>
      <vt:lpstr>Media Strategy and Connections Planning</vt:lpstr>
      <vt:lpstr>Campaign Strategy</vt:lpstr>
      <vt:lpstr>Objectives</vt:lpstr>
      <vt:lpstr>Advertising Pyramid</vt:lpstr>
      <vt:lpstr>Targeting</vt:lpstr>
      <vt:lpstr>Geography and Timing</vt:lpstr>
      <vt:lpstr>Position and Personality</vt:lpstr>
      <vt:lpstr>Competitive Advantage</vt:lpstr>
      <vt:lpstr>Message Strategy/Creative Brief</vt:lpstr>
      <vt:lpstr>Focus Situation Analysis to Align</vt:lpstr>
      <vt:lpstr>PowerPoint Presentation</vt:lpstr>
      <vt:lpstr>All Linked to Media Planning</vt:lpstr>
      <vt:lpstr>Functions of Media Planning</vt:lpstr>
      <vt:lpstr>Aperture in Media Planning</vt:lpstr>
      <vt:lpstr>Media Planning Objectives</vt:lpstr>
      <vt:lpstr>Reaching the Target</vt:lpstr>
      <vt:lpstr>Geography:  Where</vt:lpstr>
      <vt:lpstr>Timing: When</vt:lpstr>
      <vt:lpstr>Duration:  How Long</vt:lpstr>
      <vt:lpstr>Timing/Duration Strategies</vt:lpstr>
      <vt:lpstr>The Media Environment</vt:lpstr>
      <vt:lpstr>Staging the Media Plan</vt:lpstr>
      <vt:lpstr>Marketing Sources</vt:lpstr>
      <vt:lpstr>Media Sources</vt:lpstr>
      <vt:lpstr>Strategic Use of  Advertising Media</vt:lpstr>
      <vt:lpstr>Advertising Media</vt:lpstr>
      <vt:lpstr>Print Media</vt:lpstr>
      <vt:lpstr>Newspaper Readers</vt:lpstr>
      <vt:lpstr>Advantages and Disadvantages of Newspapers</vt:lpstr>
      <vt:lpstr>Decline Across Ages</vt:lpstr>
      <vt:lpstr>Strategic Use of Newspapers</vt:lpstr>
      <vt:lpstr>Advantages and Disadvantages of Magazines</vt:lpstr>
      <vt:lpstr>Strategic Use of Magazines</vt:lpstr>
      <vt:lpstr>Place/Outdoor Media</vt:lpstr>
      <vt:lpstr>Billboards</vt:lpstr>
      <vt:lpstr>Transit Advertising</vt:lpstr>
      <vt:lpstr>PowerPoint Presentation</vt:lpstr>
      <vt:lpstr>Advantages and Disadvantages of Billboards</vt:lpstr>
      <vt:lpstr>Advantages and Disadvantages of Transit</vt:lpstr>
      <vt:lpstr>Strategic Use of Outdoor</vt:lpstr>
      <vt:lpstr>Explosion of Ambient</vt:lpstr>
      <vt:lpstr>Broadcast Media</vt:lpstr>
      <vt:lpstr>Advantages of TV</vt:lpstr>
      <vt:lpstr>Disadvantages of TV</vt:lpstr>
      <vt:lpstr>Strategic Use of National TV</vt:lpstr>
      <vt:lpstr>Cable Television</vt:lpstr>
      <vt:lpstr>Advantages and Disadvantages of Cable TV</vt:lpstr>
      <vt:lpstr>Strategic Use of Cable TV</vt:lpstr>
      <vt:lpstr>Syndicated Television</vt:lpstr>
      <vt:lpstr>Forms of Television Advertising</vt:lpstr>
      <vt:lpstr>Radio</vt:lpstr>
      <vt:lpstr>Advantages and Disadvantages of Radio</vt:lpstr>
      <vt:lpstr>Strategic Use of Radio</vt:lpstr>
      <vt:lpstr>Narrowcast Media</vt:lpstr>
      <vt:lpstr>Direct Media</vt:lpstr>
      <vt:lpstr>Advantages and Disadvantages of Direct</vt:lpstr>
      <vt:lpstr>Strategic Use of Direct</vt:lpstr>
      <vt:lpstr>Digital and Social</vt:lpstr>
      <vt:lpstr>Adoption Curves for Various Media</vt:lpstr>
      <vt:lpstr>Advantages and Disadvantages of the Internet</vt:lpstr>
      <vt:lpstr>Miscellaneous Advertising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42</cp:revision>
  <dcterms:created xsi:type="dcterms:W3CDTF">1998-08-10T21:18:54Z</dcterms:created>
  <dcterms:modified xsi:type="dcterms:W3CDTF">2023-11-07T18:55:06Z</dcterms:modified>
</cp:coreProperties>
</file>