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33" r:id="rId1"/>
  </p:sldMasterIdLst>
  <p:notesMasterIdLst>
    <p:notesMasterId r:id="rId9"/>
  </p:notesMasterIdLst>
  <p:sldIdLst>
    <p:sldId id="256" r:id="rId2"/>
    <p:sldId id="460" r:id="rId3"/>
    <p:sldId id="461" r:id="rId4"/>
    <p:sldId id="462" r:id="rId5"/>
    <p:sldId id="463" r:id="rId6"/>
    <p:sldId id="464" r:id="rId7"/>
    <p:sldId id="46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/>
    <p:restoredTop sz="94531"/>
  </p:normalViewPr>
  <p:slideViewPr>
    <p:cSldViewPr>
      <p:cViewPr varScale="1">
        <p:scale>
          <a:sx n="93" d="100"/>
          <a:sy n="93" d="100"/>
        </p:scale>
        <p:origin x="166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2716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06" charset="-128"/>
        <a:cs typeface="ＭＳ Ｐゴシック" pitchFamily="-106" charset="-128"/>
      </a:defRPr>
    </a:lvl1pPr>
    <a:lvl2pPr marL="114300" indent="3429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228600" indent="685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342900" indent="10287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457200" indent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4A0E2693-D25F-F145-83F2-C50914D5BB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58BBC9D7-7E2E-1C4E-9BE8-E457D64B5E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4617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15EF98FC-3795-1E47-A5DB-2F08754194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5511DB45-BDFD-5C44-B24F-6857765EC7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096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07617ED4-CF03-CF41-856B-6AB3EDC63E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4DA0C0DF-457D-7A41-8184-D212D0B2E9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0779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B93C7D30-7F55-C54F-B396-83E93E13CC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B0AD2228-A088-E947-B6FC-17F64211F2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603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5A895459-6F0B-854F-A0A2-BF58A3A4B6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ED1E3E63-3A44-0C4B-BEAB-AE3A13AC20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5636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F8A18C4-38F0-4C46-AC92-6F21C66EDA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DE0E07-42ED-9B4F-88E2-F771671169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F26232-A6C4-A145-B495-DE8DBC9DA2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40B2F-E078-534D-BC3E-D490BAE34A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694E4EC-1D58-D143-9F18-5E1E799DB6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pPr>
              <a:defRPr/>
            </a:pPr>
            <a:fld id="{9837FED5-029C-B84D-92EF-63217573E4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pPr>
              <a:defRPr/>
            </a:pPr>
            <a:fld id="{CA90DDEE-0F2B-0545-8417-B27F0FB230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0A780-0644-D147-BB95-6325CC70C9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813EB1-B818-FA48-B01C-524DE7EF46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6417CEC-7B49-CD46-AABC-4376BFBF98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63C8749A-C448-A84E-A415-B74AF1F2DB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F6597062-868F-8343-9633-644E820D16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A69229D5-73CA-A84E-9967-BB5BFD9EAE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125" y="2057400"/>
            <a:ext cx="8543925" cy="1958975"/>
          </a:xfrm>
          <a:noFill/>
        </p:spPr>
        <p:txBody>
          <a:bodyPr lIns="0" tIns="0" rIns="0" bIns="0" anchor="t"/>
          <a:lstStyle/>
          <a:p>
            <a:pPr eaLnBrk="1" hangingPunct="1"/>
            <a:r>
              <a:rPr lang="en-US" altLang="en-US" sz="4800" b="1" dirty="0" err="1">
                <a:solidFill>
                  <a:srgbClr val="BF9FE1"/>
                </a:solidFill>
                <a:ea typeface="ＭＳ Ｐゴシック" panose="020B0600070205080204" pitchFamily="34" charset="-128"/>
              </a:rPr>
              <a:t>Planbooks</a:t>
            </a:r>
            <a:r>
              <a:rPr lang="en-US" altLang="en-US" sz="4800" b="1" dirty="0">
                <a:solidFill>
                  <a:srgbClr val="BF9FE1"/>
                </a:solidFill>
                <a:ea typeface="ＭＳ Ｐゴシック" panose="020B0600070205080204" pitchFamily="34" charset="-128"/>
              </a:rPr>
              <a:t> and Presentations</a:t>
            </a:r>
          </a:p>
        </p:txBody>
      </p:sp>
      <p:sp>
        <p:nvSpPr>
          <p:cNvPr id="14338" name="Freeform 3">
            <a:extLst>
              <a:ext uri="{FF2B5EF4-FFF2-40B4-BE49-F238E27FC236}">
                <a16:creationId xmlns:a16="http://schemas.microsoft.com/office/drawing/2014/main" id="{A0FB8C45-716C-9946-B5F8-704C5E14A81F}"/>
              </a:ext>
            </a:extLst>
          </p:cNvPr>
          <p:cNvSpPr>
            <a:spLocks/>
          </p:cNvSpPr>
          <p:nvPr/>
        </p:nvSpPr>
        <p:spPr bwMode="auto">
          <a:xfrm>
            <a:off x="0" y="3810000"/>
            <a:ext cx="8655050" cy="104775"/>
          </a:xfrm>
          <a:custGeom>
            <a:avLst/>
            <a:gdLst>
              <a:gd name="T0" fmla="*/ 0 w 5452"/>
              <a:gd name="T1" fmla="*/ 2147483647 h 66"/>
              <a:gd name="T2" fmla="*/ 2147483647 w 5452"/>
              <a:gd name="T3" fmla="*/ 2147483647 h 66"/>
              <a:gd name="T4" fmla="*/ 2147483647 w 5452"/>
              <a:gd name="T5" fmla="*/ 0 h 66"/>
              <a:gd name="T6" fmla="*/ 0 w 5452"/>
              <a:gd name="T7" fmla="*/ 0 h 66"/>
              <a:gd name="T8" fmla="*/ 0 w 5452"/>
              <a:gd name="T9" fmla="*/ 2147483647 h 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452"/>
              <a:gd name="T16" fmla="*/ 0 h 66"/>
              <a:gd name="T17" fmla="*/ 5452 w 5452"/>
              <a:gd name="T18" fmla="*/ 66 h 6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452" h="66">
                <a:moveTo>
                  <a:pt x="0" y="65"/>
                </a:moveTo>
                <a:lnTo>
                  <a:pt x="5451" y="65"/>
                </a:lnTo>
                <a:lnTo>
                  <a:pt x="5451" y="0"/>
                </a:lnTo>
                <a:lnTo>
                  <a:pt x="0" y="0"/>
                </a:lnTo>
                <a:lnTo>
                  <a:pt x="0" y="65"/>
                </a:lnTo>
              </a:path>
            </a:pathLst>
          </a:custGeom>
          <a:gradFill rotWithShape="0">
            <a:gsLst>
              <a:gs pos="0">
                <a:srgbClr val="A060A0"/>
              </a:gs>
              <a:gs pos="50000">
                <a:srgbClr val="515056"/>
              </a:gs>
              <a:gs pos="100000">
                <a:srgbClr val="A060A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" name="Rectangle 4">
            <a:extLst>
              <a:ext uri="{FF2B5EF4-FFF2-40B4-BE49-F238E27FC236}">
                <a16:creationId xmlns:a16="http://schemas.microsoft.com/office/drawing/2014/main" id="{CF19718D-3047-374E-9336-0CA21CD97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95800"/>
            <a:ext cx="8377238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 sz="2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349877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7CBE3525-5C59-2E4B-9C40-1DAE47552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769938"/>
          </a:xfrm>
        </p:spPr>
        <p:txBody>
          <a:bodyPr>
            <a:normAutofit fontScale="90000"/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Class Grade</a:t>
            </a:r>
          </a:p>
        </p:txBody>
      </p:sp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691ED22A-F18E-9446-A42B-0892B7D24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2600"/>
            <a:ext cx="7772400" cy="4724400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					</a:t>
            </a:r>
            <a:r>
              <a:rPr lang="en-US" altLang="en-US" sz="1400" u="sng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Points</a:t>
            </a:r>
            <a:r>
              <a:rPr lang="en-US" altLang="en-US" sz="1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		</a:t>
            </a:r>
          </a:p>
          <a:p>
            <a:pPr marL="0" indent="0">
              <a:buFontTx/>
              <a:buNone/>
            </a:pPr>
            <a:r>
              <a:rPr lang="en-US" altLang="en-US" sz="1400" b="1" u="sng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Exams:</a:t>
            </a:r>
            <a:endParaRPr lang="en-US" altLang="en-US" sz="14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Exam 1						 100	</a:t>
            </a:r>
          </a:p>
          <a:p>
            <a:pPr marL="0" indent="0"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Exam 2						 100 </a:t>
            </a:r>
          </a:p>
          <a:p>
            <a:pPr marL="0" indent="0">
              <a:buFontTx/>
              <a:buNone/>
            </a:pPr>
            <a:endParaRPr lang="en-US" altLang="en-US" sz="14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>
              <a:buFontTx/>
              <a:buNone/>
            </a:pPr>
            <a:r>
              <a:rPr lang="en-US" altLang="en-US" sz="1400" b="1" u="sng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Group Project:</a:t>
            </a:r>
            <a:endParaRPr lang="en-US" altLang="en-US" sz="14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Draft of Situation Analysis				   10</a:t>
            </a:r>
          </a:p>
          <a:p>
            <a:pPr marL="0" indent="0"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Draft of Campaign Strategy				   10</a:t>
            </a:r>
          </a:p>
          <a:p>
            <a:pPr marL="0" indent="0"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Draft of Remaining Sections				   30</a:t>
            </a:r>
          </a:p>
          <a:p>
            <a:pPr marL="0" indent="0"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Group Project Campaign Summary Report	  		  	</a:t>
            </a:r>
          </a:p>
          <a:p>
            <a:pPr marL="0" indent="0"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Group Grade			  	   40</a:t>
            </a:r>
          </a:p>
          <a:p>
            <a:pPr marL="0" indent="0"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Individual Grade			 	   60</a:t>
            </a:r>
          </a:p>
          <a:p>
            <a:pPr marL="0" indent="0"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Group Project Pitch Meeting				   25</a:t>
            </a:r>
          </a:p>
          <a:p>
            <a:pPr marL="0" indent="0"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Group Project Peer Evaluation	 			   25	</a:t>
            </a:r>
          </a:p>
          <a:p>
            <a:pPr marL="0" indent="0"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	</a:t>
            </a:r>
          </a:p>
          <a:p>
            <a:pPr marL="0" indent="0">
              <a:buFontTx/>
              <a:buNone/>
            </a:pPr>
            <a:r>
              <a:rPr lang="en-US" altLang="en-US" sz="1400" b="1" u="sng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Press Conference:</a:t>
            </a:r>
            <a:endParaRPr lang="en-US" altLang="en-US" sz="14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Press Kit and Media Contact Sheet			   10		</a:t>
            </a:r>
          </a:p>
          <a:p>
            <a:pPr marL="0" indent="0"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Press Conference			  		   10			</a:t>
            </a:r>
          </a:p>
          <a:p>
            <a:pPr marL="0" indent="0">
              <a:buFontTx/>
              <a:buNone/>
            </a:pPr>
            <a:r>
              <a:rPr lang="en-US" altLang="en-US" sz="1400" b="1" u="sng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Participation and Attendance:</a:t>
            </a:r>
            <a:endParaRPr lang="en-US" altLang="en-US" sz="14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Participation Score					   </a:t>
            </a:r>
            <a:r>
              <a:rPr lang="en-US" altLang="en-US" sz="1400" u="sng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30</a:t>
            </a:r>
            <a:r>
              <a:rPr lang="en-US" altLang="en-US" sz="1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   			</a:t>
            </a:r>
          </a:p>
          <a:p>
            <a:pPr marL="0" indent="0"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TOTAL						 450 </a:t>
            </a:r>
          </a:p>
        </p:txBody>
      </p:sp>
    </p:spTree>
    <p:extLst>
      <p:ext uri="{BB962C8B-B14F-4D97-AF65-F5344CB8AC3E}">
        <p14:creationId xmlns:p14="http://schemas.microsoft.com/office/powerpoint/2010/main" val="2703251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A9BD433D-5CFC-8548-81B4-BCDD63569B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7774" y="457200"/>
            <a:ext cx="7772400" cy="879475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Group Project Activities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88CFC728-BDCE-A548-B679-3A39BC7DE3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Tx/>
              <a:buNone/>
              <a:defRPr/>
            </a:pPr>
            <a:r>
              <a:rPr lang="en-US" sz="2800" dirty="0"/>
              <a:t>Draft of Situation Analysis			   10</a:t>
            </a:r>
          </a:p>
          <a:p>
            <a:pPr marL="0" indent="0">
              <a:buFontTx/>
              <a:buNone/>
              <a:defRPr/>
            </a:pPr>
            <a:r>
              <a:rPr lang="en-US" sz="2800" dirty="0"/>
              <a:t>Draft of Campaign Strategy			   10</a:t>
            </a:r>
          </a:p>
          <a:p>
            <a:pPr marL="0" indent="0">
              <a:buFontTx/>
              <a:buNone/>
              <a:defRPr/>
            </a:pPr>
            <a:r>
              <a:rPr lang="en-US" sz="2800" dirty="0"/>
              <a:t>Draft of Remaining Sections			   30</a:t>
            </a:r>
          </a:p>
          <a:p>
            <a:pPr marL="0" indent="0">
              <a:buFontTx/>
              <a:buNone/>
              <a:defRPr/>
            </a:pPr>
            <a:endParaRPr lang="en-US" sz="2800" b="1" u="sng" dirty="0"/>
          </a:p>
          <a:p>
            <a:pPr marL="0" indent="0">
              <a:buFontTx/>
              <a:buNone/>
              <a:defRPr/>
            </a:pPr>
            <a:r>
              <a:rPr lang="en-US" sz="2800" b="1" u="sng" dirty="0"/>
              <a:t>Group Project:</a:t>
            </a:r>
            <a:endParaRPr lang="en-US" sz="2800" dirty="0"/>
          </a:p>
          <a:p>
            <a:pPr marL="0" indent="0">
              <a:buFontTx/>
              <a:buNone/>
              <a:defRPr/>
            </a:pPr>
            <a:r>
              <a:rPr lang="en-US" sz="2800" dirty="0"/>
              <a:t>Campaign Summary Report	  		  	</a:t>
            </a:r>
          </a:p>
          <a:p>
            <a:pPr marL="0" indent="0">
              <a:buFontTx/>
              <a:buNone/>
              <a:defRPr/>
            </a:pPr>
            <a:r>
              <a:rPr lang="en-US" sz="2800" dirty="0"/>
              <a:t>	Group Grade			   	    40</a:t>
            </a:r>
          </a:p>
          <a:p>
            <a:pPr marL="0" indent="0">
              <a:buFontTx/>
              <a:buNone/>
              <a:defRPr/>
            </a:pPr>
            <a:r>
              <a:rPr lang="en-US" sz="2800" dirty="0"/>
              <a:t>	Individual Grade			    60</a:t>
            </a:r>
          </a:p>
          <a:p>
            <a:pPr marL="0" indent="0">
              <a:buFontTx/>
              <a:buNone/>
              <a:defRPr/>
            </a:pPr>
            <a:endParaRPr lang="en-US" sz="2800" dirty="0"/>
          </a:p>
          <a:p>
            <a:pPr marL="0" indent="0">
              <a:buFontTx/>
              <a:buNone/>
              <a:defRPr/>
            </a:pPr>
            <a:r>
              <a:rPr lang="en-US" sz="2800" dirty="0"/>
              <a:t>Group Project Pitch Meeting	              25</a:t>
            </a:r>
          </a:p>
          <a:p>
            <a:pPr marL="0" indent="0">
              <a:buFontTx/>
              <a:buNone/>
              <a:defRPr/>
            </a:pPr>
            <a:r>
              <a:rPr lang="en-US" sz="2800" dirty="0"/>
              <a:t>Group Project Peer Evaluation	              25	</a:t>
            </a:r>
          </a:p>
          <a:p>
            <a:pPr eaLnBrk="1" hangingPunct="1"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888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C2A60114-8E47-6B43-8882-54B9433319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772400" cy="7683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err="1">
                <a:ea typeface="ＭＳ Ｐゴシック" panose="020B0600070205080204" pitchFamily="34" charset="-128"/>
              </a:rPr>
              <a:t>Plansbooks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519D9F2D-0E0B-5249-BABB-023BE163A3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571901"/>
            <a:ext cx="7772400" cy="4648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1. Campaign plan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5 Sections, 40-50 pages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Each person/pair has primary responsibility for one section of the plan, but must be highly integrated with the other sections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Describes in detail the nature of the campaign proposed for the client while persuading them</a:t>
            </a:r>
          </a:p>
          <a:p>
            <a:pPr lvl="1" eaLnBrk="1" hangingPunct="1"/>
            <a:endParaRPr lang="en-US" altLang="en-US" sz="2400" dirty="0">
              <a:ea typeface="ＭＳ Ｐゴシック" panose="020B0600070205080204" pitchFamily="34" charset="-128"/>
            </a:endParaRPr>
          </a:p>
          <a:p>
            <a:pPr lvl="2" eaLnBrk="1" hangingPunct="1"/>
            <a:r>
              <a:rPr lang="en-US" altLang="en-US" sz="1800" dirty="0">
                <a:ea typeface="ＭＳ Ｐゴシック" panose="020B0600070205080204" pitchFamily="34" charset="-128"/>
              </a:rPr>
              <a:t>Should be detailed and highly polished.  </a:t>
            </a:r>
          </a:p>
          <a:p>
            <a:pPr lvl="2" eaLnBrk="1" hangingPunct="1"/>
            <a:r>
              <a:rPr lang="en-US" altLang="en-US" sz="1800" dirty="0">
                <a:ea typeface="ＭＳ Ｐゴシック" panose="020B0600070205080204" pitchFamily="34" charset="-128"/>
              </a:rPr>
              <a:t>Graded on critical thinking, strategic decision-making, creativity, problem solving, and the integration of ideas from the course.  </a:t>
            </a:r>
          </a:p>
          <a:p>
            <a:pPr lvl="2" eaLnBrk="1" hangingPunct="1"/>
            <a:r>
              <a:rPr lang="en-US" altLang="en-US" sz="1800" dirty="0">
                <a:ea typeface="ＭＳ Ｐゴシック" panose="020B0600070205080204" pitchFamily="34" charset="-128"/>
              </a:rPr>
              <a:t>Choices should be clearly identified and substantiated by research, references, and reasoning. </a:t>
            </a:r>
          </a:p>
          <a:p>
            <a:pPr lvl="1" eaLnBrk="1" hangingPunct="1"/>
            <a:endParaRPr lang="en-US" altLang="en-US" sz="24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6300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B22C5C40-D8B1-444C-975D-E670C7635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8350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Presentations</a:t>
            </a: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ED6F7B37-1527-5F4F-AE2D-138B891C9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2. Pitch meeting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Oral summary and powerpoint presentations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Covers all aspects, all people present</a:t>
            </a:r>
          </a:p>
          <a:p>
            <a:pPr lvl="1" eaLnBrk="1" hangingPunct="1"/>
            <a:endParaRPr lang="en-US" altLang="en-US" sz="240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Grade based on the quality and skill with which the agency presents an oral summary of its campaign plan.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Be informative and persuasive - need both skills  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Must articulate the goals/strategies of the campaign and the rationale behind creative, media, and pr/promotional strategies, and their overall integration.  </a:t>
            </a:r>
          </a:p>
        </p:txBody>
      </p:sp>
    </p:spTree>
    <p:extLst>
      <p:ext uri="{BB962C8B-B14F-4D97-AF65-F5344CB8AC3E}">
        <p14:creationId xmlns:p14="http://schemas.microsoft.com/office/powerpoint/2010/main" val="1449720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B99D9D00-78DF-B548-8949-B42E1BDD4F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…Group Project Activities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F7A123F8-62AD-454E-8038-D0B1A2DD64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3. Peer Evaluations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Students will evaluate all other students in their group project agency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Evaluations by other member of their group worth 25 point toward final grade</a:t>
            </a: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Submit these at the final exam, whichever time you take it. </a:t>
            </a:r>
          </a:p>
          <a:p>
            <a:pPr lvl="1" eaLnBrk="1" hangingPunct="1"/>
            <a:endParaRPr lang="en-US" altLang="en-US" sz="2400" dirty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sz="2400" dirty="0">
                <a:ea typeface="ＭＳ Ｐゴシック" panose="020B0600070205080204" pitchFamily="34" charset="-128"/>
              </a:rPr>
              <a:t>WILL SUBMIT WITH TAKE HOME FINAL EXAM</a:t>
            </a:r>
          </a:p>
          <a:p>
            <a:pPr lvl="1" eaLnBrk="1" hangingPunct="1"/>
            <a:endParaRPr lang="en-US" altLang="en-US" sz="2400" dirty="0">
              <a:ea typeface="ＭＳ Ｐゴシック" panose="020B0600070205080204" pitchFamily="34" charset="-128"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18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4732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07002B26-4A5B-FE43-9CA4-065DDC1291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41363"/>
            <a:ext cx="7772400" cy="879475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Outside Class Meetings</a:t>
            </a: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39158B4D-B491-AD4B-984A-2F9C2A5D1F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Pitch meeting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Meet on Zoom? Details will be emailed.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Runs from 5:00 PM – 8:00 PM</a:t>
            </a:r>
            <a:r>
              <a:rPr lang="en-US" altLang="en-US">
                <a:ea typeface="ＭＳ Ｐゴシック" panose="020B0600070205080204" pitchFamily="34" charset="-128"/>
              </a:rPr>
              <a:t>, December 13th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Faculty and Students Vote on Winner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Student Vote Winner will receive 5 bonus pts.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The professor and TA will award 10 bonus points based on their evaluations of the campaign plans books and pitch presentation</a:t>
            </a:r>
          </a:p>
          <a:p>
            <a:pPr marL="630936" lvl="2" indent="0" eaLnBrk="1" hangingPunct="1">
              <a:lnSpc>
                <a:spcPct val="90000"/>
              </a:lnSpc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lvl="3">
              <a:lnSpc>
                <a:spcPct val="90000"/>
              </a:lnSpc>
            </a:pPr>
            <a:r>
              <a:rPr lang="en-US" altLang="en-US" sz="2800" dirty="0">
                <a:ea typeface="ＭＳ Ｐゴシック" panose="020B0600070205080204" pitchFamily="34" charset="-128"/>
              </a:rPr>
              <a:t>This determines the winning account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4029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2579</TotalTime>
  <Words>536</Words>
  <Application>Microsoft Macintosh PowerPoint</Application>
  <PresentationFormat>On-screen Show (4:3)</PresentationFormat>
  <Paragraphs>68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Rockwell</vt:lpstr>
      <vt:lpstr>Times New Roman</vt:lpstr>
      <vt:lpstr>Wingdings</vt:lpstr>
      <vt:lpstr>Wingdings 2</vt:lpstr>
      <vt:lpstr>Foundry</vt:lpstr>
      <vt:lpstr>Planbooks and Presentations</vt:lpstr>
      <vt:lpstr>Class Grade</vt:lpstr>
      <vt:lpstr>Group Project Activities</vt:lpstr>
      <vt:lpstr>Plansbooks </vt:lpstr>
      <vt:lpstr>Presentations</vt:lpstr>
      <vt:lpstr>…Group Project Activities</vt:lpstr>
      <vt:lpstr>Outside Class Meetings</vt:lpstr>
    </vt:vector>
  </TitlesOfParts>
  <Company>Inso Corp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Keith Mickunas</dc:creator>
  <cp:lastModifiedBy>Dhavan Shah</cp:lastModifiedBy>
  <cp:revision>53</cp:revision>
  <dcterms:created xsi:type="dcterms:W3CDTF">2009-11-24T05:52:46Z</dcterms:created>
  <dcterms:modified xsi:type="dcterms:W3CDTF">2022-11-29T09:06:46Z</dcterms:modified>
</cp:coreProperties>
</file>