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3" r:id="rId1"/>
  </p:sldMasterIdLst>
  <p:notesMasterIdLst>
    <p:notesMasterId r:id="rId38"/>
  </p:notesMasterIdLst>
  <p:sldIdLst>
    <p:sldId id="360" r:id="rId2"/>
    <p:sldId id="405" r:id="rId3"/>
    <p:sldId id="361" r:id="rId4"/>
    <p:sldId id="362" r:id="rId5"/>
    <p:sldId id="351" r:id="rId6"/>
    <p:sldId id="363" r:id="rId7"/>
    <p:sldId id="364" r:id="rId8"/>
    <p:sldId id="365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66" r:id="rId22"/>
    <p:sldId id="367" r:id="rId23"/>
    <p:sldId id="368" r:id="rId24"/>
    <p:sldId id="391" r:id="rId25"/>
    <p:sldId id="392" r:id="rId26"/>
    <p:sldId id="393" r:id="rId27"/>
    <p:sldId id="407" r:id="rId28"/>
    <p:sldId id="406" r:id="rId29"/>
    <p:sldId id="323" r:id="rId30"/>
    <p:sldId id="369" r:id="rId31"/>
    <p:sldId id="400" r:id="rId32"/>
    <p:sldId id="401" r:id="rId33"/>
    <p:sldId id="370" r:id="rId34"/>
    <p:sldId id="402" r:id="rId35"/>
    <p:sldId id="403" r:id="rId36"/>
    <p:sldId id="404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6"/>
    <p:restoredTop sz="94618"/>
  </p:normalViewPr>
  <p:slideViewPr>
    <p:cSldViewPr>
      <p:cViewPr varScale="1">
        <p:scale>
          <a:sx n="93" d="100"/>
          <a:sy n="93" d="100"/>
        </p:scale>
        <p:origin x="165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71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06" charset="-128"/>
        <a:cs typeface="ＭＳ Ｐゴシック" pitchFamily="-106" charset="-128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75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278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235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8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06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20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06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99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85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16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41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95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05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52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59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801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79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4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71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28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550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49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12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613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05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F8A18C4-38F0-4C46-AC92-6F21C66EDA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E0E07-42ED-9B4F-88E2-F771671169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26232-A6C4-A145-B495-DE8DBC9DA2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40B2F-E078-534D-BC3E-D490BAE34A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694E4EC-1D58-D143-9F18-5E1E799DB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9837FED5-029C-B84D-92EF-63217573E4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CA90DDEE-0F2B-0545-8417-B27F0FB230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60A780-0644-D147-BB95-6325CC70C9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813EB1-B818-FA48-B01C-524DE7EF46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417CEC-7B49-CD46-AABC-4376BFBF98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3C8749A-C448-A84E-A415-B74AF1F2DB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6597062-868F-8343-9633-644E820D16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9fgiE1JU9o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The_Subservient_Chicken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S6ysDFTbLU?feature=oemb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JNR2EpS0jw?feature=oembed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799" y="1488519"/>
            <a:ext cx="8237538" cy="2092881"/>
          </a:xfrm>
          <a:noFill/>
        </p:spPr>
        <p:txBody>
          <a:bodyPr lIns="0" tIns="0" rIns="0" bIns="0" anchor="t"/>
          <a:lstStyle/>
          <a:p>
            <a:pPr eaLnBrk="1" hangingPunct="1"/>
            <a:r>
              <a:rPr lang="en-US" sz="4800" b="1" dirty="0">
                <a:solidFill>
                  <a:srgbClr val="BF9FE1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Sales Promotion and Buzz Marketing: </a:t>
            </a:r>
            <a:br>
              <a:rPr lang="en-US" sz="4800" b="1" dirty="0">
                <a:solidFill>
                  <a:srgbClr val="BF9FE1"/>
                </a:solidFill>
                <a:latin typeface="Arial Black" charset="0"/>
                <a:ea typeface="ＭＳ Ｐゴシック" charset="0"/>
                <a:cs typeface="ＭＳ Ｐゴシック" charset="0"/>
              </a:rPr>
            </a:br>
            <a:r>
              <a:rPr lang="en-US" sz="4000" b="1" dirty="0">
                <a:solidFill>
                  <a:srgbClr val="BF9FE1"/>
                </a:solidFill>
                <a:latin typeface="Arial Black" charset="0"/>
                <a:ea typeface="ＭＳ Ｐゴシック" charset="0"/>
                <a:cs typeface="ＭＳ Ｐゴシック" charset="0"/>
              </a:rPr>
              <a:t>Old Spice Case Study</a:t>
            </a: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581400"/>
            <a:ext cx="8655050" cy="104775"/>
          </a:xfrm>
          <a:custGeom>
            <a:avLst/>
            <a:gdLst>
              <a:gd name="T0" fmla="*/ 0 w 5452"/>
              <a:gd name="T1" fmla="*/ 2147483647 h 66"/>
              <a:gd name="T2" fmla="*/ 2147483647 w 5452"/>
              <a:gd name="T3" fmla="*/ 2147483647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884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Price-Off &amp; Premiums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10-25% price reduction incentive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Comes out of manufacturer’s pocket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Regular users often stock up on product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Products offered free as premium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Products inserted inside other products</a:t>
            </a:r>
          </a:p>
          <a:p>
            <a:pPr lvl="2" eaLnBrk="1" hangingPunct="1"/>
            <a:r>
              <a:rPr lang="en-US" sz="2000" dirty="0">
                <a:latin typeface="Arial" charset="0"/>
                <a:ea typeface="ＭＳ Ｐゴシック" charset="0"/>
              </a:rPr>
              <a:t>Free Printer with laptop purchase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Products exchanged for proof of purchase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Might be an additional amount of same product</a:t>
            </a:r>
          </a:p>
        </p:txBody>
      </p:sp>
    </p:spTree>
    <p:extLst>
      <p:ext uri="{BB962C8B-B14F-4D97-AF65-F5344CB8AC3E}">
        <p14:creationId xmlns:p14="http://schemas.microsoft.com/office/powerpoint/2010/main" val="4232572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7549"/>
            <a:ext cx="8382000" cy="701675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</a:rPr>
              <a:t>Contests and Sweepstakes</a:t>
            </a:r>
            <a:endParaRPr lang="en-US" dirty="0">
              <a:latin typeface="Arial Black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534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Contest:  consumers compete based on skill</a:t>
            </a:r>
          </a:p>
          <a:p>
            <a:pPr eaLnBrk="1" hangingPunct="1"/>
            <a:r>
              <a:rPr lang="en-US" dirty="0">
                <a:latin typeface="Arial" charset="0"/>
              </a:rPr>
              <a:t>Sweepstakes:  winner selected by chance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Scratch-off cards, </a:t>
            </a:r>
            <a:r>
              <a:rPr lang="en-US" dirty="0" err="1">
                <a:latin typeface="Arial" charset="0"/>
                <a:ea typeface="ＭＳ Ｐゴシック" charset="0"/>
              </a:rPr>
              <a:t>McD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</a:rPr>
              <a:t>s Monopoly game</a:t>
            </a:r>
          </a:p>
          <a:p>
            <a:pPr eaLnBrk="1" hangingPunct="1"/>
            <a:r>
              <a:rPr lang="en-US" dirty="0">
                <a:latin typeface="Arial" charset="0"/>
              </a:rPr>
              <a:t>Problems: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High cost of admin/prizes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Regulations and restrictions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Consumer focus on the </a:t>
            </a:r>
          </a:p>
          <a:p>
            <a:pPr marL="411480" lvl="1" indent="0" eaLnBrk="1" hangingPunct="1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game over the product</a:t>
            </a:r>
          </a:p>
        </p:txBody>
      </p:sp>
      <p:pic>
        <p:nvPicPr>
          <p:cNvPr id="2" name="Picture 1" descr="McDonalds-Monopoly-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733800"/>
            <a:ext cx="325467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3058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Sampling and Trial Offers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Useful for new products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Existing products with weak market shares in specific geographic areas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Types of Sampling: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In-store sampling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Door-to-door — newspaper insertion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Mail sampling — targeted zip codes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On-package sampling — shampoo to conditioner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Mobile sampling — Weinermobile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Trial offers — free for a limited time</a:t>
            </a:r>
          </a:p>
        </p:txBody>
      </p:sp>
    </p:spTree>
    <p:extLst>
      <p:ext uri="{BB962C8B-B14F-4D97-AF65-F5344CB8AC3E}">
        <p14:creationId xmlns:p14="http://schemas.microsoft.com/office/powerpoint/2010/main" val="1034559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07756" y="5334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Product Placement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7772400" cy="39036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Products inserted into movies and TV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Started with Reese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</a:rPr>
              <a:t>s Pieces in ET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Firms specialize in product placements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Reality TV, Sitcoms, Film, Sports</a:t>
            </a:r>
          </a:p>
        </p:txBody>
      </p:sp>
      <p:pic>
        <p:nvPicPr>
          <p:cNvPr id="35844" name="Picture 7" descr="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09800"/>
            <a:ext cx="9572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9" descr="2002-10-18-virtual-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72" y="4648200"/>
            <a:ext cx="208104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WaynesWorl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48200"/>
            <a:ext cx="2971800" cy="1671190"/>
          </a:xfrm>
          <a:prstGeom prst="rect">
            <a:avLst/>
          </a:prstGeom>
        </p:spPr>
      </p:pic>
      <p:pic>
        <p:nvPicPr>
          <p:cNvPr id="3" name="Picture 2" descr="Unknown-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648200"/>
            <a:ext cx="2993572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79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latin typeface="Arial Black" charset="0"/>
              </a:rPr>
              <a:t>Frequency/Loyalty Programs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Frequent flyer programs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Loyal customer rewards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 induce brand loyalty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 increase sales volume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Similar to rebates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Money returned after purchase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Can induce multiple purchases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Hotel chains and airlines among industry leaders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Can create extra opportunity for “members”</a:t>
            </a:r>
          </a:p>
          <a:p>
            <a:pPr marL="411480" lvl="1" indent="0" eaLnBrk="1" hangingPunct="1">
              <a:lnSpc>
                <a:spcPct val="90000"/>
              </a:lnSpc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42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Objectives for Consumer Sales Promotion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Stimulating trial purchase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E.g., Free trial product / Coupons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Stimulating repeat purchases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E.g., Frequent flyer / Hotel rewards programs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Stimulating larger purchases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E.g., Two-for-one price reduction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Introducing a new brand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E.g., Trials inserted into newspapers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Combating competitor’s strategy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Discount response to competitor’s product launch</a:t>
            </a:r>
          </a:p>
        </p:txBody>
      </p:sp>
    </p:spTree>
    <p:extLst>
      <p:ext uri="{BB962C8B-B14F-4D97-AF65-F5344CB8AC3E}">
        <p14:creationId xmlns:p14="http://schemas.microsoft.com/office/powerpoint/2010/main" val="79577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14465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>
                <a:latin typeface="Arial Black" charset="0"/>
              </a:rPr>
              <a:t>Trade-Market Sales Promotion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Targeting retailers/distributors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Breaking into to new retail outlets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Expanding retail presence</a:t>
            </a:r>
          </a:p>
        </p:txBody>
      </p:sp>
    </p:spTree>
    <p:extLst>
      <p:ext uri="{BB962C8B-B14F-4D97-AF65-F5344CB8AC3E}">
        <p14:creationId xmlns:p14="http://schemas.microsoft.com/office/powerpoint/2010/main" val="2448800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924800" cy="6413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dirty="0">
                <a:latin typeface="Arial Black" charset="0"/>
              </a:rPr>
              <a:t>P.O.P. Displays and Incentives</a:t>
            </a:r>
            <a:r>
              <a:rPr lang="en-US" dirty="0">
                <a:latin typeface="Arial Black" charset="0"/>
              </a:rPr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Drawing attention to product on shelf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May also include:</a:t>
            </a:r>
          </a:p>
          <a:p>
            <a:pPr lvl="2" eaLnBrk="1" hangingPunct="1">
              <a:spcBef>
                <a:spcPts val="1200"/>
              </a:spcBef>
            </a:pPr>
            <a:r>
              <a:rPr lang="en-US" sz="2000" dirty="0">
                <a:latin typeface="Arial" charset="0"/>
                <a:ea typeface="ＭＳ Ｐゴシック" charset="0"/>
              </a:rPr>
              <a:t>coupons and sweepstakes forms</a:t>
            </a:r>
          </a:p>
          <a:p>
            <a:pPr lvl="2" eaLnBrk="1" hangingPunct="1">
              <a:spcBef>
                <a:spcPts val="1200"/>
              </a:spcBef>
            </a:pPr>
            <a:r>
              <a:rPr lang="en-US" sz="2000" dirty="0">
                <a:latin typeface="Arial" charset="0"/>
                <a:ea typeface="ＭＳ Ｐゴシック" charset="0"/>
              </a:rPr>
              <a:t>Increases sales for retailers</a:t>
            </a:r>
          </a:p>
          <a:p>
            <a:pPr lvl="2" eaLnBrk="1" hangingPunct="1">
              <a:spcBef>
                <a:spcPts val="1200"/>
              </a:spcBef>
            </a:pPr>
            <a:r>
              <a:rPr lang="en-US" sz="2000" dirty="0">
                <a:latin typeface="Arial" charset="0"/>
                <a:ea typeface="ＭＳ Ｐゴシック" charset="0"/>
              </a:rPr>
              <a:t>Increase sign-ups at locations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Awards of travel certificates, gifts, cash bonuses for reaching sales/enrollment targets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Motivating the sales force at P.O.P.</a:t>
            </a:r>
          </a:p>
        </p:txBody>
      </p:sp>
    </p:spTree>
    <p:extLst>
      <p:ext uri="{BB962C8B-B14F-4D97-AF65-F5344CB8AC3E}">
        <p14:creationId xmlns:p14="http://schemas.microsoft.com/office/powerpoint/2010/main" val="2803077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Allowances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Merchandise allowances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Free product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Can reward retailer for featuring display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Slotting fees: direct cash to stock item</a:t>
            </a:r>
          </a:p>
        </p:txBody>
      </p:sp>
    </p:spTree>
    <p:extLst>
      <p:ext uri="{BB962C8B-B14F-4D97-AF65-F5344CB8AC3E}">
        <p14:creationId xmlns:p14="http://schemas.microsoft.com/office/powerpoint/2010/main" val="3337702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Trade Shows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Related products from different manufacturers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Impressing retailers and consumers with the latest product developments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Tech - Consumer Electronics Show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Automobiles - NAIAS - Detroit</a:t>
            </a:r>
          </a:p>
          <a:p>
            <a:pPr lvl="2"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290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FBB29-1A6E-5331-C58E-520680F5A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PR and Promotions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BBB77-A708-3529-EDE3-FAB4F0772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58227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Focus: Stakeholder and Media Relations Strategy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Discussion of status of opinion/coverage and challenges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Statement of Public Relations strategy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issues are important to public and how will PR manage opinion?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Public Relations Tactics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Discussion of media relations strategy and targeted media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Publicity Programs, Reputation Management, Crisis Plan.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Discussion of Promotions Activities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Sweepstakes, contests, discounts, loyalty programs, etc.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Should be supported by public relations and creative messaging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Discussion of Buzz/Viral Marketing, Events, Activations, and PR Support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Viral marketing efforts (can connect with creative)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 &amp; Promotional Budget Estimates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multiple press releases and promotional concepts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Must be consistent with Campaign Strategy</a:t>
            </a:r>
          </a:p>
        </p:txBody>
      </p:sp>
    </p:spTree>
    <p:extLst>
      <p:ext uri="{BB962C8B-B14F-4D97-AF65-F5344CB8AC3E}">
        <p14:creationId xmlns:p14="http://schemas.microsoft.com/office/powerpoint/2010/main" val="1211917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Sales-Training Programs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Manufacturer provides training 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Helps retail sales force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Complex products like computers</a:t>
            </a:r>
          </a:p>
          <a:p>
            <a:pPr eaLnBrk="1" hangingPunct="1"/>
            <a:r>
              <a:rPr lang="en-US">
                <a:latin typeface="Arial" charset="0"/>
              </a:rPr>
              <a:t>Demonstrational videos and brochures</a:t>
            </a:r>
          </a:p>
        </p:txBody>
      </p:sp>
    </p:spTree>
    <p:extLst>
      <p:ext uri="{BB962C8B-B14F-4D97-AF65-F5344CB8AC3E}">
        <p14:creationId xmlns:p14="http://schemas.microsoft.com/office/powerpoint/2010/main" val="1450820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Cooperative Advertising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Manufacturer splits the cost of advertising with the retailer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Manufacturer gets local discount rate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Retailer gets support for ad budget</a:t>
            </a:r>
          </a:p>
        </p:txBody>
      </p:sp>
    </p:spTree>
    <p:extLst>
      <p:ext uri="{BB962C8B-B14F-4D97-AF65-F5344CB8AC3E}">
        <p14:creationId xmlns:p14="http://schemas.microsoft.com/office/powerpoint/2010/main" val="3443344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65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Arial Black" charset="0"/>
              </a:rPr>
              <a:t>Objectives for Trade-Market Sales Promotion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153400" cy="4114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Obtaining initial distribution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Getting ”on the shelf/getting retailer/location buy-in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Increasing order size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Retailers prefer small orders with low inventory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Outlet/locations prefer simple methods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Integrating with consumer sales promotion</a:t>
            </a:r>
          </a:p>
          <a:p>
            <a:pPr lvl="1"/>
            <a:r>
              <a:rPr lang="en-US" sz="2200" dirty="0">
                <a:latin typeface="Arial" charset="0"/>
              </a:rPr>
              <a:t>Push/pull strategy, where one reinforces the other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Increase store/location traffic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Helping retailers/locations get customers</a:t>
            </a:r>
          </a:p>
        </p:txBody>
      </p:sp>
    </p:spTree>
    <p:extLst>
      <p:ext uri="{BB962C8B-B14F-4D97-AF65-F5344CB8AC3E}">
        <p14:creationId xmlns:p14="http://schemas.microsoft.com/office/powerpoint/2010/main" val="1590924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10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Risks of Sales Promotion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Creating a price orientation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Conditioning consumers to a lower price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Borrowing from future sales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Bought today at a lower price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Alienating customers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Changes to programs, Unavailable incentives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Time and expense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Taking dollars away from advertising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Emphasizing short-term payoffs, while sacrificing long-term campaign goals</a:t>
            </a:r>
          </a:p>
        </p:txBody>
      </p:sp>
    </p:spTree>
    <p:extLst>
      <p:ext uri="{BB962C8B-B14F-4D97-AF65-F5344CB8AC3E}">
        <p14:creationId xmlns:p14="http://schemas.microsoft.com/office/powerpoint/2010/main" val="468488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Viral - Buzz - Word of Mouth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Valuable source credibility</a:t>
            </a:r>
          </a:p>
          <a:p>
            <a:pPr lvl="1" eaLnBrk="1" hangingPunct="1"/>
            <a:r>
              <a:rPr lang="en-US" dirty="0">
                <a:latin typeface="Helvetica" charset="0"/>
                <a:ea typeface="ＭＳ Ｐゴシック" charset="0"/>
              </a:rPr>
              <a:t>People more inclined to believe Word of Mouth Marketing than more formal means</a:t>
            </a:r>
          </a:p>
          <a:p>
            <a:pPr lvl="1" eaLnBrk="1" hangingPunct="1"/>
            <a:r>
              <a:rPr lang="en-US" dirty="0">
                <a:latin typeface="Helvetica" charset="0"/>
                <a:ea typeface="ＭＳ Ｐゴシック" charset="0"/>
              </a:rPr>
              <a:t>Receiver tends to believe that the communicator is speaking honestly (i.e. not receiving an incentive for their referrals).</a:t>
            </a:r>
          </a:p>
          <a:p>
            <a:pPr lvl="2" eaLnBrk="1" hangingPunct="1"/>
            <a:r>
              <a:rPr lang="en-US" dirty="0">
                <a:latin typeface="Helvetica" charset="0"/>
                <a:ea typeface="ＭＳ Ｐゴシック" charset="0"/>
              </a:rPr>
              <a:t>Not always true - paid opinion leaders </a:t>
            </a:r>
            <a:r>
              <a:rPr lang="en-US" dirty="0" err="1">
                <a:latin typeface="Helvetica" charset="0"/>
                <a:ea typeface="ＭＳ Ｐゴシック" charset="0"/>
              </a:rPr>
              <a:t>IDed</a:t>
            </a:r>
            <a:endParaRPr lang="en-US" dirty="0">
              <a:latin typeface="Helvetic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131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-304800" y="601663"/>
            <a:ext cx="91440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Not New, But New Potency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915400" cy="4114800"/>
          </a:xfrm>
        </p:spPr>
        <p:txBody>
          <a:bodyPr/>
          <a:lstStyle/>
          <a:p>
            <a:pPr eaLnBrk="1" hangingPunct="1">
              <a:spcAft>
                <a:spcPts val="2400"/>
              </a:spcAft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Multi-level marketing in 60s &amp; '70s - Amway and Mary Kay Cosmetics</a:t>
            </a:r>
          </a:p>
          <a:p>
            <a:pPr eaLnBrk="1" hangingPunct="1">
              <a:spcAft>
                <a:spcPts val="2400"/>
              </a:spcAft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The Blair Witch Project (1999) –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used Internet campaign to suggest that the film was a real event – grossed nearly $250,000,000</a:t>
            </a:r>
          </a:p>
          <a:p>
            <a:pPr eaLnBrk="1" hangingPunct="1">
              <a:spcAft>
                <a:spcPts val="2400"/>
              </a:spcAft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AI (2001) –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Trailers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listed Jeanine </a:t>
            </a:r>
            <a:r>
              <a:rPr lang="en-US" sz="2000" i="1" dirty="0" err="1">
                <a:latin typeface="Arial" charset="0"/>
                <a:ea typeface="ＭＳ Ｐゴシック" charset="0"/>
                <a:cs typeface="ＭＳ Ｐゴシック" charset="0"/>
              </a:rPr>
              <a:t>Salla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 as Sentient Machine Therapist; Google search lead to matrix of 40 websites providing the back story </a:t>
            </a:r>
          </a:p>
          <a:p>
            <a:pPr eaLnBrk="1" hangingPunct="1">
              <a:spcAft>
                <a:spcPts val="2400"/>
              </a:spcAft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BMW Films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(2002) – Shorts directed by eight famous directors attracted nearly 55 million viewers and launched Clive Owen</a:t>
            </a:r>
            <a:r>
              <a:rPr lang="ja-JP" altLang="en-US" sz="2000" i="1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 i="1" dirty="0">
                <a:latin typeface="Arial" charset="0"/>
                <a:ea typeface="ＭＳ Ｐゴシック" charset="0"/>
                <a:cs typeface="ＭＳ Ｐゴシック" charset="0"/>
              </a:rPr>
              <a:t>s career.</a:t>
            </a:r>
            <a:endParaRPr lang="en-US" altLang="ja-JP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Aft>
                <a:spcPts val="2400"/>
              </a:spcAft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  <a:hlinkClick r:id="rId4"/>
              </a:rPr>
              <a:t>Burger King's Subservient Chicken campaign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(2004 until 2007),  unbranded until the reveal, named top viral effort by Wired magazine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5156200" y="139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7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01675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Buzz and Social Media</a:t>
            </a:r>
            <a:endParaRPr lang="en-US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Use of social networking software as a platform for buzz marketing -  Web 2.0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Facebook has unveiled ad model that allows targeting of users based on their profile information and social contacts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Meta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YouTube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err="1">
                <a:latin typeface="Arial" charset="0"/>
                <a:ea typeface="ＭＳ Ｐゴシック" charset="0"/>
              </a:rPr>
              <a:t>Tripadvisor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Snapchat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err="1">
                <a:latin typeface="Arial" charset="0"/>
                <a:ea typeface="ＭＳ Ｐゴシック" charset="0"/>
              </a:rPr>
              <a:t>digg.com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628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Bill Gates ALS Ice Bucket Challenge">
            <a:hlinkClick r:id="" action="ppaction://media"/>
            <a:extLst>
              <a:ext uri="{FF2B5EF4-FFF2-40B4-BE49-F238E27FC236}">
                <a16:creationId xmlns:a16="http://schemas.microsoft.com/office/drawing/2014/main" id="{D4FDA5B6-BFF0-16DA-501A-F6D7A3EBC8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2757" y="1981200"/>
            <a:ext cx="7838485" cy="4428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45D6EB-3E78-A5E8-95B3-A8DA01488D56}"/>
              </a:ext>
            </a:extLst>
          </p:cNvPr>
          <p:cNvSpPr txBox="1"/>
          <p:nvPr/>
        </p:nvSpPr>
        <p:spPr>
          <a:xfrm>
            <a:off x="152400" y="346364"/>
            <a:ext cx="8839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Ice Bucket Challenge to raise research funding for ALS in 2014/2015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Filmed being doused with bucket of ice water and then nominating others.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Posted to social media; raised over $115M worldwide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4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Dumb Ways to Die">
            <a:hlinkClick r:id="" action="ppaction://media"/>
            <a:extLst>
              <a:ext uri="{FF2B5EF4-FFF2-40B4-BE49-F238E27FC236}">
                <a16:creationId xmlns:a16="http://schemas.microsoft.com/office/drawing/2014/main" id="{43ECBFF0-4275-3F4F-234D-1CAB595CB9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5982" y="1905000"/>
            <a:ext cx="8092035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334BFD-9B26-B820-06F8-75BBC268EE25}"/>
              </a:ext>
            </a:extLst>
          </p:cNvPr>
          <p:cNvSpPr txBox="1"/>
          <p:nvPr/>
        </p:nvSpPr>
        <p:spPr>
          <a:xfrm>
            <a:off x="228600" y="346364"/>
            <a:ext cx="876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2012 “Dumb Ways to Die” for Rail Safety: +290 mil. views on YouTube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Catchy song turned into karaoke versions, posters, books, and more.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 campaign: 21% decrease in railway accidents and near misses.</a:t>
            </a:r>
          </a:p>
        </p:txBody>
      </p:sp>
    </p:spTree>
    <p:extLst>
      <p:ext uri="{BB962C8B-B14F-4D97-AF65-F5344CB8AC3E}">
        <p14:creationId xmlns:p14="http://schemas.microsoft.com/office/powerpoint/2010/main" val="372341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Buzz Marketing Case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Cross Campaign Creativity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Teasers to Build Interest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Buzz to Persuade without Mass Media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Advertising to Launch Relationships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Internet as a Return Destination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In Store Contact as Ultimate Goal</a:t>
            </a: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buNone/>
            </a:pPr>
            <a:r>
              <a:rPr lang="en-US" sz="2800" b="1" dirty="0">
                <a:latin typeface="Arial" charset="0"/>
                <a:ea typeface="ＭＳ Ｐゴシック" charset="0"/>
              </a:rPr>
              <a:t>Buzz and Sale Promotion often tied together</a:t>
            </a:r>
          </a:p>
        </p:txBody>
      </p:sp>
    </p:spTree>
    <p:extLst>
      <p:ext uri="{BB962C8B-B14F-4D97-AF65-F5344CB8AC3E}">
        <p14:creationId xmlns:p14="http://schemas.microsoft.com/office/powerpoint/2010/main" val="287762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What is Sales Promotion?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82000" cy="4114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Various techniques to enhance brand value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Integrated activity: Ad/PR/Marketing</a:t>
            </a:r>
          </a:p>
          <a:p>
            <a:pPr eaLnBrk="1" hangingPunct="1"/>
            <a:r>
              <a:rPr lang="en-US">
                <a:latin typeface="Arial" charset="0"/>
              </a:rPr>
              <a:t>Increasing brand value for:</a:t>
            </a:r>
          </a:p>
          <a:p>
            <a:pPr lvl="1" eaLnBrk="1" hangingPunct="1"/>
            <a:r>
              <a:rPr lang="en-US" sz="3200">
                <a:latin typeface="Arial" charset="0"/>
                <a:ea typeface="ＭＳ Ｐゴシック" charset="0"/>
              </a:rPr>
              <a:t>Consumers</a:t>
            </a:r>
          </a:p>
          <a:p>
            <a:pPr lvl="2" eaLnBrk="1" hangingPunct="1"/>
            <a:r>
              <a:rPr lang="en-US" sz="2800">
                <a:latin typeface="Arial" charset="0"/>
                <a:ea typeface="ＭＳ Ｐゴシック" charset="0"/>
              </a:rPr>
              <a:t>Consumer sales promotion</a:t>
            </a:r>
          </a:p>
          <a:p>
            <a:pPr lvl="1" eaLnBrk="1" hangingPunct="1"/>
            <a:r>
              <a:rPr lang="en-US" sz="3200">
                <a:latin typeface="Arial" charset="0"/>
                <a:ea typeface="ＭＳ Ｐゴシック" charset="0"/>
              </a:rPr>
              <a:t>Retailers</a:t>
            </a:r>
          </a:p>
          <a:p>
            <a:pPr lvl="2" eaLnBrk="1" hangingPunct="1"/>
            <a:r>
              <a:rPr lang="en-US" sz="2800">
                <a:latin typeface="Arial" charset="0"/>
                <a:ea typeface="ＭＳ Ｐゴシック" charset="0"/>
              </a:rPr>
              <a:t>Trade-market sales promotion</a:t>
            </a:r>
          </a:p>
        </p:txBody>
      </p:sp>
    </p:spTree>
    <p:extLst>
      <p:ext uri="{BB962C8B-B14F-4D97-AF65-F5344CB8AC3E}">
        <p14:creationId xmlns:p14="http://schemas.microsoft.com/office/powerpoint/2010/main" val="672405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879529" y="6096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Viral Magic - Old Spice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Named “Marketer of the Year” by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Brandweek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for 2010.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“The Man Your Man Could Smell Like”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More than double sales of Old Spice body wash from February to July 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Old Spice deodorant sales grew by 30 percent during same period</a:t>
            </a:r>
          </a:p>
        </p:txBody>
      </p:sp>
    </p:spTree>
    <p:extLst>
      <p:ext uri="{BB962C8B-B14F-4D97-AF65-F5344CB8AC3E}">
        <p14:creationId xmlns:p14="http://schemas.microsoft.com/office/powerpoint/2010/main" val="4079659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ld Spice-Your 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52600"/>
            <a:ext cx="8128000" cy="45720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96925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Original Ad</a:t>
            </a:r>
          </a:p>
        </p:txBody>
      </p:sp>
    </p:spTree>
    <p:extLst>
      <p:ext uri="{BB962C8B-B14F-4D97-AF65-F5344CB8AC3E}">
        <p14:creationId xmlns:p14="http://schemas.microsoft.com/office/powerpoint/2010/main" val="147484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Brand Extension</a:t>
            </a:r>
          </a:p>
        </p:txBody>
      </p:sp>
      <p:pic>
        <p:nvPicPr>
          <p:cNvPr id="2" name="Old Spice-Bo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752600"/>
            <a:ext cx="8305800" cy="467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ld Spice-Quest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828800"/>
            <a:ext cx="8356600" cy="470058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9FBE0AB-CFAA-424E-BBAE-BAED1E132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Encore Campaign</a:t>
            </a:r>
          </a:p>
        </p:txBody>
      </p:sp>
    </p:spTree>
    <p:extLst>
      <p:ext uri="{BB962C8B-B14F-4D97-AF65-F5344CB8AC3E}">
        <p14:creationId xmlns:p14="http://schemas.microsoft.com/office/powerpoint/2010/main" val="228609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685800" y="796925"/>
            <a:ext cx="7772400" cy="7683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Case Summary</a:t>
            </a:r>
          </a:p>
        </p:txBody>
      </p:sp>
      <p:pic>
        <p:nvPicPr>
          <p:cNvPr id="2" name="Old Spice Video _Case Stu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752600"/>
            <a:ext cx="77978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8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685800" y="457826"/>
            <a:ext cx="7772400" cy="14465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The Response Campaign – Taking Social Further</a:t>
            </a:r>
          </a:p>
        </p:txBody>
      </p:sp>
      <p:pic>
        <p:nvPicPr>
          <p:cNvPr id="2" name="Old Spice-pandar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057400"/>
            <a:ext cx="8367170" cy="4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6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Signing Off</a:t>
            </a:r>
          </a:p>
        </p:txBody>
      </p:sp>
      <p:pic>
        <p:nvPicPr>
          <p:cNvPr id="2" name="Old Spice-Every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8288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53536"/>
            <a:ext cx="8534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latin typeface="Arial Black" charset="0"/>
              </a:rPr>
              <a:t>Forms of Consumer Sales Promotion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Coupons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Price-off deals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Premiums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Contests/sweepstakes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Samples/trial offers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Product placement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Refunds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Rebates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Frequency programs</a:t>
            </a:r>
          </a:p>
        </p:txBody>
      </p:sp>
    </p:spTree>
    <p:extLst>
      <p:ext uri="{BB962C8B-B14F-4D97-AF65-F5344CB8AC3E}">
        <p14:creationId xmlns:p14="http://schemas.microsoft.com/office/powerpoint/2010/main" val="3488243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457826"/>
            <a:ext cx="8610600" cy="91377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800" dirty="0">
                <a:latin typeface="Arial Black" charset="0"/>
              </a:rPr>
              <a:t>Forms of Trade-Market Sales Promotion</a:t>
            </a: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Point-of-purchase displays</a:t>
            </a:r>
          </a:p>
          <a:p>
            <a:pPr eaLnBrk="1" hangingPunct="1"/>
            <a:r>
              <a:rPr lang="en-US">
                <a:latin typeface="Arial" charset="0"/>
              </a:rPr>
              <a:t>Incentives</a:t>
            </a:r>
          </a:p>
          <a:p>
            <a:pPr eaLnBrk="1" hangingPunct="1"/>
            <a:r>
              <a:rPr lang="en-US">
                <a:latin typeface="Arial" charset="0"/>
              </a:rPr>
              <a:t>Allowances</a:t>
            </a:r>
          </a:p>
          <a:p>
            <a:pPr eaLnBrk="1" hangingPunct="1"/>
            <a:r>
              <a:rPr lang="en-US">
                <a:latin typeface="Arial" charset="0"/>
              </a:rPr>
              <a:t>Trade shows</a:t>
            </a:r>
          </a:p>
          <a:p>
            <a:pPr eaLnBrk="1" hangingPunct="1"/>
            <a:r>
              <a:rPr lang="en-US">
                <a:latin typeface="Arial" charset="0"/>
              </a:rPr>
              <a:t>Cooperative advertising</a:t>
            </a:r>
          </a:p>
        </p:txBody>
      </p:sp>
    </p:spTree>
    <p:extLst>
      <p:ext uri="{BB962C8B-B14F-4D97-AF65-F5344CB8AC3E}">
        <p14:creationId xmlns:p14="http://schemas.microsoft.com/office/powerpoint/2010/main" val="4294299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Reasons for Growth</a:t>
            </a:r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Demand for greater accountability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Companies demand tangible results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Short-term orientation of corporations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Used to stimulate quarterly gains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Proliferation of products on the market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Differentiating brands to value-oriented consumers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Increased power of retailers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Trade-market efforts target </a:t>
            </a:r>
            <a:r>
              <a:rPr lang="en-US" sz="2400" dirty="0" err="1">
                <a:latin typeface="Arial" charset="0"/>
                <a:ea typeface="ＭＳ Ｐゴシック" charset="0"/>
              </a:rPr>
              <a:t>Walmarts</a:t>
            </a:r>
            <a:r>
              <a:rPr lang="en-US" sz="2400" dirty="0">
                <a:latin typeface="Arial" charset="0"/>
                <a:ea typeface="ＭＳ Ｐゴシック" charset="0"/>
              </a:rPr>
              <a:t>/Targets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Media clutter and advertising overload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Breaking through crowded media environment</a:t>
            </a:r>
          </a:p>
        </p:txBody>
      </p:sp>
    </p:spTree>
    <p:extLst>
      <p:ext uri="{BB962C8B-B14F-4D97-AF65-F5344CB8AC3E}">
        <p14:creationId xmlns:p14="http://schemas.microsoft.com/office/powerpoint/2010/main" val="1486562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Goals of Sales Promotion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Motivating trial use</a:t>
            </a:r>
          </a:p>
          <a:p>
            <a:pPr eaLnBrk="1" hangingPunct="1"/>
            <a:r>
              <a:rPr lang="en-US" dirty="0">
                <a:latin typeface="Arial" charset="0"/>
              </a:rPr>
              <a:t>Encouraging an increase in consumption</a:t>
            </a:r>
          </a:p>
          <a:p>
            <a:pPr eaLnBrk="1" hangingPunct="1"/>
            <a:r>
              <a:rPr lang="en-US" dirty="0">
                <a:latin typeface="Arial" charset="0"/>
              </a:rPr>
              <a:t>Inducing repeat purchases</a:t>
            </a:r>
          </a:p>
          <a:p>
            <a:pPr eaLnBrk="1" hangingPunct="1"/>
            <a:r>
              <a:rPr lang="en-US" dirty="0">
                <a:latin typeface="Arial" charset="0"/>
              </a:rPr>
              <a:t>Fostering long-term loyalty </a:t>
            </a:r>
          </a:p>
        </p:txBody>
      </p:sp>
    </p:spTree>
    <p:extLst>
      <p:ext uri="{BB962C8B-B14F-4D97-AF65-F5344CB8AC3E}">
        <p14:creationId xmlns:p14="http://schemas.microsoft.com/office/powerpoint/2010/main" val="3518121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22263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Coupons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Advantages: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Some consumer respond to price incentives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Coupon users are likely brand switchers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Manufacturer controls timing/location of drop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Repeat—coupon chain build brand loyalty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Induce users to try upscale option or larger volume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Disadvantages: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Current users use coupons, reducing profits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High cost of administering coupon program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Reduced with digital delivery and redemption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Fraudulent use of coupons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False redemption by consumers and retailers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None/>
            </a:pPr>
            <a:endParaRPr lang="en-US" sz="1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55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254" y="678359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charset="0"/>
              </a:rPr>
              <a:t>Digital/Mobile Coupons</a:t>
            </a:r>
            <a:endParaRPr lang="en-US" dirty="0">
              <a:latin typeface="Arial Rounded MT Bold" panose="020F0704030504030204" pitchFamily="34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3429000"/>
          </a:xfrm>
        </p:spPr>
        <p:txBody>
          <a:bodyPr/>
          <a:lstStyle/>
          <a:p>
            <a:pPr>
              <a:spcBef>
                <a:spcPts val="2376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Internet coupons: Online retailers and promotional and discount codes. Reduced cost or free shipping, price reduction, or percentage discount.</a:t>
            </a:r>
          </a:p>
          <a:p>
            <a:pPr>
              <a:spcBef>
                <a:spcPts val="2376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Mobile coupons: Requested or delivered to a mobile, sometimes through geo-fencing technology</a:t>
            </a:r>
          </a:p>
          <a:p>
            <a:pPr>
              <a:spcBef>
                <a:spcPts val="2376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Mobile app: Code sharing by users to recruit new users with referral benefits (e.g.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Uber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930" y="4876800"/>
            <a:ext cx="2339811" cy="1752600"/>
          </a:xfrm>
          <a:prstGeom prst="rect">
            <a:avLst/>
          </a:prstGeom>
        </p:spPr>
      </p:pic>
      <p:pic>
        <p:nvPicPr>
          <p:cNvPr id="6" name="Picture 5" descr="How-to-Use-Target-Mobile-Coup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4876800"/>
            <a:ext cx="2993603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74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2269</TotalTime>
  <Words>1348</Words>
  <Application>Microsoft Macintosh PowerPoint</Application>
  <PresentationFormat>On-screen Show (4:3)</PresentationFormat>
  <Paragraphs>234</Paragraphs>
  <Slides>36</Slides>
  <Notes>25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Arial Rounded MT Bold</vt:lpstr>
      <vt:lpstr>Helvetica</vt:lpstr>
      <vt:lpstr>Rockwell</vt:lpstr>
      <vt:lpstr>Times New Roman</vt:lpstr>
      <vt:lpstr>Wingdings</vt:lpstr>
      <vt:lpstr>Wingdings 2</vt:lpstr>
      <vt:lpstr>Foundry</vt:lpstr>
      <vt:lpstr>Sales Promotion and Buzz Marketing:  Old Spice Case Study</vt:lpstr>
      <vt:lpstr>PR and Promotions Plan</vt:lpstr>
      <vt:lpstr>What is Sales Promotion?</vt:lpstr>
      <vt:lpstr>Forms of Consumer Sales Promotion</vt:lpstr>
      <vt:lpstr>Forms of Trade-Market Sales Promotion</vt:lpstr>
      <vt:lpstr>Reasons for Growth</vt:lpstr>
      <vt:lpstr>Goals of Sales Promotion</vt:lpstr>
      <vt:lpstr>Coupons</vt:lpstr>
      <vt:lpstr>Digital/Mobile Coupons</vt:lpstr>
      <vt:lpstr>Price-Off &amp; Premiums</vt:lpstr>
      <vt:lpstr>Contests and Sweepstakes</vt:lpstr>
      <vt:lpstr>Sampling and Trial Offers</vt:lpstr>
      <vt:lpstr>Product Placement</vt:lpstr>
      <vt:lpstr>Frequency/Loyalty Programs</vt:lpstr>
      <vt:lpstr>Objectives for Consumer Sales Promotion</vt:lpstr>
      <vt:lpstr>Trade-Market Sales Promotion</vt:lpstr>
      <vt:lpstr>P.O.P. Displays and Incentives </vt:lpstr>
      <vt:lpstr>Allowances</vt:lpstr>
      <vt:lpstr>Trade Shows</vt:lpstr>
      <vt:lpstr>Sales-Training Programs</vt:lpstr>
      <vt:lpstr>Cooperative Advertising</vt:lpstr>
      <vt:lpstr>Objectives for Trade-Market Sales Promotion</vt:lpstr>
      <vt:lpstr>Risks of Sales Promotion</vt:lpstr>
      <vt:lpstr>Viral - Buzz - Word of Mouth</vt:lpstr>
      <vt:lpstr>Not New, But New Potency</vt:lpstr>
      <vt:lpstr>Buzz and Social Media</vt:lpstr>
      <vt:lpstr>PowerPoint Presentation</vt:lpstr>
      <vt:lpstr>PowerPoint Presentation</vt:lpstr>
      <vt:lpstr>Buzz Marketing Case</vt:lpstr>
      <vt:lpstr>Viral Magic - Old Spice</vt:lpstr>
      <vt:lpstr>Original Ad</vt:lpstr>
      <vt:lpstr>Brand Extension</vt:lpstr>
      <vt:lpstr>Encore Campaign</vt:lpstr>
      <vt:lpstr>Case Summary</vt:lpstr>
      <vt:lpstr>The Response Campaign – Taking Social Further</vt:lpstr>
      <vt:lpstr>Signing Off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31</cp:revision>
  <dcterms:created xsi:type="dcterms:W3CDTF">2009-11-24T05:52:46Z</dcterms:created>
  <dcterms:modified xsi:type="dcterms:W3CDTF">2023-11-13T02:37:52Z</dcterms:modified>
</cp:coreProperties>
</file>