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1"/>
  </p:sldMasterIdLst>
  <p:notesMasterIdLst>
    <p:notesMasterId r:id="rId34"/>
  </p:notesMasterIdLst>
  <p:sldIdLst>
    <p:sldId id="424" r:id="rId2"/>
    <p:sldId id="425" r:id="rId3"/>
    <p:sldId id="361" r:id="rId4"/>
    <p:sldId id="365" r:id="rId5"/>
    <p:sldId id="415" r:id="rId6"/>
    <p:sldId id="367" r:id="rId7"/>
    <p:sldId id="417" r:id="rId8"/>
    <p:sldId id="418" r:id="rId9"/>
    <p:sldId id="372" r:id="rId10"/>
    <p:sldId id="434" r:id="rId11"/>
    <p:sldId id="419" r:id="rId12"/>
    <p:sldId id="400" r:id="rId13"/>
    <p:sldId id="420" r:id="rId14"/>
    <p:sldId id="407" r:id="rId15"/>
    <p:sldId id="409" r:id="rId16"/>
    <p:sldId id="456" r:id="rId17"/>
    <p:sldId id="437" r:id="rId18"/>
    <p:sldId id="436" r:id="rId19"/>
    <p:sldId id="410" r:id="rId20"/>
    <p:sldId id="443" r:id="rId21"/>
    <p:sldId id="444" r:id="rId22"/>
    <p:sldId id="431" r:id="rId23"/>
    <p:sldId id="596" r:id="rId24"/>
    <p:sldId id="598" r:id="rId25"/>
    <p:sldId id="543" r:id="rId26"/>
    <p:sldId id="544" r:id="rId27"/>
    <p:sldId id="501" r:id="rId28"/>
    <p:sldId id="558" r:id="rId29"/>
    <p:sldId id="559" r:id="rId30"/>
    <p:sldId id="567" r:id="rId31"/>
    <p:sldId id="282" r:id="rId32"/>
    <p:sldId id="44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8"/>
  </p:normalViewPr>
  <p:slideViewPr>
    <p:cSldViewPr>
      <p:cViewPr varScale="1">
        <p:scale>
          <a:sx n="93" d="100"/>
          <a:sy n="93" d="100"/>
        </p:scale>
        <p:origin x="4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71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06" charset="-128"/>
        <a:cs typeface="ＭＳ Ｐゴシック" pitchFamily="-106" charset="-128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DFACAB0-EE53-9C4A-89F0-EB1744642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E8815CB4-5850-C24F-9FFA-1C535A56FC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500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E85ADB4-2CC5-1A48-BD1E-B5254085A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B3872B-B180-4E4F-8FAA-B757098ACF26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125D46D-E0CC-2941-8FF2-3FCA6DD5D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3B2E77A-3719-EC4F-8828-2943E0E4F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8191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6FA0AC4-7B1C-384D-A223-F8AF750B53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57B03D-74BD-0549-8291-7AD2204BCBE1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9EA9F27-7C66-7E40-9FF4-1D203002BC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1881255-6AA2-704E-9952-7628E9DC6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4E94112-F79A-BA4E-B7B7-68A9CF4AF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FE1C76-95F4-204B-8966-806A2936F605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1198A0-BE86-2A40-BF01-6034C75F4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A0F2AC9-327B-E944-9165-7273FD8CF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04230A3-D1B0-4A46-ACF7-25A43D8BF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B075E6-025F-F048-82D9-E863E98CC53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5D9151A-D22A-9A45-B91C-901111A3E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3E9646A-1E4A-FA40-9E82-E4218759F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F0F964DD-3362-C649-A684-B2AAA61D9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9CA1C3-EE2D-BE4E-8699-FA2D627A2C54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FE64B75-D4A8-FA49-92F8-A1165D564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A752BBD-83DC-3842-95E1-57A0C4A05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B6460C54-92F2-B946-A139-DBBF0CE70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28302660-EBEB-9043-A485-DD69216F60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Online advertising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Hulu – streaming TV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Pandora – streaming audio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Search Engine marketing and Search Engine Optimization – SEM, SEO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Mobile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Social – Facebook, plus others</a:t>
            </a:r>
          </a:p>
        </p:txBody>
      </p:sp>
    </p:spTree>
    <p:extLst>
      <p:ext uri="{BB962C8B-B14F-4D97-AF65-F5344CB8AC3E}">
        <p14:creationId xmlns:p14="http://schemas.microsoft.com/office/powerpoint/2010/main" val="1262332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AC5A582-6C0E-7B42-AC74-40D7329FE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211CBECF-64CC-DB40-9B22-870E11C77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are 3 main types of creative ad units when it comes to online advertising: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Standard – don’t move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Rich media – do move, are animated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Video ads - </a:t>
            </a:r>
          </a:p>
        </p:txBody>
      </p:sp>
    </p:spTree>
    <p:extLst>
      <p:ext uri="{BB962C8B-B14F-4D97-AF65-F5344CB8AC3E}">
        <p14:creationId xmlns:p14="http://schemas.microsoft.com/office/powerpoint/2010/main" val="7140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A9688A24-8495-484D-BD46-BC2E5142E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FFF17CC-1CB0-3D4D-A209-CB720A7F35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“Skin” – ads designed so that the sides of the page are seemingly integrated in to the content of the page itself. (Wii)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Page Blockers:  Nintendo DS has ‘blocked’ out other competitors from being able to buy ad space – they bought the header and side banner ad on Glam magazine.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Peel back:  an ad that seems to “peel back” from the page when you click on it – like this one for the original launch of Wii a few years ago.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5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671B40FD-E95A-BD4B-A56F-6C612724F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A958CC2E-4EAD-3943-9F27-E93BE24A9F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can Online Advertising – advertising do for you – that other forms of advertising can’t do?</a:t>
            </a:r>
          </a:p>
        </p:txBody>
      </p:sp>
    </p:spTree>
    <p:extLst>
      <p:ext uri="{BB962C8B-B14F-4D97-AF65-F5344CB8AC3E}">
        <p14:creationId xmlns:p14="http://schemas.microsoft.com/office/powerpoint/2010/main" val="101443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E66DD39E-A487-324E-B706-0947FECA3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6C92C66E-AD01-0E4D-9270-08BFB9EE53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Search marketing is the largest source of all interactive media advertising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 though it may not feel like ‘advertising’ to you, it is</a:t>
            </a:r>
          </a:p>
        </p:txBody>
      </p:sp>
    </p:spTree>
    <p:extLst>
      <p:ext uri="{BB962C8B-B14F-4D97-AF65-F5344CB8AC3E}">
        <p14:creationId xmlns:p14="http://schemas.microsoft.com/office/powerpoint/2010/main" val="93371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6CC4883-C314-2648-BAB4-7857550A0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9DEEF9-341A-6145-AF8E-490204A07A45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DD45878-9990-7E47-A7E3-824900731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F5F28D1-3880-6E43-AF18-67F1A7CC7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20A4BFD-68B5-8A47-B9DD-44BF44DE3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AE3327-2511-F643-88E3-AB1364F3E633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36D3B91-18D0-A945-B7F7-D3F0B55AF7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AF5674B-F671-614D-AE90-F9649C4B4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E85ADB4-2CC5-1A48-BD1E-B5254085A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B3872B-B180-4E4F-8FAA-B757098ACF26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125D46D-E0CC-2941-8FF2-3FCA6DD5D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3B2E77A-3719-EC4F-8828-2943E0E4F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F8A18C4-38F0-4C46-AC92-6F21C66EDA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0E07-42ED-9B4F-88E2-F77167116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26232-A6C4-A145-B495-DE8DBC9DA2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40B2F-E078-534D-BC3E-D490BAE34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694E4EC-1D58-D143-9F18-5E1E799DB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9837FED5-029C-B84D-92EF-63217573E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CA90DDEE-0F2B-0545-8417-B27F0FB230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0A780-0644-D147-BB95-6325CC70C9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13EB1-B818-FA48-B01C-524DE7EF46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417CEC-7B49-CD46-AABC-4376BFBF98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3C8749A-C448-A84E-A415-B74AF1F2DB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6597062-868F-8343-9633-644E820D1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5E82DD-DFC1-D14A-8BAD-AD1B266F2C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Interactive media</a:t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14338" name="Subtitle 4">
            <a:extLst>
              <a:ext uri="{FF2B5EF4-FFF2-40B4-BE49-F238E27FC236}">
                <a16:creationId xmlns:a16="http://schemas.microsoft.com/office/drawing/2014/main" id="{49A32C68-FE1B-1B40-9878-65874F87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53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710973FC-5B50-5C48-B571-4017FC1C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Online Ads: Bought Using CPM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8655289D-AA87-7140-8258-99C83C03C9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8153400" cy="4495800"/>
          </a:xfrm>
        </p:spPr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per thousand (CPM) is the basis for buying online advertising</a:t>
            </a:r>
          </a:p>
          <a:p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CPM varies on the type of website and for the quality of the ad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traffic sites can charge higher CPM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interactive, rich media ads have higher CPM</a:t>
            </a:r>
          </a:p>
        </p:txBody>
      </p:sp>
    </p:spTree>
    <p:extLst>
      <p:ext uri="{BB962C8B-B14F-4D97-AF65-F5344CB8AC3E}">
        <p14:creationId xmlns:p14="http://schemas.microsoft.com/office/powerpoint/2010/main" val="287987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1F9AEDDA-A74D-ED40-9081-CA161B28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748F4153-F8AF-8146-8CDE-71BB566DC09C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86BBB8B-7CEC-6940-A9DC-23F66E145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10048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ea typeface="ＭＳ Ｐゴシック" panose="020B0600070205080204" pitchFamily="34" charset="-128"/>
              </a:rPr>
              <a:t>Search Marketing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6A66C04-BD6A-E946-84A3-5B74CC0C1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5105400" cy="46847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>
                <a:latin typeface="Tahoma" panose="020B0604030504040204" pitchFamily="34" charset="0"/>
                <a:ea typeface="ＭＳ Ｐゴシック" panose="020B0600070205080204" pitchFamily="34" charset="-128"/>
              </a:rPr>
              <a:t>Largest form of all interactive media ad spending</a:t>
            </a:r>
            <a:br>
              <a:rPr lang="en-US" altLang="en-US" sz="280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>
                <a:latin typeface="Tahoma" panose="020B0604030504040204" pitchFamily="34" charset="0"/>
                <a:ea typeface="ＭＳ Ｐゴシック" panose="020B0600070205080204" pitchFamily="34" charset="-128"/>
              </a:rPr>
              <a:t>There are 2 kinds of Search:</a:t>
            </a:r>
            <a:br>
              <a:rPr lang="en-US" altLang="en-US" sz="280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>
                <a:latin typeface="Tahoma" panose="020B0604030504040204" pitchFamily="34" charset="0"/>
                <a:ea typeface="ＭＳ Ｐゴシック" panose="020B0600070205080204" pitchFamily="34" charset="-128"/>
              </a:rPr>
              <a:t>SEM = Search Engine Marketing. Paid.</a:t>
            </a:r>
          </a:p>
          <a:p>
            <a:pPr lvl="1" eaLnBrk="1" hangingPunct="1"/>
            <a:r>
              <a:rPr lang="en-US" altLang="en-US" sz="2400">
                <a:latin typeface="Tahoma" panose="020B0604030504040204" pitchFamily="34" charset="0"/>
                <a:ea typeface="ＭＳ Ｐゴシック" panose="020B0600070205080204" pitchFamily="34" charset="-128"/>
              </a:rPr>
              <a:t>SEO = Search Engine Optimization. “Free.”</a:t>
            </a:r>
            <a:br>
              <a:rPr lang="en-US" altLang="en-US" sz="240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4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>
                <a:latin typeface="Tahoma" panose="020B0604030504040204" pitchFamily="34" charset="0"/>
                <a:ea typeface="ＭＳ Ｐゴシック" panose="020B0600070205080204" pitchFamily="34" charset="-128"/>
              </a:rPr>
              <a:t>Does it seems like “advertising” to you?</a:t>
            </a:r>
          </a:p>
          <a:p>
            <a:pPr lvl="2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49F2EE9B-AA71-AB48-93D4-809E63EA2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1563" b="8333"/>
          <a:stretch>
            <a:fillRect/>
          </a:stretch>
        </p:blipFill>
        <p:spPr bwMode="auto">
          <a:xfrm>
            <a:off x="4578350" y="3962400"/>
            <a:ext cx="456565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ancestryhomepage.jpg                                           000852FBMacintosh HD                   C05C4478:">
            <a:extLst>
              <a:ext uri="{FF2B5EF4-FFF2-40B4-BE49-F238E27FC236}">
                <a16:creationId xmlns:a16="http://schemas.microsoft.com/office/drawing/2014/main" id="{B295C338-92F5-3C4C-B167-B7F77834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9718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59093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06E56B3-2C0F-4F40-813C-D4B1258C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Role of Search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22A49607-E1A5-9148-ABE1-127D04CE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574088" cy="4684713"/>
          </a:xfrm>
        </p:spPr>
        <p:txBody>
          <a:bodyPr/>
          <a:lstStyle/>
          <a:p>
            <a:r>
              <a:rPr lang="en-US" altLang="en-US" sz="18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Provides a consumer convenience: manage vast amounts of internet info</a:t>
            </a:r>
          </a:p>
          <a:p>
            <a:r>
              <a:rPr lang="en-US" altLang="en-US" sz="18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Helps consumers pre-shop</a:t>
            </a:r>
          </a:p>
          <a:p>
            <a:r>
              <a:rPr lang="en-US" altLang="en-US" sz="18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Generates greater clicks to your website</a:t>
            </a:r>
          </a:p>
          <a:p>
            <a:r>
              <a:rPr lang="en-US" altLang="en-US" sz="18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Drives “leads” – names of new people, and new business!</a:t>
            </a:r>
          </a:p>
          <a:p>
            <a:r>
              <a:rPr lang="en-US" altLang="en-US" sz="18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Target your message to those who want to search for you</a:t>
            </a:r>
            <a:b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E3F529D5-EB1F-184A-A9ED-568C22F5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D2882024-E42F-F644-B059-E5318EFDD400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32772" name="Content Placeholder 4" descr="Snapshot 2008-10-20 14-27-03.tiff">
            <a:extLst>
              <a:ext uri="{FF2B5EF4-FFF2-40B4-BE49-F238E27FC236}">
                <a16:creationId xmlns:a16="http://schemas.microsoft.com/office/drawing/2014/main" id="{EC646280-7D70-ED40-BC0A-17A76E0A1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61" b="-12161"/>
          <a:stretch>
            <a:fillRect/>
          </a:stretch>
        </p:blipFill>
        <p:spPr bwMode="auto">
          <a:xfrm>
            <a:off x="304800" y="3200400"/>
            <a:ext cx="8574088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05505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DDD2E478-3B9D-044A-B349-C635BD112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Search Engine Marketing (SEM)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72E3EBCB-D761-904B-BA64-B99E356B8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93273"/>
            <a:ext cx="44958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SEM is 25% of all search clicks</a:t>
            </a:r>
            <a:b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When a specific key word is searched, a text link appears at the top or side of the search results</a:t>
            </a:r>
            <a:b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More money a marketer pays per keyword search = the higher it will appear in the search rankings</a:t>
            </a:r>
            <a:b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Link your site to that search term</a:t>
            </a:r>
            <a:b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Companies pay for search </a:t>
            </a:r>
            <a:r>
              <a:rPr lang="en-US" altLang="en-US" sz="2000" b="1" i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only when a user clicks on the link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i="1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Changing with AI Search Engines</a:t>
            </a:r>
            <a:b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b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0B13D-1B62-96CD-908D-BA71B0ACC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65564"/>
            <a:ext cx="404784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56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C358833-861E-C844-BFD1-610B8301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How to Buy SEM: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FBE2EAE1-7D53-604C-B4BD-158921524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84713"/>
          </a:xfrm>
        </p:spPr>
        <p:txBody>
          <a:bodyPr>
            <a:normAutofit fontScale="92500"/>
          </a:bodyPr>
          <a:lstStyle/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Determine the “keywords” you want to buy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Relevant to your brand, category, product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Ones consumers will ‘search’ on to find you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Can be more than one just one; most are 1 to 3 words</a:t>
            </a:r>
            <a:b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Buy it through Google AdWords (or Bing, or Yahoo, etc.)</a:t>
            </a:r>
            <a:b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Track and analyze your results</a:t>
            </a:r>
          </a:p>
          <a:p>
            <a:pPr lvl="2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Can immediately switch out words if not effective</a:t>
            </a:r>
            <a:b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A783CF85-31E8-5B43-B374-0A53CBDE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864973FD-ED7C-2B47-BAA7-97BA79962763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2468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E4E605C-F238-D146-A88D-1C15FCE3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ea typeface="ＭＳ Ｐゴシック" panose="020B0600070205080204" pitchFamily="34" charset="-128"/>
              </a:rPr>
              <a:t>Create Your SEM Ad</a:t>
            </a: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093067C5-BBAE-E646-8C5B-F8269318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C699250C-84F3-4548-A924-1250E211B330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5844" name="TextBox 5">
            <a:extLst>
              <a:ext uri="{FF2B5EF4-FFF2-40B4-BE49-F238E27FC236}">
                <a16:creationId xmlns:a16="http://schemas.microsoft.com/office/drawing/2014/main" id="{F7FCD144-7A82-1140-9613-B134121BE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74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Tahoma" panose="020B0604030504040204" pitchFamily="34" charset="0"/>
              </a:rPr>
              <a:t>1.)  HEADLINE.  Title – Key Idea</a:t>
            </a: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C7CB314A-F368-6746-9B83-C7A2FF8C4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992313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ahoma" panose="020B0604030504040204" pitchFamily="34" charset="0"/>
              </a:rPr>
              <a:t>2.)  DISPLAY URL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41EF5B46-57E9-7C41-A7F1-1057513E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194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Tahoma" panose="020B0604030504040204" pitchFamily="34" charset="0"/>
              </a:rPr>
              <a:t>3.)  DESCRIPTION - Key benefit phrase</a:t>
            </a:r>
          </a:p>
        </p:txBody>
      </p:sp>
      <p:sp>
        <p:nvSpPr>
          <p:cNvPr id="35850" name="TextBox 10">
            <a:extLst>
              <a:ext uri="{FF2B5EF4-FFF2-40B4-BE49-F238E27FC236}">
                <a16:creationId xmlns:a16="http://schemas.microsoft.com/office/drawing/2014/main" id="{B346C70A-9117-DF42-B599-DFB4D333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58657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Tahoma" panose="020B0604030504040204" pitchFamily="34" charset="0"/>
              </a:rPr>
              <a:t>Ads can also include a visual</a:t>
            </a:r>
          </a:p>
        </p:txBody>
      </p:sp>
      <p:pic>
        <p:nvPicPr>
          <p:cNvPr id="5" name="Content Placeholder 4" descr="A screenshot of a search engine&#10;&#10;Description automatically generated">
            <a:extLst>
              <a:ext uri="{FF2B5EF4-FFF2-40B4-BE49-F238E27FC236}">
                <a16:creationId xmlns:a16="http://schemas.microsoft.com/office/drawing/2014/main" id="{EEDD74A3-DA24-30B8-C423-85E8F3309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3124200"/>
            <a:ext cx="4343402" cy="2344265"/>
          </a:xfrm>
        </p:spPr>
      </p:pic>
      <p:cxnSp>
        <p:nvCxnSpPr>
          <p:cNvPr id="8" name="Curved Connector 13">
            <a:extLst>
              <a:ext uri="{FF2B5EF4-FFF2-40B4-BE49-F238E27FC236}">
                <a16:creationId xmlns:a16="http://schemas.microsoft.com/office/drawing/2014/main" id="{58D32129-BB25-F5BA-2894-6D3E3AC6A38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400876" y="3124199"/>
            <a:ext cx="1161725" cy="63150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133F2FD2-BD60-D358-E790-D061CC0E764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32163" y="2692400"/>
            <a:ext cx="1066800" cy="609600"/>
          </a:xfrm>
          <a:prstGeom prst="curvedConnector3">
            <a:avLst>
              <a:gd name="adj1" fmla="val 65584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urved Connector 11">
            <a:extLst>
              <a:ext uri="{FF2B5EF4-FFF2-40B4-BE49-F238E27FC236}">
                <a16:creationId xmlns:a16="http://schemas.microsoft.com/office/drawing/2014/main" id="{9CBF3F77-6442-C878-99C7-16901397A63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170113" y="2380456"/>
            <a:ext cx="2364438" cy="11318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1283612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C5262AE-2814-D148-BA0B-82EBD50E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 Class Exercise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BEBEBAAF-F31D-9641-862B-7820A8B8D2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the Marketing Director for Goodyear</a:t>
            </a:r>
          </a:p>
          <a:p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“Never Slip” Tires are launching</a:t>
            </a:r>
            <a:b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top 4 keywords you would buy?</a:t>
            </a:r>
          </a:p>
          <a:p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would you buy them for Winter 2024?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would you buy SEM?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0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5BE736A3-48F2-5244-A951-7E9C472C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Buy SEM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211D-F2A3-E84C-AB8A-2F8B9D553F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Samsung wants to buy SEM to promote sales of its new phone</a:t>
            </a:r>
          </a:p>
          <a:p>
            <a:pPr marL="0" indent="0"/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Samsung generates a list of keywords: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Samsung Galaxy s23, “hot smartphones”, “best smartphones” “top Android phones” “new Samsung phone”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agree to pay Google $1.25 per click on their sponsored content for EACH of these words/phrases – each time a consumer clicks on an ad, Google will charge Samsung $1.25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set “max spending amounts” to stay within budget!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1,000,000 consumers click on Samsung Galaxy Ad, how much does Samsung owe Google?  1,000,000 x 1.25 = $1,250,000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41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B8F0943-D98B-674F-9F02-1452E10F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Buy SEM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93FEF994-DB7D-5B42-98CF-5B6E20F316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 paid for on 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per click (CPC)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basis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means, advertisers ONLY PAY when a consumer clicks on the SEM ad!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CPC varies based on how popular a word is – common, competitive words have higher CPC</a:t>
            </a:r>
          </a:p>
          <a:p>
            <a:pPr lvl="2"/>
            <a:r>
              <a:rPr lang="en-US" alt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 services and optional medical services = high $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buy it, you must first pick the keywords that consumers are most likely to search for related to your product or brand</a:t>
            </a:r>
            <a:b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Question: why NOT buy SEM, then?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977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9141059-D843-6C4E-A13E-11FE054EC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912225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SEO = Search Engine Optimization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DDD82DFC-97C1-6948-9D9E-C071A4E1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21" y="1371600"/>
            <a:ext cx="8308975" cy="4495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SEO = Trying to get your site as high as possible on search algorithm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Results in increasing the traffic to your site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SEO is “free” – you don’t buy it.  But, you may have to pay someone on your staff or at an agency to run your site to get good SEO</a:t>
            </a:r>
          </a:p>
          <a:p>
            <a:pPr eaLnBrk="1" hangingPunct="1"/>
            <a:endParaRPr lang="en-US" altLang="en-US" sz="18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98E02A04-8B48-AF46-ACD9-757152B4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E1A0D520-A4C4-0747-8B21-B0F5670EEFF8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39940" name="Picture 5" descr="ancestryhomepage.jpg                                           000852FBMacintosh HD                   C05C4478:">
            <a:extLst>
              <a:ext uri="{FF2B5EF4-FFF2-40B4-BE49-F238E27FC236}">
                <a16:creationId xmlns:a16="http://schemas.microsoft.com/office/drawing/2014/main" id="{84D6E072-A5FE-6849-AAC8-4B5DD8CB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5" y="2906938"/>
            <a:ext cx="606901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5036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9804D1FB-FAA0-F644-BA9F-A01FC821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42150" y="624363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32D56C-0ABD-544A-9162-7E631D28361E}" type="slidenum">
              <a:rPr lang="en-US" altLang="en-US" sz="1400">
                <a:solidFill>
                  <a:srgbClr val="FFFFFF"/>
                </a:solidFill>
              </a:rPr>
              <a:pPr eaLnBrk="1" hangingPunct="1"/>
              <a:t>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EA25592F-E36F-FB42-9DFB-05A258D23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19100"/>
            <a:ext cx="8242300" cy="8763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Interactive/Digital is HOT!</a:t>
            </a:r>
          </a:p>
        </p:txBody>
      </p:sp>
      <p:pic>
        <p:nvPicPr>
          <p:cNvPr id="16387" name="Picture 1" descr="Untitled.jpg">
            <a:extLst>
              <a:ext uri="{FF2B5EF4-FFF2-40B4-BE49-F238E27FC236}">
                <a16:creationId xmlns:a16="http://schemas.microsoft.com/office/drawing/2014/main" id="{7E960B3A-5A17-C841-98BF-8CFED5FDF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727200"/>
            <a:ext cx="5219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4C8AF-C812-364E-8DF7-EDBB99C6B4FE}"/>
              </a:ext>
            </a:extLst>
          </p:cNvPr>
          <p:cNvSpPr txBox="1"/>
          <p:nvPr/>
        </p:nvSpPr>
        <p:spPr>
          <a:xfrm>
            <a:off x="381000" y="3098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Digital is star performer.  Spending increases at double the rate of other media categories.  Overall, digital outpacing other media spending and will soon dominate.  </a:t>
            </a:r>
          </a:p>
        </p:txBody>
      </p:sp>
    </p:spTree>
    <p:extLst>
      <p:ext uri="{BB962C8B-B14F-4D97-AF65-F5344CB8AC3E}">
        <p14:creationId xmlns:p14="http://schemas.microsoft.com/office/powerpoint/2010/main" val="42718061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46D9B60-E2BD-284B-B1F9-5FC411105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06" charset="-128"/>
              </a:rPr>
              <a:t>Search Engine Optimization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815F0EC-2969-B541-A6FE-384DEC4D63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6 times more effective than a banner ad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Delivers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qualified</a:t>
            </a:r>
            <a:r>
              <a:rPr lang="en-US" altLang="en-US" sz="2800" dirty="0">
                <a:ea typeface="ＭＳ Ｐゴシック" panose="020B0600070205080204" pitchFamily="34" charset="-128"/>
              </a:rPr>
              <a:t> leads -  high prospect value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Most user sessions begin at search engines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Most online purchases are made on sites found through search engine listings</a:t>
            </a: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BA6D501-A10F-3945-91B3-9E68D8181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06" charset="-128"/>
              </a:rPr>
              <a:t>SEO is </a:t>
            </a:r>
            <a:r>
              <a:rPr lang="en-US" u="sng">
                <a:solidFill>
                  <a:schemeClr val="tx2">
                    <a:satMod val="200000"/>
                  </a:schemeClr>
                </a:solidFill>
                <a:ea typeface="ＭＳ Ｐゴシック" pitchFamily="-106" charset="-128"/>
              </a:rPr>
              <a:t>NOT</a:t>
            </a: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06" charset="-128"/>
              </a:rPr>
              <a:t> Paid Advertising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A2C481-F89A-C24A-ADF4-4ECF7EDE0D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SEO – </a:t>
            </a:r>
            <a:r>
              <a:rPr lang="en-US" altLang="en-US" i="1" dirty="0">
                <a:ea typeface="ＭＳ Ｐゴシック" panose="020B0600070205080204" pitchFamily="34" charset="-128"/>
              </a:rPr>
              <a:t>influence</a:t>
            </a:r>
            <a:r>
              <a:rPr lang="en-US" altLang="en-US" dirty="0">
                <a:ea typeface="ＭＳ Ｐゴシック" panose="020B0600070205080204" pitchFamily="34" charset="-128"/>
              </a:rPr>
              <a:t> rankings in the “natural” (a.k.a. “organic”, a.k.a. “algorithmic”) search results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PPC – paid search advertising on a pay-per-click basis. The more you pay, the higher your placement.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you stop paying = stop receiving traffic.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SEM – encompasses both SEO and PPC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earch engine&#10;&#10;Description automatically generated">
            <a:extLst>
              <a:ext uri="{FF2B5EF4-FFF2-40B4-BE49-F238E27FC236}">
                <a16:creationId xmlns:a16="http://schemas.microsoft.com/office/drawing/2014/main" id="{C2647975-7759-90F0-3174-4E4F91F5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7" y="1362074"/>
            <a:ext cx="4546243" cy="3362326"/>
          </a:xfrm>
          <a:prstGeom prst="rect">
            <a:avLst/>
          </a:prstGeom>
        </p:spPr>
      </p:pic>
      <p:pic>
        <p:nvPicPr>
          <p:cNvPr id="5" name="Picture 4" descr="A screenshot of a search engine&#10;&#10;Description automatically generated">
            <a:extLst>
              <a:ext uri="{FF2B5EF4-FFF2-40B4-BE49-F238E27FC236}">
                <a16:creationId xmlns:a16="http://schemas.microsoft.com/office/drawing/2014/main" id="{A7A8D60D-26C0-DF17-AAEE-0F363E486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630" y="1287463"/>
            <a:ext cx="414277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AFBC9FD-084C-7B49-BF92-9949297E3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  <a:ea typeface="ＭＳ Ｐゴシック" pitchFamily="-106" charset="-128"/>
              </a:rPr>
              <a:t>Most Important Search Engines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B7E106C5-270C-F0FE-8D17-FE3679CF6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600200"/>
            <a:ext cx="8642775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AFBC9FD-084C-7B49-BF92-9949297E3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  <a:ea typeface="ＭＳ Ｐゴシック" pitchFamily="-106" charset="-128"/>
              </a:rPr>
              <a:t>Search Engines Vary By Country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AD79783-B60B-C974-99FD-6EF252F8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318"/>
            <a:ext cx="8398933" cy="472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A4179A-3E06-2AFF-3854-7419136A92A1}"/>
              </a:ext>
            </a:extLst>
          </p:cNvPr>
          <p:cNvSpPr txBox="1"/>
          <p:nvPr/>
        </p:nvSpPr>
        <p:spPr>
          <a:xfrm>
            <a:off x="1124261" y="6243935"/>
            <a:ext cx="6895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Newest race is in AI-powered Search using LLMs</a:t>
            </a:r>
          </a:p>
        </p:txBody>
      </p:sp>
    </p:spTree>
    <p:extLst>
      <p:ext uri="{BB962C8B-B14F-4D97-AF65-F5344CB8AC3E}">
        <p14:creationId xmlns:p14="http://schemas.microsoft.com/office/powerpoint/2010/main" val="1674203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E36B24A-9B52-184C-B379-F30871379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06" charset="-128"/>
              </a:rPr>
              <a:t>What Are Searchers Looking For?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84E4674-C5F2-644C-8A0A-7BF5B8BAA8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Keyword Research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“Target the wrong keywords and all your efforts will be in vain.”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“right” keywords are…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relevant to your business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popular with searchers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2672002-5722-1446-91B5-2BB524309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06" charset="-128"/>
              </a:rPr>
              <a:t>Keyword Research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3AB9504-FF62-A849-A93D-1578528A56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Tools to check popularity of keyword searches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WordTracker.com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KeywordDiscovery.com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adwords.google.com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KeywordPlanner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www.google.com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/trends/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ubersuggest.org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08ADBCA-7D90-B044-9379-FA8F360C5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06" charset="-128"/>
              </a:rPr>
              <a:t>Begin The 7 Steps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86B7E4A-FC98-BA48-8987-CD6021F41D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1) Get Your Site Fully Indexed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2) Get Your Pages Visible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3) Build Links &amp; PageRank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4) Leverage Your PageRank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4) Encourage Clickthrough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6) Track the Right Metrics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7) Avoid Worst Practices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16DF8435-9959-4443-BFF0-9EA22387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07885B8E-BCD6-D144-88DD-52C9DC52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81000"/>
            <a:ext cx="2590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itchFamily="2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45895"/>
                </a:solidFill>
                <a:latin typeface="Arial" panose="020B0604020202020204" pitchFamily="34" charset="0"/>
              </a:rPr>
              <a:t>Pretty good title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C2A9A5E4-CF99-FD47-AC76-8913DFFE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EB19B1F2-AF98-1347-AAB0-5947C39C1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0"/>
            <a:ext cx="28956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itchFamily="2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45895"/>
                </a:solidFill>
                <a:latin typeface="Arial" panose="020B0604020202020204" pitchFamily="34" charset="0"/>
              </a:rPr>
              <a:t>Not so good title – where’s the phrase “credit card”?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EB23B23-40DD-8B44-8A69-23A7CA46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Interactive Growing Fast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B3BD6-7DB1-014A-B450-929466B7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C8854712-D845-1B40-BAC9-227AE63C8F77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0D3E456D-ACE0-3646-9294-8F0706E5C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7818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5">
            <a:extLst>
              <a:ext uri="{FF2B5EF4-FFF2-40B4-BE49-F238E27FC236}">
                <a16:creationId xmlns:a16="http://schemas.microsoft.com/office/drawing/2014/main" id="{85E03C5B-967C-B64E-955F-22A4B8AA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1371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Source:  eMarketer, Sept 20</a:t>
            </a:r>
            <a:r>
              <a:rPr lang="en-US" altLang="en-US" sz="1400" baseline="30000"/>
              <a:t>,</a:t>
            </a:r>
            <a:r>
              <a:rPr lang="en-US" altLang="en-US" sz="1400"/>
              <a:t> 2012</a:t>
            </a: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9594EF3-20F7-10C7-7A75-50D058C3F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248" y="1263360"/>
            <a:ext cx="5724952" cy="58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958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BDC5587-B6AD-9F42-850F-03A4F205D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itchFamily="2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55299" name="Picture 3" descr="map">
            <a:extLst>
              <a:ext uri="{FF2B5EF4-FFF2-40B4-BE49-F238E27FC236}">
                <a16:creationId xmlns:a16="http://schemas.microsoft.com/office/drawing/2014/main" id="{641B8F30-4FC8-164B-B3F6-E068A38E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5"/>
          <a:stretch>
            <a:fillRect/>
          </a:stretch>
        </p:blipFill>
        <p:spPr bwMode="auto">
          <a:xfrm>
            <a:off x="1417638" y="0"/>
            <a:ext cx="6126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>
            <a:extLst>
              <a:ext uri="{FF2B5EF4-FFF2-40B4-BE49-F238E27FC236}">
                <a16:creationId xmlns:a16="http://schemas.microsoft.com/office/drawing/2014/main" id="{7C73BC36-5878-5C4F-BFCE-D65341675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257800"/>
            <a:ext cx="1905000" cy="1447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itchFamily="2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45895"/>
                </a:solidFill>
                <a:latin typeface="Arial" panose="020B0604020202020204" pitchFamily="34" charset="0"/>
              </a:rPr>
              <a:t>Where do searchers look? </a:t>
            </a:r>
            <a:br>
              <a:rPr lang="en-US" altLang="en-US" sz="1800" b="1">
                <a:solidFill>
                  <a:srgbClr val="345895"/>
                </a:solidFill>
                <a:latin typeface="Arial" panose="020B0604020202020204" pitchFamily="34" charset="0"/>
              </a:rPr>
            </a:br>
            <a:r>
              <a:rPr lang="en-US" altLang="en-US" sz="1400" b="1">
                <a:solidFill>
                  <a:srgbClr val="345895"/>
                </a:solidFill>
                <a:latin typeface="Arial" panose="020B0604020202020204" pitchFamily="34" charset="0"/>
              </a:rPr>
              <a:t>(Enquiro, Did-it, Eyetools Study)</a:t>
            </a:r>
            <a:endParaRPr lang="en-US" altLang="en-US" sz="2400" b="1">
              <a:solidFill>
                <a:srgbClr val="345895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7151C1A2-49B1-554F-8387-5377EA016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ＭＳ Ｐゴシック" pitchFamily="-106" charset="-128"/>
              </a:rPr>
              <a:t>In Summary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6450967-A0E4-8B47-B403-193991AA1D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Focus on the right keywords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Have great keyword-rich content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Build links, and thus your PageRank™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Spend that PageRank™ wisely within site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Measure the right things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Continually monitor and benchmark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F6D43217-2A69-CD42-8F71-C263B1E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 Your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93C59-827C-1A44-8581-2C639E0FD3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project, assume SEO is $25K</a:t>
            </a:r>
          </a:p>
          <a:p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what keywords you would want to embed in your website/s, PR materials, online materials, in order to rise to the top of the ‘organic’ search engine</a:t>
            </a:r>
          </a:p>
          <a:p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other sites do you want to cultivate inbound links from?  What interlinking do you wish to do?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78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125127F-91D9-DD4E-8786-159719D5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490096" cy="990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ea typeface="ＭＳ Ｐゴシック" panose="020B0600070205080204" pitchFamily="34" charset="-128"/>
              </a:rPr>
              <a:t>Digital Finally Outpaces TV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327BDC7-897A-B146-BAD4-D3196C92C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153400" cy="4495800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ja-JP" altLang="en-US" sz="20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“</a:t>
            </a: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ad spending reached $209 billion worldwide — 41 percent of the market — in 2017, while TV brought in $178 billion — 35 percent of the market — in 2017.”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342900" lvl="1" indent="-342900">
              <a:buClr>
                <a:schemeClr val="folHlink"/>
              </a:buClr>
              <a:buSzPct val="60000"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8EBFDBD0-3978-3343-AF4D-E9DFAA61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B9F662AA-DC65-714B-8D1A-C847FDFE6967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F626E-9225-4D46-B0DE-D61CBC124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13062"/>
            <a:ext cx="6680555" cy="39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9754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>
            <a:extLst>
              <a:ext uri="{FF2B5EF4-FFF2-40B4-BE49-F238E27FC236}">
                <a16:creationId xmlns:a16="http://schemas.microsoft.com/office/drawing/2014/main" id="{977630AD-5EF1-4F4D-A109-66DAEEC9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A229874E-3B5B-BA4B-8D05-DD2B08592AF8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D994D9D-9C39-ED4F-8B0E-4B33D4FB6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ea typeface="ＭＳ Ｐゴシック" panose="020B0600070205080204" pitchFamily="34" charset="-128"/>
              </a:rPr>
              <a:t>Interactive Media Tactics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6C422B6-3AA3-764F-98A4-B38EAE83D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0" y="533400"/>
            <a:ext cx="85344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b="1" i="1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D398C380-81E9-9B4B-BE3E-0243B392A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52" y="3759200"/>
            <a:ext cx="20193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8c613e5811c3cc4-1.jpeg">
            <a:extLst>
              <a:ext uri="{FF2B5EF4-FFF2-40B4-BE49-F238E27FC236}">
                <a16:creationId xmlns:a16="http://schemas.microsoft.com/office/drawing/2014/main" id="{ED3E5DAC-D7D4-9145-91A9-F1A3C5803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1227067"/>
            <a:ext cx="30765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pandoralogo.jpg">
            <a:extLst>
              <a:ext uri="{FF2B5EF4-FFF2-40B4-BE49-F238E27FC236}">
                <a16:creationId xmlns:a16="http://schemas.microsoft.com/office/drawing/2014/main" id="{F12F58ED-584B-4D41-B117-CEFEEFAE5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52" y="3409950"/>
            <a:ext cx="2743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>
            <a:extLst>
              <a:ext uri="{FF2B5EF4-FFF2-40B4-BE49-F238E27FC236}">
                <a16:creationId xmlns:a16="http://schemas.microsoft.com/office/drawing/2014/main" id="{B07EC5D2-E444-6941-B10E-7B813D1DD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15" y="1261198"/>
            <a:ext cx="32766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>
            <a:extLst>
              <a:ext uri="{FF2B5EF4-FFF2-40B4-BE49-F238E27FC236}">
                <a16:creationId xmlns:a16="http://schemas.microsoft.com/office/drawing/2014/main" id="{8D3C2913-9693-D64E-8DE2-4D270EC5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3" y="4686062"/>
            <a:ext cx="1574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6" descr="ancestry.com.jpg                                               000852FBMacintosh HD                   C05C4478:">
            <a:extLst>
              <a:ext uri="{FF2B5EF4-FFF2-40B4-BE49-F238E27FC236}">
                <a16:creationId xmlns:a16="http://schemas.microsoft.com/office/drawing/2014/main" id="{EC60FAC5-C429-FF4A-87F5-0BBB332A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4621213"/>
            <a:ext cx="4073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5" descr="ancestryhomepage.jpg                                           000852FBMacintosh HD                   C05C4478:">
            <a:extLst>
              <a:ext uri="{FF2B5EF4-FFF2-40B4-BE49-F238E27FC236}">
                <a16:creationId xmlns:a16="http://schemas.microsoft.com/office/drawing/2014/main" id="{6B85DED9-C482-CA49-8F54-404003F34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2" y="2545160"/>
            <a:ext cx="29718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95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EECE2609-8046-264D-A6C5-35163E86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DC87B040-0CE6-8043-AD4D-77F5691D2E5D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94E9A5A-C525-8746-AA40-5602CE125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ea typeface="ＭＳ Ｐゴシック" panose="020B0600070205080204" pitchFamily="34" charset="-128"/>
              </a:rPr>
              <a:t>What is Online Advertising?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EE5803A-3BED-8F4F-B5D0-837128B08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16088"/>
            <a:ext cx="4419600" cy="4684712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Tahoma" panose="020B0604030504040204" pitchFamily="34" charset="0"/>
                <a:ea typeface="ＭＳ Ｐゴシック" panose="020B0600070205080204" pitchFamily="34" charset="-128"/>
              </a:rPr>
              <a:t>It</a:t>
            </a:r>
            <a:r>
              <a:rPr lang="ja-JP" altLang="en-US" sz="1800">
                <a:latin typeface="Tahoma" panose="020B060403050404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latin typeface="Tahoma" panose="020B0604030504040204" pitchFamily="34" charset="0"/>
                <a:ea typeface="ＭＳ Ｐゴシック" panose="020B0600070205080204" pitchFamily="34" charset="-128"/>
              </a:rPr>
              <a:t>s a……</a:t>
            </a:r>
            <a:r>
              <a:rPr lang="ja-JP" altLang="en-US" sz="1800">
                <a:latin typeface="Tahoma" panose="020B060403050404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1800">
                <a:latin typeface="Tahoma" panose="020B0604030504040204" pitchFamily="34" charset="0"/>
                <a:ea typeface="ＭＳ Ｐゴシック" panose="020B0600070205080204" pitchFamily="34" charset="-128"/>
              </a:rPr>
              <a:t>form of online advertising where an advertiser</a:t>
            </a:r>
            <a:r>
              <a:rPr lang="ja-JP" altLang="en-US" sz="1800">
                <a:latin typeface="Tahoma" panose="020B060403050404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latin typeface="Tahoma" panose="020B0604030504040204" pitchFamily="34" charset="0"/>
                <a:ea typeface="ＭＳ Ｐゴシック" panose="020B0600070205080204" pitchFamily="34" charset="-128"/>
              </a:rPr>
              <a:t>s message is shown on a destination web page, generally set off in a box at the top or bottom, or to one side of the content of the page</a:t>
            </a:r>
            <a:r>
              <a:rPr lang="ja-JP" altLang="en-US" sz="1800">
                <a:latin typeface="Tahoma" panose="020B0604030504040204" pitchFamily="34" charset="0"/>
                <a:ea typeface="ＭＳ Ｐゴシック" panose="020B0600070205080204" pitchFamily="34" charset="-128"/>
              </a:rPr>
              <a:t>”</a:t>
            </a:r>
            <a:br>
              <a:rPr lang="en-US" altLang="ja-JP" sz="180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ja-JP" sz="1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800">
                <a:latin typeface="Tahoma" panose="020B0604030504040204" pitchFamily="34" charset="0"/>
                <a:ea typeface="ＭＳ Ｐゴシック" panose="020B0600070205080204" pitchFamily="34" charset="-128"/>
              </a:rPr>
              <a:t>Online advertising is also called:</a:t>
            </a:r>
          </a:p>
          <a:p>
            <a:pPr lvl="1" eaLnBrk="1" hangingPunct="1"/>
            <a:r>
              <a:rPr lang="en-US" altLang="en-US" sz="1800">
                <a:latin typeface="Tahoma" panose="020B0604030504040204" pitchFamily="34" charset="0"/>
                <a:ea typeface="ＭＳ Ｐゴシック" panose="020B0600070205080204" pitchFamily="34" charset="-128"/>
              </a:rPr>
              <a:t>Web Advertising</a:t>
            </a:r>
          </a:p>
          <a:p>
            <a:pPr lvl="1" eaLnBrk="1" hangingPunct="1"/>
            <a:r>
              <a:rPr lang="en-US" altLang="en-US" sz="1800">
                <a:latin typeface="Tahoma" panose="020B0604030504040204" pitchFamily="34" charset="0"/>
                <a:ea typeface="ＭＳ Ｐゴシック" panose="020B0600070205080204" pitchFamily="34" charset="-128"/>
              </a:rPr>
              <a:t>Display Advertising (not to be </a:t>
            </a:r>
            <a:br>
              <a:rPr lang="en-US" altLang="en-US" sz="180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en-US" sz="1800">
                <a:latin typeface="Tahoma" panose="020B0604030504040204" pitchFamily="34" charset="0"/>
                <a:ea typeface="ＭＳ Ｐゴシック" panose="020B0600070205080204" pitchFamily="34" charset="-128"/>
              </a:rPr>
              <a:t>confused with the newspaper</a:t>
            </a:r>
            <a:br>
              <a:rPr lang="en-US" altLang="en-US" sz="180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en-US" sz="1800">
                <a:latin typeface="Tahoma" panose="020B0604030504040204" pitchFamily="34" charset="0"/>
                <a:ea typeface="ＭＳ Ｐゴシック" panose="020B0600070205080204" pitchFamily="34" charset="-128"/>
              </a:rPr>
              <a:t>version of ‘display’ advertising)</a:t>
            </a:r>
          </a:p>
          <a:p>
            <a:pPr eaLnBrk="1" hangingPunct="1">
              <a:buFont typeface="Wingdings" pitchFamily="2" charset="2"/>
              <a:buNone/>
            </a:pPr>
            <a:b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000">
                <a:latin typeface="Tahoma" panose="020B0604030504040204" pitchFamily="34" charset="0"/>
                <a:ea typeface="ＭＳ Ｐゴシック" panose="020B0600070205080204" pitchFamily="34" charset="-128"/>
              </a:rPr>
              <a:t>Source:  Glossary of Interactive Advertising Terms 2.0</a:t>
            </a:r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6CD4D-75FB-A746-A96C-AC53E995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804" y="1981200"/>
            <a:ext cx="3927278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8012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21BE8057-ED3E-3441-9610-6E5080341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1225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Types of Online Advertising Units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780810E-4100-144E-9787-02A3E67E6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191000" cy="4343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dirty="0">
                <a:solidFill>
                  <a:srgbClr val="A8251B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Standard Unit</a:t>
            </a:r>
            <a:r>
              <a:rPr lang="en-US" altLang="en-US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– a banner ad that does no</a:t>
            </a:r>
            <a:r>
              <a:rPr lang="en-US" altLang="ja-JP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 move or expand</a:t>
            </a:r>
            <a:br>
              <a:rPr lang="en-US" altLang="ja-JP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ja-JP" sz="24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solidFill>
                  <a:srgbClr val="A8251B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Rich media Unit</a:t>
            </a:r>
            <a:r>
              <a:rPr lang="en-US" altLang="en-US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– an interactive banner that expands when rolled over, pops up, floats, or is animated</a:t>
            </a:r>
            <a:br>
              <a:rPr lang="en-US" altLang="en-US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4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Video Ad Unit </a:t>
            </a:r>
            <a:r>
              <a:rPr lang="en-US" altLang="en-US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– video itself, or embedded video in an ad</a:t>
            </a:r>
          </a:p>
        </p:txBody>
      </p:sp>
      <p:pic>
        <p:nvPicPr>
          <p:cNvPr id="22531" name="Picture 5">
            <a:extLst>
              <a:ext uri="{FF2B5EF4-FFF2-40B4-BE49-F238E27FC236}">
                <a16:creationId xmlns:a16="http://schemas.microsoft.com/office/drawing/2014/main" id="{01FB9E56-2BDB-2D44-8627-BFF4B21D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" b="55988"/>
          <a:stretch>
            <a:fillRect/>
          </a:stretch>
        </p:blipFill>
        <p:spPr bwMode="auto">
          <a:xfrm>
            <a:off x="4876800" y="1541187"/>
            <a:ext cx="2819400" cy="163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6">
            <a:extLst>
              <a:ext uri="{FF2B5EF4-FFF2-40B4-BE49-F238E27FC236}">
                <a16:creationId xmlns:a16="http://schemas.microsoft.com/office/drawing/2014/main" id="{CC1F6EF5-4B5D-DD49-B62E-DAA934D8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10127" r="32895" b="18987"/>
          <a:stretch>
            <a:fillRect/>
          </a:stretch>
        </p:blipFill>
        <p:spPr bwMode="auto">
          <a:xfrm>
            <a:off x="6263309" y="3030081"/>
            <a:ext cx="2514600" cy="19607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4B035944-46FC-F149-8B4E-A39B4FD8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65" y="4840730"/>
            <a:ext cx="3200400" cy="165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40987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B2F12E9B-2C3C-DC40-956E-3FBE488EE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Skin, Page Blocker, Peel Backs</a:t>
            </a:r>
          </a:p>
        </p:txBody>
      </p:sp>
      <p:pic>
        <p:nvPicPr>
          <p:cNvPr id="24578" name="Picture 3" descr="3.3.9.jpg">
            <a:extLst>
              <a:ext uri="{FF2B5EF4-FFF2-40B4-BE49-F238E27FC236}">
                <a16:creationId xmlns:a16="http://schemas.microsoft.com/office/drawing/2014/main" id="{9B0845C0-5A37-3F48-ACFC-310B2B3A8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4314" r="2499" b="4118"/>
          <a:stretch>
            <a:fillRect/>
          </a:stretch>
        </p:blipFill>
        <p:spPr bwMode="auto">
          <a:xfrm>
            <a:off x="0" y="1295400"/>
            <a:ext cx="46482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1" descr="PPT2A.png">
            <a:extLst>
              <a:ext uri="{FF2B5EF4-FFF2-40B4-BE49-F238E27FC236}">
                <a16:creationId xmlns:a16="http://schemas.microsoft.com/office/drawing/2014/main" id="{EAC3324A-0AAC-944E-99CF-CBF5241A57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06" r="9036" b="18704"/>
          <a:stretch>
            <a:fillRect/>
          </a:stretch>
        </p:blipFill>
        <p:spPr bwMode="auto">
          <a:xfrm>
            <a:off x="4876800" y="1295400"/>
            <a:ext cx="4130675" cy="5041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10800000" algn="r" rotWithShape="0">
              <a:srgbClr val="000000">
                <a:alpha val="39999"/>
              </a:srgbClr>
            </a:outerShdw>
          </a:effectLst>
        </p:spPr>
      </p:pic>
      <p:pic>
        <p:nvPicPr>
          <p:cNvPr id="24580" name="Picture 12">
            <a:extLst>
              <a:ext uri="{FF2B5EF4-FFF2-40B4-BE49-F238E27FC236}">
                <a16:creationId xmlns:a16="http://schemas.microsoft.com/office/drawing/2014/main" id="{E3EC4D96-5C74-B047-B5B6-5AF4F55C0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" b="4762"/>
          <a:stretch>
            <a:fillRect/>
          </a:stretch>
        </p:blipFill>
        <p:spPr bwMode="auto">
          <a:xfrm>
            <a:off x="2057400" y="2987883"/>
            <a:ext cx="5181600" cy="38369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8007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1D066E3-F0EF-014E-A2B7-7DF120E26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Role of Online Advertising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AA8E8E17-21E2-B74A-8FFF-1FF450D57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932781"/>
            <a:ext cx="41148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Creates interactive with your target consumer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Drives web traffic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Very measurable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Rich media and video ads have better click through rates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Extremely targetable</a:t>
            </a:r>
            <a:br>
              <a:rPr lang="en-US" altLang="en-US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4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6627" name="Picture 3" descr="espnscreenshot.jpg">
            <a:extLst>
              <a:ext uri="{FF2B5EF4-FFF2-40B4-BE49-F238E27FC236}">
                <a16:creationId xmlns:a16="http://schemas.microsoft.com/office/drawing/2014/main" id="{628813F7-1AE3-8C41-BDB9-2BF92D7CE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2286000"/>
            <a:ext cx="4389437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91702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2626</TotalTime>
  <Words>1511</Words>
  <Application>Microsoft Macintosh PowerPoint</Application>
  <PresentationFormat>On-screen Show (4:3)</PresentationFormat>
  <Paragraphs>178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Rockwell</vt:lpstr>
      <vt:lpstr>Tahoma</vt:lpstr>
      <vt:lpstr>Times New Roman</vt:lpstr>
      <vt:lpstr>Wingdings</vt:lpstr>
      <vt:lpstr>Wingdings 2</vt:lpstr>
      <vt:lpstr>Foundry</vt:lpstr>
      <vt:lpstr>Interactive media </vt:lpstr>
      <vt:lpstr>Interactive/Digital is HOT!</vt:lpstr>
      <vt:lpstr>Interactive Growing Fast</vt:lpstr>
      <vt:lpstr>Digital Finally Outpaces TV</vt:lpstr>
      <vt:lpstr>Interactive Media Tactics</vt:lpstr>
      <vt:lpstr>What is Online Advertising?</vt:lpstr>
      <vt:lpstr>Types of Online Advertising Units</vt:lpstr>
      <vt:lpstr>Skin, Page Blocker, Peel Backs</vt:lpstr>
      <vt:lpstr>Role of Online Advertising</vt:lpstr>
      <vt:lpstr>Online Ads: Bought Using CPM</vt:lpstr>
      <vt:lpstr>Search Marketing</vt:lpstr>
      <vt:lpstr>Role of Search</vt:lpstr>
      <vt:lpstr>Search Engine Marketing (SEM)</vt:lpstr>
      <vt:lpstr>How to Buy SEM:</vt:lpstr>
      <vt:lpstr>Create Your SEM Ad</vt:lpstr>
      <vt:lpstr>In Class Exercise</vt:lpstr>
      <vt:lpstr>How to Buy SEM - Example</vt:lpstr>
      <vt:lpstr>How to Buy SEM</vt:lpstr>
      <vt:lpstr>SEO = Search Engine Optimization</vt:lpstr>
      <vt:lpstr>Search Engine Optimization</vt:lpstr>
      <vt:lpstr>SEO is NOT Paid Advertising</vt:lpstr>
      <vt:lpstr>PowerPoint Presentation</vt:lpstr>
      <vt:lpstr>Most Important Search Engines</vt:lpstr>
      <vt:lpstr>Search Engines Vary By Country</vt:lpstr>
      <vt:lpstr>What Are Searchers Looking For?</vt:lpstr>
      <vt:lpstr>Keyword Research</vt:lpstr>
      <vt:lpstr>Begin The 7 Steps</vt:lpstr>
      <vt:lpstr>PowerPoint Presentation</vt:lpstr>
      <vt:lpstr>PowerPoint Presentation</vt:lpstr>
      <vt:lpstr>PowerPoint Presentation</vt:lpstr>
      <vt:lpstr>In Summary</vt:lpstr>
      <vt:lpstr>For Your Project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44</cp:revision>
  <dcterms:created xsi:type="dcterms:W3CDTF">2009-11-24T05:52:46Z</dcterms:created>
  <dcterms:modified xsi:type="dcterms:W3CDTF">2023-11-13T05:57:31Z</dcterms:modified>
</cp:coreProperties>
</file>