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5" r:id="rId1"/>
  </p:sldMasterIdLst>
  <p:notesMasterIdLst>
    <p:notesMasterId r:id="rId39"/>
  </p:notesMasterIdLst>
  <p:sldIdLst>
    <p:sldId id="350" r:id="rId2"/>
    <p:sldId id="295" r:id="rId3"/>
    <p:sldId id="275" r:id="rId4"/>
    <p:sldId id="276" r:id="rId5"/>
    <p:sldId id="294" r:id="rId6"/>
    <p:sldId id="431" r:id="rId7"/>
    <p:sldId id="356" r:id="rId8"/>
    <p:sldId id="354" r:id="rId9"/>
    <p:sldId id="306" r:id="rId10"/>
    <p:sldId id="305" r:id="rId11"/>
    <p:sldId id="310" r:id="rId12"/>
    <p:sldId id="427" r:id="rId13"/>
    <p:sldId id="432" r:id="rId14"/>
    <p:sldId id="433" r:id="rId15"/>
    <p:sldId id="434" r:id="rId16"/>
    <p:sldId id="437" r:id="rId17"/>
    <p:sldId id="301" r:id="rId18"/>
    <p:sldId id="304" r:id="rId19"/>
    <p:sldId id="302" r:id="rId20"/>
    <p:sldId id="303" r:id="rId21"/>
    <p:sldId id="278" r:id="rId22"/>
    <p:sldId id="281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438" r:id="rId31"/>
    <p:sldId id="290" r:id="rId32"/>
    <p:sldId id="435" r:id="rId33"/>
    <p:sldId id="436" r:id="rId34"/>
    <p:sldId id="355" r:id="rId35"/>
    <p:sldId id="312" r:id="rId36"/>
    <p:sldId id="430" r:id="rId37"/>
    <p:sldId id="291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96"/>
    <p:restoredTop sz="94658"/>
  </p:normalViewPr>
  <p:slideViewPr>
    <p:cSldViewPr>
      <p:cViewPr varScale="1">
        <p:scale>
          <a:sx n="92" d="100"/>
          <a:sy n="92" d="100"/>
        </p:scale>
        <p:origin x="2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97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749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21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71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22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1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9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5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9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51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21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40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8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3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95623007-5201-9B48-98C8-0090BF1F4029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5A9E5D48-C674-5947-BB9E-65A10160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6C73F0DA-662D-AE44-BEC4-FC6F41B49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1AB25044-EFBB-D848-A413-CDB791A244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9389AEE7-EBD5-E347-BECD-46294F8A59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0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252221F-80D6-FF4B-B5B4-B88D76AC0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EE4C56F-F172-6E46-A992-BB507AC004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9532F54-98AD-4541-9521-3647BE98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85C5F-99CA-7447-BC92-61B7F684C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4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3414CCB-339C-0B4B-BD3F-D20B32DCF7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C5E2E2A-21BA-F44D-8947-E79D9E56BC7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2C4E849-684F-014A-B3CE-AA1461F7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276F2-735C-FC4A-8C6E-73AB381A44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42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FF0A5D-03E8-DB49-AECC-488D18426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F28A2A-537B-FA4F-B213-A48067D2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A60836-C068-5940-90EC-4987AFD8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93572B-9E2C-CD4E-969E-2CABBFE2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C5224-A4D8-5141-94F1-6945695099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30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A8B03E-3669-F940-8FDC-781C9C002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EE8987F3-CE5A-FB44-A734-E67500C6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ACD9F27A-F88F-C545-B051-C82890611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527BCF97-9755-A849-8FEF-1FF045328B8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10F8EFFA-161D-AC49-9E9E-84B79B930F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88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03C81-1C1A-154C-8C90-F7FBAFEE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CFB2F19-0B94-E24B-B23E-E5E81567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C0A06A4-2A0E-3A4F-BE06-401A30C4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2362F32-D7F6-CA46-9646-4DFC9DDD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8D322A9D-4282-0F49-86D1-4AD92C7AE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3CE6FC-448B-CA40-8D94-94DD85F9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BA7050-93CC-7047-AD20-16857974B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568BE21-F1C4-6A4D-829F-C419DC79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C7B63C4-A65F-504D-9031-CD4C0187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469099C8-67F1-B54B-BDB3-4DAD8AB1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EA663407-2977-014E-B12E-0E5813424B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01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FD63F4-E02D-D24C-A8C7-AA9EDEBC7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6976832-9605-0D48-A132-BE98C345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47E1A52-1492-BB4B-AC0F-71D53E05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DDDDA62-2315-D846-9C63-1EC5A90C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D9AB6-BE3A-9C49-A4BD-E38192519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55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EBA8BE0-4CE5-4E49-AEB2-E731B2A45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E264D84B-5814-5C45-BE27-F7A3D5F032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A610B6B-B426-6B4A-8EDF-F398269C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D585E-4B5C-FF44-A2DA-318D61534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8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59A31B-CA86-E14D-9F39-F5061A44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7F88EBBE-D65B-E34F-8AD5-D05D6560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AEBA5AA-36A7-F548-B096-8BE6542AC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33B67597-EEC3-C247-B1A1-07DDB5A41DA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855EA5D9-6014-F548-BF83-A26B4124B2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5327CAB9-1FF1-0448-8CA2-C2251A10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E51EE67-D886-D148-903C-46C9D570CD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07C06B1A-40D1-6F45-876E-56EBC93E48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AE37E41-275B-6544-AABC-B970FBC2CF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4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7D86AD5-6E30-7542-A98F-3B9A09D6CC8E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E41C9-86A2-4F4D-9914-8FA84A00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1678055-AA7D-B146-AAAE-0D3007B74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20F1911-E696-7841-9E68-F49004A04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FE0D4"/>
                </a:solidFill>
              </a:defRPr>
            </a:lvl1pPr>
          </a:lstStyle>
          <a:p>
            <a:fld id="{E5B3CD69-A040-5E42-A17E-D6B60304A90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8134967F-1D53-E24A-A992-F8C94342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849" name="Text Placeholder 12">
            <a:extLst>
              <a:ext uri="{FF2B5EF4-FFF2-40B4-BE49-F238E27FC236}">
                <a16:creationId xmlns:a16="http://schemas.microsoft.com/office/drawing/2014/main" id="{B3A71171-F735-A047-84EC-45FF3DC9BD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65" r:id="rId7"/>
    <p:sldLayoutId id="2147483774" r:id="rId8"/>
    <p:sldLayoutId id="2147483775" r:id="rId9"/>
    <p:sldLayoutId id="2147483766" r:id="rId10"/>
    <p:sldLayoutId id="2147483767" r:id="rId11"/>
  </p:sldLayoutIdLst>
  <p:txStyles>
    <p:titleStyle>
      <a:lvl1pPr marL="53975" indent="-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ＭＳ Ｐゴシック" panose="020B0600070205080204" pitchFamily="34" charset="-128"/>
          <a:cs typeface="+mj-cs"/>
        </a:defRPr>
      </a:lvl1pPr>
      <a:lvl2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2pPr>
      <a:lvl3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3pPr>
      <a:lvl4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4pPr>
      <a:lvl5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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3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n7OBLlnAuc?start=4&amp;feature=oembed" TargetMode="Externa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file:////Users/dshah/Dropbox/Dhavan/Classes/345/Video%20Clips%20for%20Ad%20Campaigns/George%20H.W.%20Bush%20Campaign%20Ad%20-%20The%20Mission%20-%201000%20Points%20of%20Light%20-%20YouTube.mp4" TargetMode="External"/><Relationship Id="rId7" Type="http://schemas.openxmlformats.org/officeDocument/2006/relationships/image" Target="../media/image2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video" Target="file:////Users/dshah/Dropbox/Dhavan/Classes/345/Video%20Clips%20for%20Ad%20Campaigns/George%20H.W.%20Bush%20Campaign%20Ad%20-%20The%20Mission%20-%201000%20Points%20of%20Light%20-%20YouTube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2F9qGxTKcU?feature=oembed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file:////Users/dshah/Dropbox/Dhavan/Classes/345/Video%20Clips%20for%20Ad%20Campaigns/Gerald%20Daugherty%20Campaign%20Please%20Re-Elect%20Gerald...Please!%20-%20YouTube.mp4" TargetMode="External"/><Relationship Id="rId7" Type="http://schemas.openxmlformats.org/officeDocument/2006/relationships/image" Target="../media/image30.png"/><Relationship Id="rId2" Type="http://schemas.openxmlformats.org/officeDocument/2006/relationships/video" Target="file:////Users/dshah/Dropbox/Dhavan/Classes/345/Video%20Clips%20for%20Ad%20Campaigns/Yes%20We%20Can%20-%20Barack%20Obama%20Music%20Video%20-%20YouTube.mp4" TargetMode="External"/><Relationship Id="rId1" Type="http://schemas.microsoft.com/office/2007/relationships/media" Target="file:////Users/dshah/Dropbox/Dhavan/Classes/345/Video%20Clips%20for%20Ad%20Campaigns/Yes%20We%20Can%20-%20Barack%20Obama%20Music%20Video%20-%20YouTube.mp4" TargetMode="Externa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video" Target="file:////Users/dshah/Dropbox/Dhavan/Classes/345/Video%20Clips%20for%20Ad%20Campaigns/Gerald%20Daugherty%20Campaign%20Please%20Re-Elect%20Gerald...Please!%20-%20YouTube.mp4" TargetMode="External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3xzybGKwIGk?feature=oembed" TargetMode="External"/><Relationship Id="rId1" Type="http://schemas.openxmlformats.org/officeDocument/2006/relationships/video" Target="https://www.youtube.com/embed/YEOVT4DhZC0?feature=oembed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3231" y="1524000"/>
            <a:ext cx="8237537" cy="1316038"/>
          </a:xfrm>
          <a:noFill/>
        </p:spPr>
        <p:txBody>
          <a:bodyPr lIns="0" tIns="0" rIns="0" bIns="0" anchor="t">
            <a:normAutofit fontScale="90000"/>
          </a:bodyPr>
          <a:lstStyle/>
          <a:p>
            <a:pPr eaLnBrk="1" hangingPunct="1"/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Political Marketing </a:t>
            </a:r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and Campaigning </a:t>
            </a: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endParaRPr lang="en-US" sz="2400" b="1" dirty="0">
              <a:solidFill>
                <a:schemeClr val="hlink"/>
              </a:solidFill>
              <a:latin typeface="Arial Black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581400"/>
            <a:ext cx="8655050" cy="104775"/>
          </a:xfrm>
          <a:custGeom>
            <a:avLst/>
            <a:gdLst>
              <a:gd name="T0" fmla="*/ 0 w 5452"/>
              <a:gd name="T1" fmla="*/ 163810950 h 66"/>
              <a:gd name="T2" fmla="*/ 2147483647 w 5452"/>
              <a:gd name="T3" fmla="*/ 163810950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163810950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8729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Cost Per Voter Rising</a:t>
            </a:r>
          </a:p>
        </p:txBody>
      </p:sp>
      <p:pic>
        <p:nvPicPr>
          <p:cNvPr id="4" name="Picture 3" descr="PoliticalAdvertisingOutlook-PerPers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7274978" cy="41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Trump Outspent on TV</a:t>
            </a:r>
          </a:p>
        </p:txBody>
      </p:sp>
      <p:pic>
        <p:nvPicPr>
          <p:cNvPr id="4" name="Picture 3" descr="Untitled 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5867400" cy="4936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2057400"/>
            <a:ext cx="2667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But got nearly $3 Billion in “Earned Media” Coverage.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Driven by coverage of his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Tweetstorms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Staged Media Events, and Public Events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Social Media and Public Relations</a:t>
            </a:r>
          </a:p>
        </p:txBody>
      </p:sp>
    </p:spTree>
    <p:extLst>
      <p:ext uri="{BB962C8B-B14F-4D97-AF65-F5344CB8AC3E}">
        <p14:creationId xmlns:p14="http://schemas.microsoft.com/office/powerpoint/2010/main" val="204980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31382"/>
            <a:ext cx="7924801" cy="522499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Dominated the news agenda, with constant cycle of stories so that subsequent coverage includes his views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Trump got $2.8 billion in primary coverage; Clinton $1.1 billion; Cruz $770 million, making up for ad spending difference – “Trump sucked the oxygen out of the room” 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Differences set before Super Tuesday, with Trump way up; click-bait candidate, who drove up news consumption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Same pattern playing out in 2020. Biden dominating the ad war and Trump dominating the news cycle</a:t>
            </a:r>
          </a:p>
          <a:p>
            <a:pPr marL="228600" lvl="1" indent="0">
              <a:spcBef>
                <a:spcPts val="1200"/>
              </a:spcBef>
              <a:buNone/>
            </a:pPr>
            <a:endParaRPr lang="en-US" sz="1600" dirty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885092" y="273917"/>
            <a:ext cx="8229600" cy="762000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Crowded out the News Cycle</a:t>
            </a:r>
          </a:p>
        </p:txBody>
      </p:sp>
      <p:pic>
        <p:nvPicPr>
          <p:cNvPr id="2" name="Picture 1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6" y="1221959"/>
            <a:ext cx="7810234" cy="5327488"/>
          </a:xfrm>
          <a:prstGeom prst="rect">
            <a:avLst/>
          </a:prstGeom>
        </p:spPr>
      </p:pic>
      <p:pic>
        <p:nvPicPr>
          <p:cNvPr id="7" name="Picture 6" descr="Untitled 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6" y="1207086"/>
            <a:ext cx="7734034" cy="534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4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showing the amount of money in the united states&#10;&#10;Description automatically generated">
            <a:extLst>
              <a:ext uri="{FF2B5EF4-FFF2-40B4-BE49-F238E27FC236}">
                <a16:creationId xmlns:a16="http://schemas.microsoft.com/office/drawing/2014/main" id="{798C5917-A90A-1218-345D-A49D98538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600200"/>
            <a:ext cx="8458200" cy="4745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EC0C34-63A3-7347-BB58-3DFFD1517E6E}"/>
              </a:ext>
            </a:extLst>
          </p:cNvPr>
          <p:cNvSpPr txBox="1"/>
          <p:nvPr/>
        </p:nvSpPr>
        <p:spPr>
          <a:xfrm>
            <a:off x="839247" y="609600"/>
            <a:ext cx="746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Citizens United decision brings dramatic changes</a:t>
            </a:r>
          </a:p>
        </p:txBody>
      </p:sp>
    </p:spTree>
    <p:extLst>
      <p:ext uri="{BB962C8B-B14F-4D97-AF65-F5344CB8AC3E}">
        <p14:creationId xmlns:p14="http://schemas.microsoft.com/office/powerpoint/2010/main" val="1422097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people in the election&#10;&#10;Description automatically generated with medium confidence">
            <a:extLst>
              <a:ext uri="{FF2B5EF4-FFF2-40B4-BE49-F238E27FC236}">
                <a16:creationId xmlns:a16="http://schemas.microsoft.com/office/drawing/2014/main" id="{C85C672D-1F57-1190-A6E4-CC3906A0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447800"/>
            <a:ext cx="8458201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0498C3-F8F0-1371-C711-AFFAAC82E381}"/>
              </a:ext>
            </a:extLst>
          </p:cNvPr>
          <p:cNvSpPr txBox="1"/>
          <p:nvPr/>
        </p:nvSpPr>
        <p:spPr>
          <a:xfrm>
            <a:off x="909489" y="576590"/>
            <a:ext cx="732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Lobbying, Fundraising, PACs, and Parties</a:t>
            </a:r>
          </a:p>
        </p:txBody>
      </p:sp>
    </p:spTree>
    <p:extLst>
      <p:ext uri="{BB962C8B-B14F-4D97-AF65-F5344CB8AC3E}">
        <p14:creationId xmlns:p14="http://schemas.microsoft.com/office/powerpoint/2010/main" val="572237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9D24-27CD-FA00-FB38-2F2626BC2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75C8C5-4217-EFD6-63A2-D88C220471CE}"/>
              </a:ext>
            </a:extLst>
          </p:cNvPr>
          <p:cNvSpPr txBox="1"/>
          <p:nvPr/>
        </p:nvSpPr>
        <p:spPr>
          <a:xfrm>
            <a:off x="909489" y="576590"/>
            <a:ext cx="6292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Spending Continues to Grow…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31C07C6A-38AC-7D6D-E33A-B54FDE111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524000"/>
            <a:ext cx="826125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86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v still gets 50 percent of political ads&#10;&#10;Description automatically generated">
            <a:extLst>
              <a:ext uri="{FF2B5EF4-FFF2-40B4-BE49-F238E27FC236}">
                <a16:creationId xmlns:a16="http://schemas.microsoft.com/office/drawing/2014/main" id="{86EB0F67-BBEC-B5C1-CD0A-235D02D4C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090" y="152400"/>
            <a:ext cx="5318991" cy="3398245"/>
          </a:xfrm>
          <a:prstGeom prst="rect">
            <a:avLst/>
          </a:prstGeom>
        </p:spPr>
      </p:pic>
      <p:pic>
        <p:nvPicPr>
          <p:cNvPr id="5" name="Picture 4" descr="A graph of a graph showing the amount of money in the us&#10;&#10;Description automatically generated with medium confidence">
            <a:extLst>
              <a:ext uri="{FF2B5EF4-FFF2-40B4-BE49-F238E27FC236}">
                <a16:creationId xmlns:a16="http://schemas.microsoft.com/office/drawing/2014/main" id="{58AA6E9D-3C62-8464-CA2F-657B9D020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90" y="3709288"/>
            <a:ext cx="3310831" cy="3159085"/>
          </a:xfrm>
          <a:prstGeom prst="rect">
            <a:avLst/>
          </a:prstGeom>
        </p:spPr>
      </p:pic>
      <p:pic>
        <p:nvPicPr>
          <p:cNvPr id="7" name="Picture 6" descr="A graph with red line and numbers&#10;&#10;Description automatically generated">
            <a:extLst>
              <a:ext uri="{FF2B5EF4-FFF2-40B4-BE49-F238E27FC236}">
                <a16:creationId xmlns:a16="http://schemas.microsoft.com/office/drawing/2014/main" id="{417DDDED-700D-63FE-C700-8235F82FF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90" y="211637"/>
            <a:ext cx="3310831" cy="3339008"/>
          </a:xfrm>
          <a:prstGeom prst="rect">
            <a:avLst/>
          </a:prstGeom>
        </p:spPr>
      </p:pic>
      <p:pic>
        <p:nvPicPr>
          <p:cNvPr id="9" name="Picture 8" descr="A graph of a number of people&#10;&#10;Description automatically generated">
            <a:extLst>
              <a:ext uri="{FF2B5EF4-FFF2-40B4-BE49-F238E27FC236}">
                <a16:creationId xmlns:a16="http://schemas.microsoft.com/office/drawing/2014/main" id="{F9A8208D-EC9A-C8B9-5A35-6703EE413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091" y="3726965"/>
            <a:ext cx="5318991" cy="297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62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14465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Branding of Politics and Product Politicization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Politicians are branded like products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product use is politically skewed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to feature certain imagery, brands, symbols, and products in ads as a way to brand the candidate</a:t>
            </a:r>
          </a:p>
        </p:txBody>
      </p:sp>
    </p:spTree>
    <p:extLst>
      <p:ext uri="{BB962C8B-B14F-4D97-AF65-F5344CB8AC3E}">
        <p14:creationId xmlns:p14="http://schemas.microsoft.com/office/powerpoint/2010/main" val="4127504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  <a:sym typeface="Symbol" charset="0"/>
              </a:rPr>
              <a:t>2009 NMRPP LLC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8534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00" b="1"/>
              <a:t>Republican consumers are different from Democratic consumers</a:t>
            </a:r>
            <a:r>
              <a:rPr lang="en-US" sz="2400"/>
              <a:t>.</a:t>
            </a:r>
            <a:br>
              <a:rPr lang="en-US" sz="2400"/>
            </a:br>
            <a:r>
              <a:rPr lang="en-US"/>
              <a:t>Alcoholic beverage consumption by party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1219200"/>
            <a:ext cx="8763000" cy="5638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924800" cy="550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235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  <a:sym typeface="Symbol" charset="0"/>
              </a:rPr>
              <a:t>2009 NMRPP LLC</a:t>
            </a:r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381000" y="365125"/>
            <a:ext cx="853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Media consumption: Cable viewers and newspaper readers by party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600" y="1219200"/>
            <a:ext cx="8763000" cy="5638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91400" cy="536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02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826"/>
            <a:ext cx="8305800" cy="83757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Beyond Marketing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principles and practices you have encountered in this class are flexible and can be applied across contexts.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Marketing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Campaign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Non-profit Communication</a:t>
            </a:r>
          </a:p>
          <a:p>
            <a:pPr lvl="1"/>
            <a:r>
              <a:rPr lang="en-US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Campaign Management</a:t>
            </a:r>
          </a:p>
        </p:txBody>
      </p:sp>
    </p:spTree>
    <p:extLst>
      <p:ext uri="{BB962C8B-B14F-4D97-AF65-F5344CB8AC3E}">
        <p14:creationId xmlns:p14="http://schemas.microsoft.com/office/powerpoint/2010/main" val="740998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  <a:sym typeface="Symbol" charset="0"/>
              </a:rPr>
              <a:t>2009 NMRPP LLC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295400" y="381000"/>
            <a:ext cx="716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Ownership of car makes by party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2400" y="1066800"/>
            <a:ext cx="8763000" cy="5638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543800" cy="538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952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-33130" y="76200"/>
            <a:ext cx="8991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Things to Watch in Ad Composition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Importance of non-verbal cues</a:t>
            </a:r>
          </a:p>
          <a:p>
            <a:pPr eaLnBrk="1" hangingPunct="1"/>
            <a:r>
              <a:rPr lang="en-US" dirty="0">
                <a:latin typeface="Arial" charset="0"/>
              </a:rPr>
              <a:t>Sounds and music sets tones</a:t>
            </a:r>
          </a:p>
          <a:p>
            <a:pPr eaLnBrk="1" hangingPunct="1"/>
            <a:r>
              <a:rPr lang="en-US" dirty="0">
                <a:latin typeface="Arial" charset="0"/>
              </a:rPr>
              <a:t>Graphics</a:t>
            </a:r>
          </a:p>
          <a:p>
            <a:pPr eaLnBrk="1" hangingPunct="1"/>
            <a:r>
              <a:rPr lang="en-US" dirty="0">
                <a:latin typeface="Arial" charset="0"/>
              </a:rPr>
              <a:t>Editing</a:t>
            </a:r>
          </a:p>
          <a:p>
            <a:pPr eaLnBrk="1" hangingPunct="1"/>
            <a:r>
              <a:rPr lang="en-US" dirty="0">
                <a:latin typeface="Arial" charset="0"/>
              </a:rPr>
              <a:t>Code words</a:t>
            </a:r>
          </a:p>
        </p:txBody>
      </p:sp>
    </p:spTree>
    <p:extLst>
      <p:ext uri="{BB962C8B-B14F-4D97-AF65-F5344CB8AC3E}">
        <p14:creationId xmlns:p14="http://schemas.microsoft.com/office/powerpoint/2010/main" val="297717524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79475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Highly Controversial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340600" cy="42672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>
                <a:latin typeface="Arial" charset="0"/>
              </a:rPr>
              <a:t>Question quality and accuracy of info</a:t>
            </a:r>
          </a:p>
          <a:p>
            <a:pPr lvl="1" eaLnBrk="1" hangingPunct="1">
              <a:lnSpc>
                <a:spcPct val="120000"/>
              </a:lnSpc>
            </a:pPr>
            <a:r>
              <a:rPr lang="en-US">
                <a:latin typeface="Arial" charset="0"/>
                <a:ea typeface="ＭＳ Ｐゴシック" charset="0"/>
              </a:rPr>
              <a:t>Mudslinging and misrepresentations</a:t>
            </a:r>
          </a:p>
          <a:p>
            <a:pPr eaLnBrk="1" hangingPunct="1">
              <a:lnSpc>
                <a:spcPct val="120000"/>
              </a:lnSpc>
            </a:pPr>
            <a:r>
              <a:rPr lang="en-US">
                <a:latin typeface="Arial" charset="0"/>
              </a:rPr>
              <a:t>Fear about impact on citizens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>
                <a:latin typeface="Arial" charset="0"/>
                <a:ea typeface="ＭＳ Ｐゴシック" charset="0"/>
              </a:rPr>
              <a:t>Fosters cynicism and demobilization</a:t>
            </a:r>
          </a:p>
          <a:p>
            <a:pPr eaLnBrk="1" hangingPunct="1">
              <a:lnSpc>
                <a:spcPct val="120000"/>
              </a:lnSpc>
            </a:pPr>
            <a:r>
              <a:rPr lang="en-US">
                <a:latin typeface="Arial" charset="0"/>
              </a:rPr>
              <a:t>Distort opinions and alter elections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>
                <a:latin typeface="Arial" charset="0"/>
                <a:ea typeface="ＭＳ Ｐゴシック" charset="0"/>
              </a:rPr>
              <a:t>Switching vote based on ad claims</a:t>
            </a:r>
            <a:endParaRPr lang="en-US" sz="180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52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347663"/>
            <a:ext cx="8191500" cy="10239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Arial Black" charset="0"/>
              </a:rPr>
              <a:t>Lessons from Modern </a:t>
            </a:r>
            <a:r>
              <a:rPr lang="en-US" sz="3600" dirty="0" err="1">
                <a:latin typeface="Arial Black" charset="0"/>
              </a:rPr>
              <a:t>Campaigs</a:t>
            </a:r>
            <a:endParaRPr lang="en-US" sz="3600" dirty="0">
              <a:latin typeface="Arial Black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600200"/>
            <a:ext cx="7924800" cy="4191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Candidates don’</a:t>
            </a:r>
            <a:r>
              <a:rPr lang="en-US" altLang="ja-JP" sz="2400" dirty="0">
                <a:latin typeface="Arial" charset="0"/>
              </a:rPr>
              <a:t>t dictate the news discourse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Though gatekeepers sometimes let them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Campaigns do control websites, broadcast ads &amp; direct media (mailers, telephone calls, social posts etc.)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Can amplify inaccuracies and distortions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Elections are won locally - ex. electoral college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Swing states, specific regions, local precincts 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Play good cop, bad cop - makes attacks worse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PACs, 527s, and stealth campaigning</a:t>
            </a:r>
            <a:r>
              <a:rPr lang="en-US" sz="1600" dirty="0"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2583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Negative Advertising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001000" cy="4572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Arial" charset="0"/>
              </a:rPr>
              <a:t>Not a new occurrence – since the 50s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Eisenhower attacks Democrats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Johnson</a:t>
            </a:r>
            <a:r>
              <a:rPr lang="ja-JP" altLang="en-US" sz="2400">
                <a:latin typeface="Arial" charset="0"/>
                <a:ea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s </a:t>
            </a:r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Daisy Girl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 against Goldwater 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Arial" charset="0"/>
              </a:rPr>
              <a:t>Important part of recent election bids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Beginning in 1980, PACs used ads to support certain candidates as an </a:t>
            </a:r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independent expenditure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endParaRPr lang="en-US" altLang="ja-JP" sz="24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Willie Horton Ad – PAC against Dukakis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8978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6063"/>
            <a:ext cx="8077200" cy="879475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Negative Ads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340600" cy="4038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Focus on criticisms of the opponent, fault character, accomplishments, or issue positions – </a:t>
            </a:r>
            <a:r>
              <a:rPr lang="ja-JP" altLang="en-US" sz="2400" dirty="0">
                <a:latin typeface="Arial" charset="0"/>
              </a:rPr>
              <a:t>“</a:t>
            </a:r>
            <a:r>
              <a:rPr lang="en-US" altLang="ja-JP" sz="2400" dirty="0">
                <a:latin typeface="Arial" charset="0"/>
              </a:rPr>
              <a:t>attack advertising</a:t>
            </a:r>
            <a:r>
              <a:rPr lang="ja-JP" altLang="en-US" sz="2400">
                <a:latin typeface="Arial" charset="0"/>
              </a:rPr>
              <a:t>”</a:t>
            </a:r>
            <a:endParaRPr lang="en-US" altLang="ja-JP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endParaRPr lang="en-US" altLang="ja-JP" sz="2400" dirty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altLang="ja-JP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sz="2400" dirty="0">
              <a:latin typeface="Arial" charset="0"/>
            </a:endParaRPr>
          </a:p>
          <a:p>
            <a:pPr lvl="1" eaLnBrk="1" hangingPunct="1">
              <a:lnSpc>
                <a:spcPct val="110000"/>
              </a:lnSpc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Negative are growing in prominence and visibility</a:t>
            </a:r>
            <a:endParaRPr lang="en-US" sz="1600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Online Media 2" descr="2024 Trump 'Another TikTok Performer' Ad">
            <a:hlinkClick r:id="" action="ppaction://media"/>
            <a:extLst>
              <a:ext uri="{FF2B5EF4-FFF2-40B4-BE49-F238E27FC236}">
                <a16:creationId xmlns:a16="http://schemas.microsoft.com/office/drawing/2014/main" id="{DAECA88B-B7DE-A11A-F655-E481777CC7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12840" y="2667000"/>
            <a:ext cx="5518319" cy="311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4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6363"/>
            <a:ext cx="7772400" cy="707886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Used Across Campaigns</a:t>
            </a:r>
            <a:endParaRPr lang="en-US" dirty="0">
              <a:latin typeface="Arial Black" charset="0"/>
            </a:endParaRPr>
          </a:p>
        </p:txBody>
      </p:sp>
      <p:pic>
        <p:nvPicPr>
          <p:cNvPr id="2" name="Big Bird - Obama for America TV 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4191000"/>
            <a:ext cx="4470400" cy="2514600"/>
          </a:xfrm>
          <a:prstGeom prst="rect">
            <a:avLst/>
          </a:prstGeom>
        </p:spPr>
      </p:pic>
      <p:pic>
        <p:nvPicPr>
          <p:cNvPr id="3" name="Anti Obama A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905000"/>
            <a:ext cx="447040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57200"/>
            <a:ext cx="83312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Comparative Ads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7340600" cy="2895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Contrast the sponsoring candidate with opponent on issue positions or character</a:t>
            </a:r>
            <a:endParaRPr lang="en-US">
              <a:latin typeface="Arial" charset="0"/>
            </a:endParaRPr>
          </a:p>
        </p:txBody>
      </p:sp>
      <p:pic>
        <p:nvPicPr>
          <p:cNvPr id="3" name="Compa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895600"/>
            <a:ext cx="4191000" cy="3148170"/>
          </a:xfrm>
          <a:prstGeom prst="rect">
            <a:avLst/>
          </a:prstGeom>
        </p:spPr>
      </p:pic>
      <p:pic>
        <p:nvPicPr>
          <p:cNvPr id="2" name="Two Americas Donald J. Trump for Presiden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800" y="32766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9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79475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Types of Positive Ads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153400" cy="48006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Positive Ads – focus on good characteristics, accomplishments, or issue positions of sponsor</a:t>
            </a:r>
          </a:p>
          <a:p>
            <a:pPr eaLnBrk="1" hangingPunct="1">
              <a:buFontTx/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400" dirty="0">
              <a:latin typeface="Arial" charset="0"/>
            </a:endParaRP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Morning in American</a:t>
            </a:r>
          </a:p>
          <a:p>
            <a:pPr lvl="2" eaLnBrk="1" hangingPunct="1"/>
            <a:r>
              <a:rPr lang="en-US" sz="1800" dirty="0">
                <a:latin typeface="Arial" charset="0"/>
                <a:ea typeface="ＭＳ Ｐゴシック" charset="0"/>
              </a:rPr>
              <a:t>Reagan</a:t>
            </a: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Boy from Hope</a:t>
            </a:r>
          </a:p>
          <a:p>
            <a:pPr lvl="2" eaLnBrk="1" hangingPunct="1"/>
            <a:r>
              <a:rPr lang="en-US" sz="1800" dirty="0">
                <a:latin typeface="Arial" charset="0"/>
                <a:ea typeface="ＭＳ Ｐゴシック" charset="0"/>
              </a:rPr>
              <a:t>Clinton</a:t>
            </a:r>
          </a:p>
          <a:p>
            <a:pPr lvl="1" eaLnBrk="1" hangingPunct="1"/>
            <a:endParaRPr lang="en-US" sz="200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buNone/>
            </a:pPr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</a:rPr>
              <a:t>Image Oriented – focus on character and personal traits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Issue Oriented – focus on the issue/policy positions</a:t>
            </a:r>
            <a:endParaRPr lang="en-US" sz="2000" dirty="0">
              <a:latin typeface="Arial" charset="0"/>
            </a:endParaRPr>
          </a:p>
        </p:txBody>
      </p:sp>
      <p:pic>
        <p:nvPicPr>
          <p:cNvPr id="2" name="Ronald Reagan TV Ad Its morning in america ag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24384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91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Image vs. Issue</a:t>
            </a:r>
          </a:p>
        </p:txBody>
      </p:sp>
      <p:pic>
        <p:nvPicPr>
          <p:cNvPr id="3" name="Barack Obama Ad - _Mother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800" y="2286000"/>
            <a:ext cx="4064000" cy="3048000"/>
          </a:xfrm>
          <a:prstGeom prst="rect">
            <a:avLst/>
          </a:prstGeom>
        </p:spPr>
      </p:pic>
      <p:pic>
        <p:nvPicPr>
          <p:cNvPr id="2" name="George H.W. Bush Campaign Ad - The Mission - 1000 Points of Light - YouTube">
            <a:hlinkClick r:id="" action="ppaction://media"/>
            <a:extLst>
              <a:ext uri="{FF2B5EF4-FFF2-40B4-BE49-F238E27FC236}">
                <a16:creationId xmlns:a16="http://schemas.microsoft.com/office/drawing/2014/main" id="{CCD25227-5024-4340-9352-30A1F53052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2321615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904461" y="533400"/>
            <a:ext cx="7772400" cy="7694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Political Marketing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Candidate elections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President and Congress, State Executives and Legislatures, Local Mayoral and Council Seats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Decline of political parties - Independents</a:t>
            </a:r>
          </a:p>
          <a:p>
            <a:pPr eaLnBrk="1" hangingPunct="1"/>
            <a:r>
              <a:rPr lang="en-US" sz="2800">
                <a:latin typeface="Arial" charset="0"/>
              </a:rPr>
              <a:t>Issue referenda 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Public decisions about issues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Increased lobbying of politicians through media</a:t>
            </a:r>
          </a:p>
          <a:p>
            <a:pPr eaLnBrk="1" hangingPunct="1"/>
            <a:r>
              <a:rPr lang="en-US" sz="2800">
                <a:latin typeface="Arial" charset="0"/>
              </a:rPr>
              <a:t>Costs have exploded</a:t>
            </a:r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42201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ougher | Harris-Walz 2024">
            <a:hlinkClick r:id="" action="ppaction://media"/>
            <a:extLst>
              <a:ext uri="{FF2B5EF4-FFF2-40B4-BE49-F238E27FC236}">
                <a16:creationId xmlns:a16="http://schemas.microsoft.com/office/drawing/2014/main" id="{ECCDBCB0-0421-FC7B-3190-AF72949D48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5318" y="1165225"/>
            <a:ext cx="8013363" cy="45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10600" cy="707886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Rise of Viral Videos</a:t>
            </a:r>
            <a:endParaRPr lang="en-US" dirty="0">
              <a:latin typeface="Arial Black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85825" y="4689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838200" y="1676400"/>
            <a:ext cx="7275646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SzPct val="85000"/>
              <a:buFontTx/>
              <a:buBlip>
                <a:blip r:embed="rId7"/>
              </a:buBlip>
            </a:pPr>
            <a:r>
              <a:rPr lang="en-US" sz="3200" dirty="0">
                <a:latin typeface="Arial" charset="0"/>
              </a:rPr>
              <a:t> Segmented targeting of groups</a:t>
            </a:r>
          </a:p>
          <a:p>
            <a:pPr>
              <a:spcBef>
                <a:spcPct val="20000"/>
              </a:spcBef>
              <a:buSzPct val="85000"/>
              <a:buFontTx/>
              <a:buBlip>
                <a:blip r:embed="rId7"/>
              </a:buBlip>
            </a:pPr>
            <a:r>
              <a:rPr lang="en-US" sz="3200" dirty="0">
                <a:latin typeface="Arial" charset="0"/>
              </a:rPr>
              <a:t> Appeals based on affinity and humor </a:t>
            </a:r>
          </a:p>
        </p:txBody>
      </p:sp>
      <p:pic>
        <p:nvPicPr>
          <p:cNvPr id="5" name="Yes We Can - Barack Obama Music Video - YouTube">
            <a:hlinkClick r:id="" action="ppaction://media"/>
            <a:extLst>
              <a:ext uri="{FF2B5EF4-FFF2-40B4-BE49-F238E27FC236}">
                <a16:creationId xmlns:a16="http://schemas.microsoft.com/office/drawing/2014/main" id="{8F13442C-0F64-3746-A5BC-E73F7CA79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3228422"/>
            <a:ext cx="3896139" cy="2922105"/>
          </a:xfrm>
          <a:prstGeom prst="rect">
            <a:avLst/>
          </a:prstGeom>
        </p:spPr>
      </p:pic>
      <p:pic>
        <p:nvPicPr>
          <p:cNvPr id="6" name="Gerald Daugherty Campaign Please Re-Elect Gerald...Please! - YouTube">
            <a:hlinkClick r:id="" action="ppaction://media"/>
            <a:extLst>
              <a:ext uri="{FF2B5EF4-FFF2-40B4-BE49-F238E27FC236}">
                <a16:creationId xmlns:a16="http://schemas.microsoft.com/office/drawing/2014/main" id="{AE7C3014-B81E-D948-93A3-FAA60694E9C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91000" y="3337343"/>
            <a:ext cx="4807580" cy="27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8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D0F7B-1B57-6649-3EC9-1794EE0C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1DB20-6C11-5B92-1DB0-BE207383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87" y="685800"/>
            <a:ext cx="7772400" cy="707886"/>
          </a:xfrm>
        </p:spPr>
        <p:txBody>
          <a:bodyPr/>
          <a:lstStyle/>
          <a:p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Campaigning via Memes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68495-21D0-EB55-C550-01B8EB829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544" y="2819400"/>
            <a:ext cx="2865621" cy="358202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D33618-FE00-7E28-1672-EDEB0BDC2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203" y="2057400"/>
            <a:ext cx="2939593" cy="3674492"/>
          </a:xfrm>
          <a:prstGeom prst="rect">
            <a:avLst/>
          </a:prstGeom>
        </p:spPr>
      </p:pic>
      <p:pic>
        <p:nvPicPr>
          <p:cNvPr id="12" name="Picture 11" descr="A person smiling with a microphone&#10;&#10;Description automatically generated">
            <a:extLst>
              <a:ext uri="{FF2B5EF4-FFF2-40B4-BE49-F238E27FC236}">
                <a16:creationId xmlns:a16="http://schemas.microsoft.com/office/drawing/2014/main" id="{F46DCAE5-74FE-B2DC-BBD5-99FD85154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04" y="1524000"/>
            <a:ext cx="2847451" cy="3559314"/>
          </a:xfrm>
          <a:prstGeom prst="rect">
            <a:avLst/>
          </a:prstGeom>
        </p:spPr>
      </p:pic>
      <p:pic>
        <p:nvPicPr>
          <p:cNvPr id="16" name="UD_abcnews_au_3418249384192734547_259090671_12_3_2024">
            <a:hlinkClick r:id="" action="ppaction://media"/>
            <a:extLst>
              <a:ext uri="{FF2B5EF4-FFF2-40B4-BE49-F238E27FC236}">
                <a16:creationId xmlns:a16="http://schemas.microsoft.com/office/drawing/2014/main" id="{075B2D9A-0D36-0E08-72E8-65A7202F2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2203" y="2057400"/>
            <a:ext cx="2939594" cy="36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1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3" descr="Say It To My Face | Harris-Walz 2024">
            <a:hlinkClick r:id="" action="ppaction://media"/>
            <a:extLst>
              <a:ext uri="{FF2B5EF4-FFF2-40B4-BE49-F238E27FC236}">
                <a16:creationId xmlns:a16="http://schemas.microsoft.com/office/drawing/2014/main" id="{B166592F-3052-3C61-7EA1-473641D90C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3200" y="1393686"/>
            <a:ext cx="5124955" cy="2895600"/>
          </a:xfrm>
          <a:prstGeom prst="rect">
            <a:avLst/>
          </a:prstGeom>
        </p:spPr>
      </p:pic>
      <p:pic>
        <p:nvPicPr>
          <p:cNvPr id="3" name="Online Media 2" descr="This is the political ad that could win Trump the election">
            <a:hlinkClick r:id="" action="ppaction://media"/>
            <a:extLst>
              <a:ext uri="{FF2B5EF4-FFF2-40B4-BE49-F238E27FC236}">
                <a16:creationId xmlns:a16="http://schemas.microsoft.com/office/drawing/2014/main" id="{DF71D691-A54C-85AA-B900-C57DBE75164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3711995" y="3797300"/>
            <a:ext cx="5253080" cy="296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571311-75FC-2DC2-ED1C-233B91E30C2F}"/>
              </a:ext>
            </a:extLst>
          </p:cNvPr>
          <p:cNvSpPr txBox="1">
            <a:spLocks/>
          </p:cNvSpPr>
          <p:nvPr/>
        </p:nvSpPr>
        <p:spPr>
          <a:xfrm>
            <a:off x="1063487" y="685800"/>
            <a:ext cx="7772400" cy="707886"/>
          </a:xfrm>
          <a:prstGeom prst="rect">
            <a:avLst/>
          </a:prstGeom>
        </p:spPr>
        <p:txBody>
          <a:bodyPr/>
          <a:lstStyle>
            <a:lvl1pPr marL="53975" indent="-53975" algn="r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2pPr>
            <a:lvl3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3pPr>
            <a:lvl4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4pPr>
            <a:lvl5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9pPr>
            <a:extLst/>
          </a:lstStyle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Increasingly Contentious Politics</a:t>
            </a:r>
          </a:p>
        </p:txBody>
      </p:sp>
    </p:spTree>
    <p:extLst>
      <p:ext uri="{BB962C8B-B14F-4D97-AF65-F5344CB8AC3E}">
        <p14:creationId xmlns:p14="http://schemas.microsoft.com/office/powerpoint/2010/main" val="40527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87" y="685800"/>
            <a:ext cx="7772400" cy="707886"/>
          </a:xfrm>
        </p:spPr>
        <p:txBody>
          <a:bodyPr/>
          <a:lstStyle/>
          <a:p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Mobilize thru Social Media</a:t>
            </a:r>
          </a:p>
        </p:txBody>
      </p:sp>
      <p:pic>
        <p:nvPicPr>
          <p:cNvPr id="3" name="We are the Silent Majority #Eleven816 Donald J. Trump for P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828800"/>
            <a:ext cx="7131755" cy="40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7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769441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Celebrity Endorsements </a:t>
            </a:r>
          </a:p>
        </p:txBody>
      </p:sp>
      <p:pic>
        <p:nvPicPr>
          <p:cNvPr id="5" name="Picture 4" descr="Two men talking into microphones&#10;&#10;Description automatically generated">
            <a:extLst>
              <a:ext uri="{FF2B5EF4-FFF2-40B4-BE49-F238E27FC236}">
                <a16:creationId xmlns:a16="http://schemas.microsoft.com/office/drawing/2014/main" id="{08F9F2D4-A53D-54E8-5E63-27B69BD4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667000"/>
            <a:ext cx="4419600" cy="2486025"/>
          </a:xfrm>
          <a:prstGeom prst="rect">
            <a:avLst/>
          </a:prstGeom>
        </p:spPr>
      </p:pic>
      <p:pic>
        <p:nvPicPr>
          <p:cNvPr id="7" name="Picture 6" descr="Two women wearing dresses&#10;&#10;Description automatically generated">
            <a:extLst>
              <a:ext uri="{FF2B5EF4-FFF2-40B4-BE49-F238E27FC236}">
                <a16:creationId xmlns:a16="http://schemas.microsoft.com/office/drawing/2014/main" id="{09E39685-B482-3B09-632C-3440FAA33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499975"/>
            <a:ext cx="4253345" cy="283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0CBA14-1D0F-6A6B-82DC-DF904CAB432A}"/>
              </a:ext>
            </a:extLst>
          </p:cNvPr>
          <p:cNvSpPr txBox="1"/>
          <p:nvPr/>
        </p:nvSpPr>
        <p:spPr>
          <a:xfrm>
            <a:off x="685800" y="1664750"/>
            <a:ext cx="7929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Podcasts, Twitter/X, “Stan Communities, Rogan Bros</a:t>
            </a:r>
          </a:p>
        </p:txBody>
      </p:sp>
    </p:spTree>
    <p:extLst>
      <p:ext uri="{BB962C8B-B14F-4D97-AF65-F5344CB8AC3E}">
        <p14:creationId xmlns:p14="http://schemas.microsoft.com/office/powerpoint/2010/main" val="1089483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Drove the Vote in 2024?</a:t>
            </a:r>
          </a:p>
        </p:txBody>
      </p:sp>
      <p:pic>
        <p:nvPicPr>
          <p:cNvPr id="3" name="Picture 2" descr="A blue and red graph with text&#10;&#10;Description automatically generated">
            <a:extLst>
              <a:ext uri="{FF2B5EF4-FFF2-40B4-BE49-F238E27FC236}">
                <a16:creationId xmlns:a16="http://schemas.microsoft.com/office/drawing/2014/main" id="{8EBCD983-A3B9-2B5A-AD75-AE36E082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47800"/>
            <a:ext cx="826346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7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533400"/>
            <a:ext cx="7772400" cy="876300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Political Ad Effects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1828800"/>
            <a:ext cx="7340600" cy="42354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</a:rPr>
              <a:t>The Negativity Effect</a:t>
            </a: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Yes, Negative Ads more easily recalled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</a:rPr>
              <a:t>The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Demobilizing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 Effect</a:t>
            </a: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No, Negative ads are actually mobilizing</a:t>
            </a:r>
            <a:endParaRPr lang="en-US" sz="32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</a:rPr>
              <a:t>The Backlash Effect</a:t>
            </a: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Yes, Negative as can help the attacked</a:t>
            </a: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9293225" y="2073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2233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3406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Political Advertising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dirty="0">
                <a:latin typeface="Arial" charset="0"/>
              </a:rPr>
              <a:t>Key means of communication with public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>
                <a:latin typeface="Arial" charset="0"/>
              </a:rPr>
              <a:t>Though 2016 saw the rise of social media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>
                <a:latin typeface="Arial" charset="0"/>
              </a:rPr>
              <a:t>Advertising spending accounts for majority of campaign budgets, especially for presidency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ja-JP" sz="2400" dirty="0">
                <a:latin typeface="Arial" charset="0"/>
                <a:ea typeface="ＭＳ Ｐゴシック" charset="0"/>
              </a:rPr>
              <a:t>Nearly $1 billion in ads for presidency in 2012</a:t>
            </a:r>
          </a:p>
          <a:p>
            <a:pPr lvl="2" eaLnBrk="1" hangingPunct="1">
              <a:lnSpc>
                <a:spcPct val="120000"/>
              </a:lnSpc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$10 Billion across all political races for marketing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10% spent in last week -  ad blitz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Concentrated on 1/3 of population 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 battleground states, battleground markets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5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 Black" panose="020B0604020202020204" pitchFamily="34" charset="0"/>
                <a:ea typeface="ＭＳ Ｐゴシック" charset="0"/>
                <a:cs typeface="Arial Black" panose="020B0604020202020204" pitchFamily="34" charset="0"/>
              </a:rPr>
              <a:t>And Spending Explodes…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FF8FD-ABF6-8044-9068-EE6A3FAFF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617265"/>
            <a:ext cx="5730940" cy="524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0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mount of the current presidential records&#10;&#10;Description automatically generated with medium confidence">
            <a:extLst>
              <a:ext uri="{FF2B5EF4-FFF2-40B4-BE49-F238E27FC236}">
                <a16:creationId xmlns:a16="http://schemas.microsoft.com/office/drawing/2014/main" id="{44ACBD6A-8A34-2402-6546-FC46C6E6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52600"/>
            <a:ext cx="7772400" cy="4252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627C4-CCA4-A010-52B7-717564263646}"/>
              </a:ext>
            </a:extLst>
          </p:cNvPr>
          <p:cNvSpPr txBox="1"/>
          <p:nvPr/>
        </p:nvSpPr>
        <p:spPr>
          <a:xfrm>
            <a:off x="1098934" y="436914"/>
            <a:ext cx="6946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Election Spending for Federal Elections,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counting State Races, has more than doubled</a:t>
            </a:r>
          </a:p>
        </p:txBody>
      </p:sp>
    </p:spTree>
    <p:extLst>
      <p:ext uri="{BB962C8B-B14F-4D97-AF65-F5344CB8AC3E}">
        <p14:creationId xmlns:p14="http://schemas.microsoft.com/office/powerpoint/2010/main" val="220932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CD7C-3E8B-994A-8514-763DC646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2016 Marked a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1A4C6-44F6-6A41-9081-098E67726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46238"/>
            <a:ext cx="86106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Actual was below projection: $9.8 billion. 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Broadcast TV, the mass media mainstay of political advertising, still dominant but down 20%</a:t>
            </a:r>
          </a:p>
          <a:p>
            <a:pPr lvl="2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From $5.45 billion to $4.4 billion in 2016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Lost share to Cable and Digital, both up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Digital up to $1.4 billion, growing 789% from $159 mil. in 2012. 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Cable television, up 52% to $1.35 billion in 2016</a:t>
            </a:r>
          </a:p>
        </p:txBody>
      </p:sp>
    </p:spTree>
    <p:extLst>
      <p:ext uri="{BB962C8B-B14F-4D97-AF65-F5344CB8AC3E}">
        <p14:creationId xmlns:p14="http://schemas.microsoft.com/office/powerpoint/2010/main" val="265800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330" y="685800"/>
            <a:ext cx="7772400" cy="707886"/>
          </a:xfrm>
        </p:spPr>
        <p:txBody>
          <a:bodyPr/>
          <a:lstStyle/>
          <a:p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Broadcast Still Dominant</a:t>
            </a:r>
          </a:p>
        </p:txBody>
      </p:sp>
      <p:pic>
        <p:nvPicPr>
          <p:cNvPr id="7" name="Picture 6" descr="Untitled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7620000" cy="47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257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Digital Shift in 2016</a:t>
            </a:r>
          </a:p>
        </p:txBody>
      </p:sp>
      <p:pic>
        <p:nvPicPr>
          <p:cNvPr id="4" name="Picture 3" descr="political-ad-sp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8398153" cy="477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787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988</TotalTime>
  <Words>844</Words>
  <Application>Microsoft Macintosh PowerPoint</Application>
  <PresentationFormat>On-screen Show (4:3)</PresentationFormat>
  <Paragraphs>134</Paragraphs>
  <Slides>37</Slides>
  <Notes>14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Rockwell</vt:lpstr>
      <vt:lpstr>Symbol</vt:lpstr>
      <vt:lpstr>Times New Roman</vt:lpstr>
      <vt:lpstr>Wingdings</vt:lpstr>
      <vt:lpstr>Wingdings 2</vt:lpstr>
      <vt:lpstr>Foundry</vt:lpstr>
      <vt:lpstr> Political Marketing  and Campaigning     </vt:lpstr>
      <vt:lpstr>Beyond Marketing Communication</vt:lpstr>
      <vt:lpstr>Political Marketing</vt:lpstr>
      <vt:lpstr>Political Advertising</vt:lpstr>
      <vt:lpstr>And Spending Explodes…</vt:lpstr>
      <vt:lpstr>PowerPoint Presentation</vt:lpstr>
      <vt:lpstr>2016 Marked a Shift</vt:lpstr>
      <vt:lpstr>Broadcast Still Dominant</vt:lpstr>
      <vt:lpstr>Digital Shift in 2016</vt:lpstr>
      <vt:lpstr>Cost Per Voter Rising</vt:lpstr>
      <vt:lpstr>Trump Outspent on TV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Branding of Politics and Product Politicization </vt:lpstr>
      <vt:lpstr>PowerPoint Presentation</vt:lpstr>
      <vt:lpstr>PowerPoint Presentation</vt:lpstr>
      <vt:lpstr>PowerPoint Presentation</vt:lpstr>
      <vt:lpstr>Things to Watch in Ad Composition</vt:lpstr>
      <vt:lpstr>Highly Controversial</vt:lpstr>
      <vt:lpstr>Lessons from Modern Campaigs</vt:lpstr>
      <vt:lpstr>Negative Advertising</vt:lpstr>
      <vt:lpstr>Negative Ads</vt:lpstr>
      <vt:lpstr>Used Across Campaigns</vt:lpstr>
      <vt:lpstr>Comparative Ads</vt:lpstr>
      <vt:lpstr>Types of Positive Ads</vt:lpstr>
      <vt:lpstr>Image vs. Issue</vt:lpstr>
      <vt:lpstr>PowerPoint Presentation</vt:lpstr>
      <vt:lpstr>Rise of Viral Videos</vt:lpstr>
      <vt:lpstr>Campaigning via Memes</vt:lpstr>
      <vt:lpstr>PowerPoint Presentation</vt:lpstr>
      <vt:lpstr>Mobilize thru Social Media</vt:lpstr>
      <vt:lpstr>Celebrity Endorsements </vt:lpstr>
      <vt:lpstr>What Drove the Vote in 2024?</vt:lpstr>
      <vt:lpstr>Political Ad Effects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55</cp:revision>
  <dcterms:created xsi:type="dcterms:W3CDTF">2010-03-18T12:53:02Z</dcterms:created>
  <dcterms:modified xsi:type="dcterms:W3CDTF">2024-12-03T07:05:46Z</dcterms:modified>
</cp:coreProperties>
</file>