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733" r:id="rId1"/>
  </p:sldMasterIdLst>
  <p:notesMasterIdLst>
    <p:notesMasterId r:id="rId41"/>
  </p:notesMasterIdLst>
  <p:sldIdLst>
    <p:sldId id="257" r:id="rId2"/>
    <p:sldId id="463" r:id="rId3"/>
    <p:sldId id="258" r:id="rId4"/>
    <p:sldId id="461" r:id="rId5"/>
    <p:sldId id="462" r:id="rId6"/>
    <p:sldId id="460" r:id="rId7"/>
    <p:sldId id="259" r:id="rId8"/>
    <p:sldId id="260" r:id="rId9"/>
    <p:sldId id="261" r:id="rId10"/>
    <p:sldId id="464" r:id="rId11"/>
    <p:sldId id="262" r:id="rId12"/>
    <p:sldId id="465" r:id="rId13"/>
    <p:sldId id="265" r:id="rId14"/>
    <p:sldId id="263" r:id="rId15"/>
    <p:sldId id="266" r:id="rId16"/>
    <p:sldId id="457" r:id="rId17"/>
    <p:sldId id="267" r:id="rId18"/>
    <p:sldId id="268" r:id="rId19"/>
    <p:sldId id="269" r:id="rId20"/>
    <p:sldId id="270" r:id="rId21"/>
    <p:sldId id="271" r:id="rId22"/>
    <p:sldId id="458" r:id="rId23"/>
    <p:sldId id="272" r:id="rId24"/>
    <p:sldId id="274" r:id="rId25"/>
    <p:sldId id="275" r:id="rId26"/>
    <p:sldId id="276" r:id="rId27"/>
    <p:sldId id="277" r:id="rId28"/>
    <p:sldId id="278" r:id="rId29"/>
    <p:sldId id="279" r:id="rId30"/>
    <p:sldId id="466" r:id="rId31"/>
    <p:sldId id="281" r:id="rId32"/>
    <p:sldId id="283" r:id="rId33"/>
    <p:sldId id="284" r:id="rId34"/>
    <p:sldId id="459" r:id="rId35"/>
    <p:sldId id="286" r:id="rId36"/>
    <p:sldId id="288" r:id="rId37"/>
    <p:sldId id="469" r:id="rId38"/>
    <p:sldId id="468" r:id="rId39"/>
    <p:sldId id="290" r:id="rId40"/>
  </p:sldIdLst>
  <p:sldSz cx="9144000" cy="6858000" type="screen4x3"/>
  <p:notesSz cx="6858000" cy="9144000"/>
  <p:defaultTextStyle>
    <a:defPPr>
      <a:defRPr lang="en-US"/>
    </a:defPPr>
    <a:lvl1pPr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5pPr>
    <a:lvl6pPr marL="2286000" algn="l" defTabSz="457200" rtl="0" eaLnBrk="1" latinLnBrk="0" hangingPunct="1">
      <a:defRPr sz="2400" kern="1200">
        <a:solidFill>
          <a:schemeClr val="tx1"/>
        </a:solidFill>
        <a:latin typeface="Times New Roman" charset="0"/>
        <a:ea typeface="ＭＳ Ｐゴシック" charset="0"/>
        <a:cs typeface="ＭＳ Ｐゴシック" charset="0"/>
      </a:defRPr>
    </a:lvl6pPr>
    <a:lvl7pPr marL="2743200" algn="l" defTabSz="457200" rtl="0" eaLnBrk="1" latinLnBrk="0" hangingPunct="1">
      <a:defRPr sz="2400" kern="1200">
        <a:solidFill>
          <a:schemeClr val="tx1"/>
        </a:solidFill>
        <a:latin typeface="Times New Roman" charset="0"/>
        <a:ea typeface="ＭＳ Ｐゴシック" charset="0"/>
        <a:cs typeface="ＭＳ Ｐゴシック" charset="0"/>
      </a:defRPr>
    </a:lvl7pPr>
    <a:lvl8pPr marL="3200400" algn="l" defTabSz="457200" rtl="0" eaLnBrk="1" latinLnBrk="0" hangingPunct="1">
      <a:defRPr sz="2400" kern="1200">
        <a:solidFill>
          <a:schemeClr val="tx1"/>
        </a:solidFill>
        <a:latin typeface="Times New Roman" charset="0"/>
        <a:ea typeface="ＭＳ Ｐゴシック" charset="0"/>
        <a:cs typeface="ＭＳ Ｐゴシック" charset="0"/>
      </a:defRPr>
    </a:lvl8pPr>
    <a:lvl9pPr marL="3657600" algn="l" defTabSz="457200" rtl="0" eaLnBrk="1" latinLnBrk="0" hangingPunct="1">
      <a:defRPr sz="2400" kern="1200">
        <a:solidFill>
          <a:schemeClr val="tx1"/>
        </a:solidFill>
        <a:latin typeface="Times New Roman"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821"/>
    <p:restoredTop sz="94705"/>
  </p:normalViewPr>
  <p:slideViewPr>
    <p:cSldViewPr>
      <p:cViewPr>
        <p:scale>
          <a:sx n="92" d="100"/>
          <a:sy n="92" d="100"/>
        </p:scale>
        <p:origin x="1344" y="20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128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0" Type="http://schemas.openxmlformats.org/officeDocument/2006/relationships/slide" Target="slides/slide19.xml"/><Relationship Id="rId41"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02271664"/>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12" charset="0"/>
        <a:ea typeface="ＭＳ Ｐゴシック" pitchFamily="-106" charset="-128"/>
        <a:cs typeface="ＭＳ Ｐゴシック" pitchFamily="-106" charset="-128"/>
      </a:defRPr>
    </a:lvl1pPr>
    <a:lvl2pPr marL="114300" indent="342900" algn="l" rtl="0" eaLnBrk="0" fontAlgn="base" hangingPunct="0">
      <a:spcBef>
        <a:spcPct val="30000"/>
      </a:spcBef>
      <a:spcAft>
        <a:spcPct val="0"/>
      </a:spcAft>
      <a:defRPr sz="1200" kern="1200">
        <a:solidFill>
          <a:schemeClr val="tx1"/>
        </a:solidFill>
        <a:latin typeface="Times New Roman" pitchFamily="-112" charset="0"/>
        <a:ea typeface="ＭＳ Ｐゴシック" pitchFamily="-112" charset="-128"/>
        <a:cs typeface="+mn-cs"/>
      </a:defRPr>
    </a:lvl2pPr>
    <a:lvl3pPr marL="228600" indent="685800" algn="l" rtl="0" eaLnBrk="0" fontAlgn="base" hangingPunct="0">
      <a:spcBef>
        <a:spcPct val="30000"/>
      </a:spcBef>
      <a:spcAft>
        <a:spcPct val="0"/>
      </a:spcAft>
      <a:defRPr sz="1200" kern="1200">
        <a:solidFill>
          <a:schemeClr val="tx1"/>
        </a:solidFill>
        <a:latin typeface="Times New Roman" pitchFamily="-112" charset="0"/>
        <a:ea typeface="ＭＳ Ｐゴシック" pitchFamily="-112" charset="-128"/>
        <a:cs typeface="+mn-cs"/>
      </a:defRPr>
    </a:lvl3pPr>
    <a:lvl4pPr marL="342900" indent="1028700" algn="l" rtl="0" eaLnBrk="0" fontAlgn="base" hangingPunct="0">
      <a:spcBef>
        <a:spcPct val="30000"/>
      </a:spcBef>
      <a:spcAft>
        <a:spcPct val="0"/>
      </a:spcAft>
      <a:defRPr sz="1200" kern="1200">
        <a:solidFill>
          <a:schemeClr val="tx1"/>
        </a:solidFill>
        <a:latin typeface="Times New Roman" pitchFamily="-112" charset="0"/>
        <a:ea typeface="ＭＳ Ｐゴシック" pitchFamily="-112" charset="-128"/>
        <a:cs typeface="+mn-cs"/>
      </a:defRPr>
    </a:lvl4pPr>
    <a:lvl5pPr marL="457200" indent="1371600" algn="l" rtl="0" eaLnBrk="0" fontAlgn="base" hangingPunct="0">
      <a:spcBef>
        <a:spcPct val="30000"/>
      </a:spcBef>
      <a:spcAft>
        <a:spcPct val="0"/>
      </a:spcAft>
      <a:defRPr sz="1200" kern="1200">
        <a:solidFill>
          <a:schemeClr val="tx1"/>
        </a:solidFill>
        <a:latin typeface="Times New Roman" pitchFamily="-112" charset="0"/>
        <a:ea typeface="ＭＳ Ｐゴシック" pitchFamily="-112"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3" name="Slide Image Placeholder 1"/>
          <p:cNvSpPr>
            <a:spLocks noGrp="1" noRot="1" noChangeAspect="1"/>
          </p:cNvSpPr>
          <p:nvPr>
            <p:ph type="sldImg"/>
          </p:nvPr>
        </p:nvSpPr>
        <p:spPr bwMode="auto">
          <a:xfrm>
            <a:off x="1143000" y="685800"/>
            <a:ext cx="4572000" cy="3429000"/>
          </a:xfrm>
          <a:prstGeom prst="rect">
            <a:avLst/>
          </a:prstGeom>
          <a:noFill/>
          <a:ln w="12700">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15714" name="Notes Placeholder 2"/>
          <p:cNvSpPr>
            <a:spLocks noGrp="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a:latin typeface="Times New Roman" charset="0"/>
              </a:rPr>
              <a:t>Online advertising</a:t>
            </a:r>
          </a:p>
          <a:p>
            <a:r>
              <a:rPr lang="en-US">
                <a:latin typeface="Times New Roman" charset="0"/>
              </a:rPr>
              <a:t>Hulu – streaming TV</a:t>
            </a:r>
          </a:p>
          <a:p>
            <a:r>
              <a:rPr lang="en-US">
                <a:latin typeface="Times New Roman" charset="0"/>
              </a:rPr>
              <a:t>Pandora – streaming audio</a:t>
            </a:r>
          </a:p>
          <a:p>
            <a:r>
              <a:rPr lang="en-US">
                <a:latin typeface="Times New Roman" charset="0"/>
              </a:rPr>
              <a:t>Search Engine marketing and Search Engine Optimization – SEM, SEO</a:t>
            </a:r>
          </a:p>
          <a:p>
            <a:r>
              <a:rPr lang="en-US">
                <a:latin typeface="Times New Roman" charset="0"/>
              </a:rPr>
              <a:t>Mobile</a:t>
            </a:r>
          </a:p>
          <a:p>
            <a:r>
              <a:rPr lang="en-US">
                <a:latin typeface="Times New Roman" charset="0"/>
              </a:rPr>
              <a:t>Social – Facebook, plus others</a:t>
            </a:r>
          </a:p>
        </p:txBody>
      </p:sp>
    </p:spTree>
    <p:extLst>
      <p:ext uri="{BB962C8B-B14F-4D97-AF65-F5344CB8AC3E}">
        <p14:creationId xmlns:p14="http://schemas.microsoft.com/office/powerpoint/2010/main" val="31541719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7" name="Slide Image Placeholder 1"/>
          <p:cNvSpPr>
            <a:spLocks noGrp="1" noRot="1" noChangeAspect="1"/>
          </p:cNvSpPr>
          <p:nvPr>
            <p:ph type="sldImg"/>
          </p:nvPr>
        </p:nvSpPr>
        <p:spPr bwMode="auto">
          <a:xfrm>
            <a:off x="1143000" y="685800"/>
            <a:ext cx="4572000" cy="3429000"/>
          </a:xfrm>
          <a:prstGeom prst="rect">
            <a:avLst/>
          </a:prstGeom>
          <a:noFill/>
          <a:ln w="12700">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16738" name="Notes Placeholder 2"/>
          <p:cNvSpPr>
            <a:spLocks noGrp="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a:latin typeface="Times New Roman" charset="0"/>
              </a:rPr>
              <a:t>Aveda is an example of how a company has successfully used Facebook as part of its interactive media plan</a:t>
            </a:r>
          </a:p>
        </p:txBody>
      </p:sp>
    </p:spTree>
    <p:extLst>
      <p:ext uri="{BB962C8B-B14F-4D97-AF65-F5344CB8AC3E}">
        <p14:creationId xmlns:p14="http://schemas.microsoft.com/office/powerpoint/2010/main" val="16101801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Slide Image Placeholder 1"/>
          <p:cNvSpPr>
            <a:spLocks noGrp="1" noRot="1" noChangeAspect="1"/>
          </p:cNvSpPr>
          <p:nvPr>
            <p:ph type="sldImg"/>
          </p:nvPr>
        </p:nvSpPr>
        <p:spPr bwMode="auto">
          <a:xfrm>
            <a:off x="1143000" y="685800"/>
            <a:ext cx="4572000" cy="34290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sp>
      <p:sp>
        <p:nvSpPr>
          <p:cNvPr id="46082" name="Notes Placeholder 2"/>
          <p:cNvSpPr>
            <a:spLocks noGrp="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nSpc>
                <a:spcPct val="80000"/>
              </a:lnSpc>
            </a:pPr>
            <a:r>
              <a:rPr lang="en-US" sz="700">
                <a:latin typeface="Arial" charset="0"/>
              </a:rPr>
              <a:t>Okay so what</a:t>
            </a:r>
            <a:r>
              <a:rPr lang="ja-JP" altLang="en-US" sz="700">
                <a:latin typeface="Arial" charset="0"/>
              </a:rPr>
              <a:t>’</a:t>
            </a:r>
            <a:r>
              <a:rPr lang="en-US" altLang="ja-JP" sz="700">
                <a:latin typeface="Arial" charset="0"/>
              </a:rPr>
              <a:t>s the big deal right? I don</a:t>
            </a:r>
            <a:r>
              <a:rPr lang="ja-JP" altLang="en-US" sz="700">
                <a:latin typeface="Arial" charset="0"/>
              </a:rPr>
              <a:t>’</a:t>
            </a:r>
            <a:r>
              <a:rPr lang="en-US" altLang="ja-JP" sz="700">
                <a:latin typeface="Arial" charset="0"/>
              </a:rPr>
              <a:t>t need to know what everyone is having for breakfast. </a:t>
            </a:r>
          </a:p>
          <a:p>
            <a:pPr>
              <a:lnSpc>
                <a:spcPct val="80000"/>
              </a:lnSpc>
            </a:pPr>
            <a:endParaRPr lang="en-US" sz="700">
              <a:latin typeface="Arial" charset="0"/>
            </a:endParaRPr>
          </a:p>
          <a:p>
            <a:pPr>
              <a:lnSpc>
                <a:spcPct val="80000"/>
              </a:lnSpc>
            </a:pPr>
            <a:r>
              <a:rPr lang="en-US" sz="700">
                <a:latin typeface="Arial" charset="0"/>
              </a:rPr>
              <a:t>But Dunkin Donuts might want to know. </a:t>
            </a:r>
          </a:p>
          <a:p>
            <a:pPr>
              <a:lnSpc>
                <a:spcPct val="80000"/>
              </a:lnSpc>
            </a:pPr>
            <a:r>
              <a:rPr lang="en-US" sz="700">
                <a:latin typeface="Arial" charset="0"/>
              </a:rPr>
              <a:t>Or they might want to hear that I</a:t>
            </a:r>
            <a:r>
              <a:rPr lang="ja-JP" altLang="en-US" sz="700">
                <a:latin typeface="Arial" charset="0"/>
              </a:rPr>
              <a:t>’</a:t>
            </a:r>
            <a:r>
              <a:rPr lang="en-US" altLang="ja-JP" sz="700">
                <a:latin typeface="Arial" charset="0"/>
              </a:rPr>
              <a:t>m enjoying some donuts. </a:t>
            </a:r>
          </a:p>
          <a:p>
            <a:pPr>
              <a:lnSpc>
                <a:spcPct val="80000"/>
              </a:lnSpc>
            </a:pPr>
            <a:r>
              <a:rPr lang="en-US" sz="700">
                <a:latin typeface="Arial" charset="0"/>
              </a:rPr>
              <a:t>Or they might want to let me know that there</a:t>
            </a:r>
            <a:r>
              <a:rPr lang="ja-JP" altLang="en-US" sz="700">
                <a:latin typeface="Arial" charset="0"/>
              </a:rPr>
              <a:t>’</a:t>
            </a:r>
            <a:r>
              <a:rPr lang="en-US" altLang="ja-JP" sz="700">
                <a:latin typeface="Arial" charset="0"/>
              </a:rPr>
              <a:t>s a special deal on lattes until 7 a.m. today only. </a:t>
            </a:r>
          </a:p>
          <a:p>
            <a:pPr>
              <a:lnSpc>
                <a:spcPct val="80000"/>
              </a:lnSpc>
            </a:pPr>
            <a:endParaRPr lang="en-US" sz="700">
              <a:latin typeface="Arial" charset="0"/>
            </a:endParaRPr>
          </a:p>
          <a:p>
            <a:pPr>
              <a:lnSpc>
                <a:spcPct val="80000"/>
              </a:lnSpc>
            </a:pPr>
            <a:r>
              <a:rPr lang="en-US" sz="700">
                <a:latin typeface="Arial" charset="0"/>
              </a:rPr>
              <a:t>So we as just average people (no offense) are out on Twitter talking about everything from news stories to breakfast foods to celebrity gossip to drunken shenanigans. And then there are businesses and brands out there using Twitter as a way to directly reach their consumers. </a:t>
            </a:r>
          </a:p>
          <a:p>
            <a:pPr>
              <a:lnSpc>
                <a:spcPct val="80000"/>
              </a:lnSpc>
            </a:pPr>
            <a:endParaRPr lang="en-US" sz="700">
              <a:latin typeface="Arial" charset="0"/>
            </a:endParaRPr>
          </a:p>
          <a:p>
            <a:pPr>
              <a:lnSpc>
                <a:spcPct val="80000"/>
              </a:lnSpc>
            </a:pPr>
            <a:r>
              <a:rPr lang="en-US" sz="700">
                <a:latin typeface="Arial" charset="0"/>
              </a:rPr>
              <a:t>And they have good reasons. </a:t>
            </a:r>
          </a:p>
          <a:p>
            <a:pPr>
              <a:lnSpc>
                <a:spcPct val="80000"/>
              </a:lnSpc>
            </a:pPr>
            <a:r>
              <a:rPr lang="en-US" sz="700">
                <a:latin typeface="Arial" charset="0"/>
              </a:rPr>
              <a:t>Twitter is basically made for public relations. Twitter has a place for anyone looking to portray an image or reach fans. Businesses, news sources, educational institutions, political figures, sports teams, celebrities and even their unborn children are using the medium to reach out. </a:t>
            </a:r>
          </a:p>
          <a:p>
            <a:pPr>
              <a:lnSpc>
                <a:spcPct val="80000"/>
              </a:lnSpc>
            </a:pPr>
            <a:endParaRPr lang="en-US" sz="700">
              <a:latin typeface="Arial" charset="0"/>
            </a:endParaRPr>
          </a:p>
          <a:p>
            <a:pPr>
              <a:lnSpc>
                <a:spcPct val="80000"/>
              </a:lnSpc>
            </a:pPr>
            <a:r>
              <a:rPr lang="en-US" sz="700">
                <a:latin typeface="Arial" charset="0"/>
              </a:rPr>
              <a:t>Two ways to leverage it – we</a:t>
            </a:r>
            <a:r>
              <a:rPr lang="ja-JP" altLang="en-US" sz="700">
                <a:latin typeface="Arial" charset="0"/>
              </a:rPr>
              <a:t>’</a:t>
            </a:r>
            <a:r>
              <a:rPr lang="en-US" altLang="ja-JP" sz="700">
                <a:latin typeface="Arial" charset="0"/>
              </a:rPr>
              <a:t>ll start with FREE. </a:t>
            </a:r>
          </a:p>
          <a:p>
            <a:pPr>
              <a:lnSpc>
                <a:spcPct val="80000"/>
              </a:lnSpc>
            </a:pPr>
            <a:endParaRPr lang="en-US" sz="700">
              <a:latin typeface="Arial" charset="0"/>
            </a:endParaRPr>
          </a:p>
          <a:p>
            <a:pPr>
              <a:lnSpc>
                <a:spcPct val="80000"/>
              </a:lnSpc>
            </a:pPr>
            <a:r>
              <a:rPr lang="en-US" sz="700" b="1">
                <a:latin typeface="Arial" charset="0"/>
              </a:rPr>
              <a:t>1) BRANDING</a:t>
            </a:r>
          </a:p>
          <a:p>
            <a:pPr>
              <a:lnSpc>
                <a:spcPct val="80000"/>
              </a:lnSpc>
            </a:pPr>
            <a:r>
              <a:rPr lang="en-US" sz="700">
                <a:latin typeface="Arial" charset="0"/>
              </a:rPr>
              <a:t> Anyone can set up a free account. </a:t>
            </a:r>
          </a:p>
          <a:p>
            <a:pPr>
              <a:lnSpc>
                <a:spcPct val="80000"/>
              </a:lnSpc>
            </a:pPr>
            <a:r>
              <a:rPr lang="en-US" sz="700">
                <a:latin typeface="Arial" charset="0"/>
              </a:rPr>
              <a:t> Another medium for brands to extend a sense of brand personality. </a:t>
            </a:r>
          </a:p>
          <a:p>
            <a:pPr>
              <a:lnSpc>
                <a:spcPct val="80000"/>
              </a:lnSpc>
            </a:pPr>
            <a:endParaRPr lang="en-US" sz="700">
              <a:latin typeface="Arial" charset="0"/>
            </a:endParaRPr>
          </a:p>
          <a:p>
            <a:pPr>
              <a:lnSpc>
                <a:spcPct val="80000"/>
              </a:lnSpc>
            </a:pPr>
            <a:r>
              <a:rPr lang="en-US" sz="700" b="1">
                <a:latin typeface="Arial" charset="0"/>
              </a:rPr>
              <a:t>2) CUSTOMER SERVICE</a:t>
            </a:r>
          </a:p>
          <a:p>
            <a:pPr>
              <a:lnSpc>
                <a:spcPct val="80000"/>
              </a:lnSpc>
            </a:pPr>
            <a:r>
              <a:rPr lang="en-US" sz="700">
                <a:latin typeface="Arial" charset="0"/>
              </a:rPr>
              <a:t>Twitter is basically made for costumer service. </a:t>
            </a:r>
          </a:p>
          <a:p>
            <a:pPr>
              <a:lnSpc>
                <a:spcPct val="80000"/>
              </a:lnSpc>
            </a:pPr>
            <a:r>
              <a:rPr lang="en-US" sz="700">
                <a:latin typeface="Arial" charset="0"/>
              </a:rPr>
              <a:t>Brands and businesses can reach their most avid fans (or at times, disappointed critics) directly. </a:t>
            </a:r>
          </a:p>
          <a:p>
            <a:pPr>
              <a:lnSpc>
                <a:spcPct val="80000"/>
              </a:lnSpc>
            </a:pPr>
            <a:endParaRPr lang="en-US" sz="700" i="1">
              <a:latin typeface="Arial" charset="0"/>
            </a:endParaRPr>
          </a:p>
          <a:p>
            <a:pPr>
              <a:lnSpc>
                <a:spcPct val="80000"/>
              </a:lnSpc>
            </a:pPr>
            <a:r>
              <a:rPr lang="en-US" sz="700" i="1">
                <a:latin typeface="Arial" charset="0"/>
              </a:rPr>
              <a:t>For example, my friend Kevin was in India and his Keen</a:t>
            </a:r>
            <a:r>
              <a:rPr lang="ja-JP" altLang="en-US" sz="700" i="1">
                <a:latin typeface="Arial" charset="0"/>
              </a:rPr>
              <a:t>’</a:t>
            </a:r>
            <a:r>
              <a:rPr lang="en-US" altLang="ja-JP" sz="700" i="1">
                <a:latin typeface="Arial" charset="0"/>
              </a:rPr>
              <a:t>s broke after just weeks of having them and he tweeted to @Keens about it. They shipped him a new pair. Makes customer complaints public, which could be a terrible thing if not handled. But if they</a:t>
            </a:r>
            <a:r>
              <a:rPr lang="ja-JP" altLang="en-US" sz="700" i="1">
                <a:latin typeface="Arial" charset="0"/>
              </a:rPr>
              <a:t>’</a:t>
            </a:r>
            <a:r>
              <a:rPr lang="en-US" altLang="ja-JP" sz="700" i="1">
                <a:latin typeface="Arial" charset="0"/>
              </a:rPr>
              <a:t>re handled, they come across as trustworthy and reliable, even if their product itself fails. </a:t>
            </a:r>
          </a:p>
          <a:p>
            <a:pPr>
              <a:lnSpc>
                <a:spcPct val="80000"/>
              </a:lnSpc>
            </a:pPr>
            <a:endParaRPr lang="en-US" sz="700">
              <a:latin typeface="Arial" charset="0"/>
            </a:endParaRPr>
          </a:p>
          <a:p>
            <a:pPr>
              <a:lnSpc>
                <a:spcPct val="80000"/>
              </a:lnSpc>
            </a:pPr>
            <a:r>
              <a:rPr lang="en-US" sz="700" b="1">
                <a:latin typeface="Arial" charset="0"/>
              </a:rPr>
              <a:t>3) PROMOTIONS</a:t>
            </a:r>
          </a:p>
          <a:p>
            <a:pPr>
              <a:lnSpc>
                <a:spcPct val="80000"/>
              </a:lnSpc>
            </a:pPr>
            <a:r>
              <a:rPr lang="en-US" sz="700">
                <a:latin typeface="Arial" charset="0"/>
              </a:rPr>
              <a:t>Free event publicity. </a:t>
            </a:r>
          </a:p>
          <a:p>
            <a:pPr>
              <a:lnSpc>
                <a:spcPct val="80000"/>
              </a:lnSpc>
            </a:pPr>
            <a:r>
              <a:rPr lang="en-US" sz="700">
                <a:latin typeface="Arial" charset="0"/>
              </a:rPr>
              <a:t>Once you share it, your followers can share it with their followers and spread the word for you.</a:t>
            </a:r>
          </a:p>
          <a:p>
            <a:pPr>
              <a:lnSpc>
                <a:spcPct val="80000"/>
              </a:lnSpc>
            </a:pPr>
            <a:r>
              <a:rPr lang="en-US" sz="700">
                <a:latin typeface="Arial" charset="0"/>
              </a:rPr>
              <a:t>All about making relationships with followers and consumers.</a:t>
            </a:r>
          </a:p>
          <a:p>
            <a:pPr>
              <a:lnSpc>
                <a:spcPct val="80000"/>
              </a:lnSpc>
            </a:pPr>
            <a:r>
              <a:rPr lang="en-US" sz="700">
                <a:latin typeface="Arial" charset="0"/>
              </a:rPr>
              <a:t>It gets them involved in ways that TV commercials can</a:t>
            </a:r>
            <a:r>
              <a:rPr lang="ja-JP" altLang="en-US" sz="700">
                <a:latin typeface="Arial" charset="0"/>
              </a:rPr>
              <a:t>’</a:t>
            </a:r>
            <a:r>
              <a:rPr lang="en-US" altLang="ja-JP" sz="700">
                <a:latin typeface="Arial" charset="0"/>
              </a:rPr>
              <a:t>t. </a:t>
            </a:r>
          </a:p>
          <a:p>
            <a:pPr>
              <a:lnSpc>
                <a:spcPct val="80000"/>
              </a:lnSpc>
            </a:pPr>
            <a:endParaRPr lang="en-US" sz="700">
              <a:latin typeface="Arial" charset="0"/>
            </a:endParaRPr>
          </a:p>
          <a:p>
            <a:pPr>
              <a:lnSpc>
                <a:spcPct val="80000"/>
              </a:lnSpc>
            </a:pPr>
            <a:endParaRPr lang="en-US" sz="700">
              <a:latin typeface="Arial" charset="0"/>
            </a:endParaRPr>
          </a:p>
          <a:p>
            <a:pPr>
              <a:lnSpc>
                <a:spcPct val="80000"/>
              </a:lnSpc>
            </a:pPr>
            <a:endParaRPr lang="en-US" sz="700">
              <a:latin typeface="Arial" charset="0"/>
            </a:endParaRPr>
          </a:p>
          <a:p>
            <a:pPr>
              <a:lnSpc>
                <a:spcPct val="80000"/>
              </a:lnSpc>
            </a:pPr>
            <a:endParaRPr lang="en-US" sz="700">
              <a:latin typeface="Arial" charset="0"/>
            </a:endParaRPr>
          </a:p>
        </p:txBody>
      </p:sp>
      <p:sp>
        <p:nvSpPr>
          <p:cNvPr id="46083" name="Slide Number Placeholder 3"/>
          <p:cNvSpPr>
            <a:spLocks noGrp="1"/>
          </p:cNvSpPr>
          <p:nvPr>
            <p:ph type="sldNum" sz="quarter" idx="4294967295"/>
          </p:nvPr>
        </p:nvSpPr>
        <p:spPr bwMode="auto">
          <a:xfrm>
            <a:off x="3884613" y="8685213"/>
            <a:ext cx="2971800" cy="457200"/>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BB70EA68-E137-314D-9C88-9F693AC7A71A}" type="slidenum">
              <a:rPr lang="en-US" sz="1200">
                <a:solidFill>
                  <a:prstClr val="black"/>
                </a:solidFill>
                <a:latin typeface="Arial" charset="0"/>
              </a:rPr>
              <a:pPr eaLnBrk="1" hangingPunct="1"/>
              <a:t>17</a:t>
            </a:fld>
            <a:endParaRPr lang="en-US" sz="1200">
              <a:solidFill>
                <a:prstClr val="black"/>
              </a:solidFill>
              <a:latin typeface="Arial" charset="0"/>
            </a:endParaRPr>
          </a:p>
        </p:txBody>
      </p:sp>
    </p:spTree>
    <p:extLst>
      <p:ext uri="{BB962C8B-B14F-4D97-AF65-F5344CB8AC3E}">
        <p14:creationId xmlns:p14="http://schemas.microsoft.com/office/powerpoint/2010/main" val="32701065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Slide Image Placeholder 1"/>
          <p:cNvSpPr>
            <a:spLocks noGrp="1" noRot="1" noChangeAspect="1"/>
          </p:cNvSpPr>
          <p:nvPr>
            <p:ph type="sldImg"/>
          </p:nvPr>
        </p:nvSpPr>
        <p:spPr bwMode="auto">
          <a:xfrm>
            <a:off x="1143000" y="685800"/>
            <a:ext cx="4572000" cy="34290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sp>
      <p:sp>
        <p:nvSpPr>
          <p:cNvPr id="48130" name="Notes Placeholder 2"/>
          <p:cNvSpPr>
            <a:spLocks noGrp="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228600" indent="-228600" eaLnBrk="1" hangingPunct="1">
              <a:spcBef>
                <a:spcPct val="0"/>
              </a:spcBef>
            </a:pPr>
            <a:r>
              <a:rPr lang="en-US">
                <a:latin typeface="Arial" charset="0"/>
              </a:rPr>
              <a:t>Alterra is a great example of a company that has successfully used Twitter in its interactive media plan</a:t>
            </a:r>
          </a:p>
          <a:p>
            <a:pPr marL="228600" indent="-228600" eaLnBrk="1" hangingPunct="1">
              <a:spcBef>
                <a:spcPct val="0"/>
              </a:spcBef>
            </a:pPr>
            <a:endParaRPr lang="en-US">
              <a:latin typeface="Arial" charset="0"/>
            </a:endParaRPr>
          </a:p>
          <a:p>
            <a:pPr marL="228600" indent="-228600" eaLnBrk="1" hangingPunct="1">
              <a:spcBef>
                <a:spcPct val="0"/>
              </a:spcBef>
            </a:pPr>
            <a:r>
              <a:rPr lang="en-US">
                <a:latin typeface="Arial" charset="0"/>
              </a:rPr>
              <a:t>Source: </a:t>
            </a:r>
            <a:r>
              <a:rPr lang="en-US">
                <a:solidFill>
                  <a:schemeClr val="bg1"/>
                </a:solidFill>
                <a:latin typeface="Arial" charset="0"/>
              </a:rPr>
              <a:t>Evans, L. (2010). </a:t>
            </a:r>
            <a:r>
              <a:rPr lang="en-US" i="1">
                <a:solidFill>
                  <a:schemeClr val="bg1"/>
                </a:solidFill>
                <a:latin typeface="Arial" charset="0"/>
              </a:rPr>
              <a:t>Social media marketing</a:t>
            </a:r>
            <a:r>
              <a:rPr lang="en-US">
                <a:solidFill>
                  <a:schemeClr val="bg1"/>
                </a:solidFill>
                <a:latin typeface="Arial" charset="0"/>
              </a:rPr>
              <a:t>. Indianapolis, Indiana: QUE.</a:t>
            </a:r>
          </a:p>
          <a:p>
            <a:pPr marL="228600" indent="-228600" eaLnBrk="1" hangingPunct="1">
              <a:spcBef>
                <a:spcPct val="0"/>
              </a:spcBef>
            </a:pPr>
            <a:endParaRPr lang="en-US">
              <a:solidFill>
                <a:schemeClr val="bg1"/>
              </a:solidFill>
              <a:latin typeface="Arial" charset="0"/>
            </a:endParaRPr>
          </a:p>
          <a:p>
            <a:pPr marL="228600" indent="-228600" eaLnBrk="1" hangingPunct="1">
              <a:spcBef>
                <a:spcPct val="0"/>
              </a:spcBef>
            </a:pPr>
            <a:r>
              <a:rPr lang="en-US">
                <a:solidFill>
                  <a:schemeClr val="bg1"/>
                </a:solidFill>
                <a:latin typeface="Arial" charset="0"/>
              </a:rPr>
              <a:t>Examples of how Alterra successfully leverages these principles. </a:t>
            </a:r>
          </a:p>
          <a:p>
            <a:pPr marL="228600" indent="-228600" eaLnBrk="1" hangingPunct="1">
              <a:spcBef>
                <a:spcPct val="0"/>
              </a:spcBef>
            </a:pPr>
            <a:endParaRPr lang="en-US">
              <a:solidFill>
                <a:schemeClr val="bg1"/>
              </a:solidFill>
              <a:latin typeface="Arial" charset="0"/>
            </a:endParaRPr>
          </a:p>
          <a:p>
            <a:pPr marL="228600" indent="-228600" eaLnBrk="1" hangingPunct="1">
              <a:spcBef>
                <a:spcPct val="0"/>
              </a:spcBef>
              <a:buFontTx/>
              <a:buAutoNum type="arabicPeriod"/>
            </a:pPr>
            <a:r>
              <a:rPr lang="en-US">
                <a:solidFill>
                  <a:schemeClr val="bg1"/>
                </a:solidFill>
                <a:latin typeface="Arial" charset="0"/>
              </a:rPr>
              <a:t>Knowing when and how to reach your audience: </a:t>
            </a:r>
            <a:r>
              <a:rPr lang="en-US">
                <a:latin typeface="Calibri" charset="0"/>
              </a:rPr>
              <a:t>Alterra does this effectively by staying true to their brand message (Good Quality, Hard Working Coffee), tailoring it’s tone to the industrial/urban feel of downtown Milwaukee, and by listening to their consumers through creating conversation. In the first two examples shown on the slide, Alterra is replying to multiple consumers. The brand is not trying to initiate a conversation to market their brand and is not solely responding to negative comments for damage control, but they see mentions and/or related topics of interest and engage in a conversation. This messaging avoids marketing </a:t>
            </a:r>
            <a:r>
              <a:rPr lang="en-US" i="1">
                <a:latin typeface="Calibri" charset="0"/>
              </a:rPr>
              <a:t>to</a:t>
            </a:r>
            <a:r>
              <a:rPr lang="en-US">
                <a:latin typeface="Calibri" charset="0"/>
              </a:rPr>
              <a:t> the target audience. Rather, it allows the brand to speak for itself through a conversation </a:t>
            </a:r>
            <a:r>
              <a:rPr lang="en-US" i="1">
                <a:latin typeface="Calibri" charset="0"/>
              </a:rPr>
              <a:t>with</a:t>
            </a:r>
            <a:r>
              <a:rPr lang="en-US">
                <a:latin typeface="Calibri" charset="0"/>
              </a:rPr>
              <a:t> them. </a:t>
            </a:r>
          </a:p>
          <a:p>
            <a:pPr marL="228600" indent="-228600" eaLnBrk="1" hangingPunct="1">
              <a:spcBef>
                <a:spcPct val="0"/>
              </a:spcBef>
              <a:buFontTx/>
              <a:buAutoNum type="arabicPeriod"/>
            </a:pPr>
            <a:r>
              <a:rPr lang="en-US">
                <a:latin typeface="Calibri" charset="0"/>
              </a:rPr>
              <a:t>Creative Content: When looking at Alterra’s timeline it is clear they have put time into creating a mix of content. Some content includes: historical facts about the company, questions to learn more about the consumer, brief videos, images, and photos from their consumers. The snapshot of their timeline shown in the slide displays a series of “tweets” that range in content. </a:t>
            </a:r>
          </a:p>
          <a:p>
            <a:pPr marL="228600" indent="-228600" eaLnBrk="1" hangingPunct="1">
              <a:spcBef>
                <a:spcPct val="0"/>
              </a:spcBef>
              <a:buFontTx/>
              <a:buAutoNum type="arabicPeriod"/>
            </a:pPr>
            <a:r>
              <a:rPr lang="en-US">
                <a:latin typeface="Calibri" charset="0"/>
              </a:rPr>
              <a:t>Integrated Marketing continues the conversation: Alterra utilizes multiple mediums to increase brand awareness and interaction. Some of the additional social media platforms used by Alterra are Facebook and Flickr. Alterra also has a blog-like app on Facebook that allows their target audience to look at the latest deals, events, and news by location. By expanding their message across these outlets, Alterra is enabling the consumer to interact with the brand on their preferred platform… or, ideally, continue the conversation on all platforms. It is important to keep in mind brand consistency when having an integrated marketing campaign. Too many ideas can confuse the consumer. Alterra effectively incorporates brand messaging, deals, events, and specific location news into all platforms. </a:t>
            </a:r>
          </a:p>
          <a:p>
            <a:pPr marL="228600" indent="-228600" eaLnBrk="1" hangingPunct="1">
              <a:spcBef>
                <a:spcPct val="0"/>
              </a:spcBef>
            </a:pPr>
            <a:r>
              <a:rPr lang="en-US">
                <a:solidFill>
                  <a:schemeClr val="bg1"/>
                </a:solidFill>
                <a:latin typeface="Arial" charset="0"/>
              </a:rPr>
              <a:t> </a:t>
            </a:r>
            <a:endParaRPr lang="en-US" b="1">
              <a:solidFill>
                <a:schemeClr val="bg1"/>
              </a:solidFill>
              <a:latin typeface="Arial" charset="0"/>
            </a:endParaRPr>
          </a:p>
        </p:txBody>
      </p:sp>
      <p:sp>
        <p:nvSpPr>
          <p:cNvPr id="48131" name="Slide Number Placeholder 3"/>
          <p:cNvSpPr>
            <a:spLocks noGrp="1"/>
          </p:cNvSpPr>
          <p:nvPr>
            <p:ph type="sldNum" sz="quarter" idx="4294967295"/>
          </p:nvPr>
        </p:nvSpPr>
        <p:spPr bwMode="auto">
          <a:xfrm>
            <a:off x="3884613" y="8685213"/>
            <a:ext cx="2971800" cy="457200"/>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E2423FED-E780-FE49-958B-28DB8CB4380E}" type="slidenum">
              <a:rPr lang="en-US" sz="1200">
                <a:solidFill>
                  <a:prstClr val="black"/>
                </a:solidFill>
                <a:latin typeface="Arial" charset="0"/>
              </a:rPr>
              <a:pPr eaLnBrk="1" hangingPunct="1"/>
              <a:t>21</a:t>
            </a:fld>
            <a:endParaRPr lang="en-US" sz="1200">
              <a:solidFill>
                <a:prstClr val="black"/>
              </a:solidFill>
              <a:latin typeface="Arial" charset="0"/>
            </a:endParaRPr>
          </a:p>
        </p:txBody>
      </p:sp>
    </p:spTree>
    <p:extLst>
      <p:ext uri="{BB962C8B-B14F-4D97-AF65-F5344CB8AC3E}">
        <p14:creationId xmlns:p14="http://schemas.microsoft.com/office/powerpoint/2010/main" val="24830019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Slide Image Placeholder 1"/>
          <p:cNvSpPr>
            <a:spLocks noGrp="1" noRot="1" noChangeAspect="1"/>
          </p:cNvSpPr>
          <p:nvPr>
            <p:ph type="sldImg"/>
          </p:nvPr>
        </p:nvSpPr>
        <p:spPr bwMode="auto">
          <a:xfrm>
            <a:off x="1143000" y="685800"/>
            <a:ext cx="4572000" cy="34290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sp>
      <p:sp>
        <p:nvSpPr>
          <p:cNvPr id="53250" name="Notes Placeholder 2"/>
          <p:cNvSpPr>
            <a:spLocks noGrp="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baseline="30000">
                <a:latin typeface="Arial" charset="0"/>
              </a:rPr>
              <a:t>1 </a:t>
            </a:r>
            <a:r>
              <a:rPr lang="en-US">
                <a:latin typeface="Arial" charset="0"/>
              </a:rPr>
              <a:t>Hayden, B. (2012). “</a:t>
            </a:r>
            <a:r>
              <a:rPr lang="en-US" altLang="ja-JP">
                <a:latin typeface="Arial" charset="0"/>
              </a:rPr>
              <a:t>Pinterest Marketing: Pinning with a Purpose.</a:t>
            </a:r>
            <a:r>
              <a:rPr lang="en-US">
                <a:latin typeface="Arial" charset="0"/>
              </a:rPr>
              <a:t>”</a:t>
            </a:r>
            <a:r>
              <a:rPr lang="en-US" altLang="ja-JP">
                <a:latin typeface="Arial" charset="0"/>
              </a:rPr>
              <a:t> Retrieved from http://www.entrepreneur.com/article/223947</a:t>
            </a:r>
            <a:endParaRPr lang="en-US" altLang="ja-JP" baseline="30000">
              <a:latin typeface="Arial" charset="0"/>
            </a:endParaRPr>
          </a:p>
          <a:p>
            <a:r>
              <a:rPr lang="en-US" baseline="30000">
                <a:latin typeface="Arial" charset="0"/>
              </a:rPr>
              <a:t>2 </a:t>
            </a:r>
            <a:r>
              <a:rPr lang="en-US">
                <a:latin typeface="Arial" charset="0"/>
              </a:rPr>
              <a:t>Gunelius, S. (2012). “The Do’s and Don’ts for Marketing with Pinterest.” Retrieved from http://www.entrepreneur.com/article/223489</a:t>
            </a:r>
            <a:endParaRPr lang="en-US" baseline="30000">
              <a:latin typeface="Arial" charset="0"/>
            </a:endParaRPr>
          </a:p>
          <a:p>
            <a:r>
              <a:rPr lang="en-US" baseline="30000">
                <a:latin typeface="Arial" charset="0"/>
              </a:rPr>
              <a:t>3 </a:t>
            </a:r>
            <a:r>
              <a:rPr lang="en-US">
                <a:latin typeface="Arial" charset="0"/>
              </a:rPr>
              <a:t>Gunelius</a:t>
            </a:r>
            <a:endParaRPr lang="en-US" baseline="30000">
              <a:latin typeface="Arial" charset="0"/>
            </a:endParaRPr>
          </a:p>
          <a:p>
            <a:r>
              <a:rPr lang="en-US" baseline="30000">
                <a:latin typeface="Arial" charset="0"/>
              </a:rPr>
              <a:t>4 </a:t>
            </a:r>
            <a:r>
              <a:rPr lang="en-US">
                <a:latin typeface="Arial" charset="0"/>
              </a:rPr>
              <a:t>Moritz, D. (2012). “The 10 Commandments of Using Pinterest for Business (Infographic).” Retrieved from http://www.entrepreneur.com/blog/223759</a:t>
            </a:r>
          </a:p>
          <a:p>
            <a:r>
              <a:rPr lang="en-US" baseline="30000">
                <a:latin typeface="Arial" charset="0"/>
              </a:rPr>
              <a:t>5 </a:t>
            </a:r>
            <a:r>
              <a:rPr lang="en-US">
                <a:latin typeface="Arial" charset="0"/>
              </a:rPr>
              <a:t>pinterest.com/chobani</a:t>
            </a:r>
          </a:p>
          <a:p>
            <a:r>
              <a:rPr lang="en-US" baseline="30000">
                <a:latin typeface="Arial" charset="0"/>
              </a:rPr>
              <a:t>6 </a:t>
            </a:r>
            <a:r>
              <a:rPr lang="en-US">
                <a:latin typeface="Arial" charset="0"/>
              </a:rPr>
              <a:t>pinterest.com/chobani</a:t>
            </a:r>
            <a:endParaRPr lang="en-US" baseline="30000">
              <a:latin typeface="Arial" charset="0"/>
            </a:endParaRPr>
          </a:p>
          <a:p>
            <a:r>
              <a:rPr lang="en-US" baseline="30000">
                <a:latin typeface="Arial" charset="0"/>
              </a:rPr>
              <a:t>7 </a:t>
            </a:r>
            <a:r>
              <a:rPr lang="en-US">
                <a:latin typeface="Arial" charset="0"/>
              </a:rPr>
              <a:t>pinterest.com/chobani</a:t>
            </a:r>
            <a:endParaRPr lang="en-US" baseline="30000">
              <a:latin typeface="Arial" charset="0"/>
            </a:endParaRPr>
          </a:p>
          <a:p>
            <a:r>
              <a:rPr lang="en-US" baseline="30000">
                <a:latin typeface="Arial" charset="0"/>
              </a:rPr>
              <a:t>8 </a:t>
            </a:r>
            <a:r>
              <a:rPr lang="en-US">
                <a:latin typeface="Arial" charset="0"/>
              </a:rPr>
              <a:t>pinterest.com/chobani</a:t>
            </a:r>
            <a:endParaRPr lang="en-US" baseline="30000">
              <a:latin typeface="Arial" charset="0"/>
            </a:endParaRPr>
          </a:p>
        </p:txBody>
      </p:sp>
      <p:sp>
        <p:nvSpPr>
          <p:cNvPr id="53251" name="Slide Number Placeholder 3"/>
          <p:cNvSpPr>
            <a:spLocks noGrp="1"/>
          </p:cNvSpPr>
          <p:nvPr>
            <p:ph type="sldNum" sz="quarter" idx="4294967295"/>
          </p:nvPr>
        </p:nvSpPr>
        <p:spPr bwMode="auto">
          <a:xfrm>
            <a:off x="3884613" y="8685213"/>
            <a:ext cx="2971800" cy="457200"/>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AB9C2F46-849C-5E4E-B853-75F19919F9CB}" type="slidenum">
              <a:rPr lang="en-US" sz="1200">
                <a:solidFill>
                  <a:prstClr val="black"/>
                </a:solidFill>
                <a:latin typeface="Arial" charset="0"/>
              </a:rPr>
              <a:pPr eaLnBrk="1" hangingPunct="1"/>
              <a:t>25</a:t>
            </a:fld>
            <a:endParaRPr lang="en-US" sz="1200">
              <a:solidFill>
                <a:prstClr val="black"/>
              </a:solidFill>
              <a:latin typeface="Arial" charset="0"/>
            </a:endParaRPr>
          </a:p>
        </p:txBody>
      </p:sp>
    </p:spTree>
    <p:extLst>
      <p:ext uri="{BB962C8B-B14F-4D97-AF65-F5344CB8AC3E}">
        <p14:creationId xmlns:p14="http://schemas.microsoft.com/office/powerpoint/2010/main" val="100145881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ound Diagonal Corner Rectangle 6"/>
          <p:cNvSpPr/>
          <p:nvPr/>
        </p:nvSpPr>
        <p:spPr>
          <a:xfrm>
            <a:off x="164592" y="146304"/>
            <a:ext cx="8814816" cy="2505456"/>
          </a:xfrm>
          <a:prstGeom prst="round2DiagRect">
            <a:avLst>
              <a:gd name="adj1" fmla="val 11807"/>
              <a:gd name="adj2" fmla="val 0"/>
            </a:avLst>
          </a:prstGeom>
          <a:solidFill>
            <a:schemeClr val="bg2">
              <a:tint val="85000"/>
              <a:shade val="90000"/>
              <a:satMod val="150000"/>
              <a:alpha val="65000"/>
            </a:schemeClr>
          </a:solidFill>
          <a:ln w="11000" cap="rnd" cmpd="sng" algn="ctr">
            <a:solidFill>
              <a:schemeClr val="bg2">
                <a:tint val="78000"/>
                <a:satMod val="180000"/>
                <a:alpha val="88000"/>
              </a:schemeClr>
            </a:solidFill>
            <a:prstDash val="solid"/>
          </a:ln>
          <a:effectLst>
            <a:innerShdw blurRad="114300">
              <a:srgbClr val="000000">
                <a:alpha val="100000"/>
              </a:srgbClr>
            </a:inn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Title 7"/>
          <p:cNvSpPr>
            <a:spLocks noGrp="1"/>
          </p:cNvSpPr>
          <p:nvPr>
            <p:ph type="ctrTitle"/>
          </p:nvPr>
        </p:nvSpPr>
        <p:spPr>
          <a:xfrm>
            <a:off x="464234" y="381001"/>
            <a:ext cx="8229600" cy="2209800"/>
          </a:xfrm>
        </p:spPr>
        <p:txBody>
          <a:bodyPr lIns="45720" rIns="228600" anchor="b">
            <a:normAutofit/>
          </a:bodyPr>
          <a:lstStyle>
            <a:lvl1pPr marL="0" algn="r">
              <a:defRPr sz="4800"/>
            </a:lvl1pPr>
            <a:extLst/>
          </a:lstStyle>
          <a:p>
            <a:r>
              <a:rPr kumimoji="0" lang="en-US"/>
              <a:t>Click to edit Master title style</a:t>
            </a:r>
          </a:p>
        </p:txBody>
      </p:sp>
      <p:sp>
        <p:nvSpPr>
          <p:cNvPr id="9" name="Subtitle 8"/>
          <p:cNvSpPr>
            <a:spLocks noGrp="1"/>
          </p:cNvSpPr>
          <p:nvPr>
            <p:ph type="subTitle" idx="1"/>
          </p:nvPr>
        </p:nvSpPr>
        <p:spPr>
          <a:xfrm>
            <a:off x="2133600" y="2819400"/>
            <a:ext cx="6560234" cy="1752600"/>
          </a:xfrm>
        </p:spPr>
        <p:txBody>
          <a:bodyPr lIns="45720" rIns="246888"/>
          <a:lstStyle>
            <a:lvl1pPr marL="0" indent="0" algn="r">
              <a:spcBef>
                <a:spcPts val="0"/>
              </a:spcBef>
              <a:buNone/>
              <a:defRPr>
                <a:effectLst/>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a:t>Click to edit Master subtitle style</a:t>
            </a:r>
          </a:p>
        </p:txBody>
      </p:sp>
      <p:sp>
        <p:nvSpPr>
          <p:cNvPr id="10" name="Date Placeholder 9"/>
          <p:cNvSpPr>
            <a:spLocks noGrp="1"/>
          </p:cNvSpPr>
          <p:nvPr>
            <p:ph type="dt" sz="half" idx="10"/>
          </p:nvPr>
        </p:nvSpPr>
        <p:spPr>
          <a:xfrm>
            <a:off x="5562600" y="6509004"/>
            <a:ext cx="3002280" cy="274320"/>
          </a:xfrm>
        </p:spPr>
        <p:txBody>
          <a:bodyPr vert="horz" rtlCol="0"/>
          <a:lstStyle/>
          <a:p>
            <a:pPr>
              <a:defRPr/>
            </a:pPr>
            <a:endParaRPr lang="en-US"/>
          </a:p>
        </p:txBody>
      </p:sp>
      <p:sp>
        <p:nvSpPr>
          <p:cNvPr id="11" name="Slide Number Placeholder 10"/>
          <p:cNvSpPr>
            <a:spLocks noGrp="1"/>
          </p:cNvSpPr>
          <p:nvPr>
            <p:ph type="sldNum" sz="quarter" idx="11"/>
          </p:nvPr>
        </p:nvSpPr>
        <p:spPr>
          <a:xfrm>
            <a:off x="8638952" y="6509004"/>
            <a:ext cx="464288" cy="274320"/>
          </a:xfrm>
        </p:spPr>
        <p:txBody>
          <a:bodyPr vert="horz" rtlCol="0"/>
          <a:lstStyle>
            <a:lvl1pPr>
              <a:defRPr>
                <a:solidFill>
                  <a:schemeClr val="tx2">
                    <a:shade val="90000"/>
                  </a:schemeClr>
                </a:solidFill>
              </a:defRPr>
            </a:lvl1pPr>
            <a:extLst/>
          </a:lstStyle>
          <a:p>
            <a:pPr>
              <a:defRPr/>
            </a:pPr>
            <a:fld id="{DF8A18C4-38F0-4C46-AC92-6F21C66EDA59}" type="slidenum">
              <a:rPr lang="en-US" smtClean="0"/>
              <a:pPr>
                <a:defRPr/>
              </a:pPr>
              <a:t>‹#›</a:t>
            </a:fld>
            <a:endParaRPr lang="en-US"/>
          </a:p>
        </p:txBody>
      </p:sp>
      <p:sp>
        <p:nvSpPr>
          <p:cNvPr id="12" name="Footer Placeholder 11"/>
          <p:cNvSpPr>
            <a:spLocks noGrp="1"/>
          </p:cNvSpPr>
          <p:nvPr>
            <p:ph type="ftr" sz="quarter" idx="12"/>
          </p:nvPr>
        </p:nvSpPr>
        <p:spPr>
          <a:xfrm>
            <a:off x="1600200" y="6509004"/>
            <a:ext cx="3907464" cy="274320"/>
          </a:xfrm>
        </p:spPr>
        <p:txBody>
          <a:bodyPr vert="horz" rtlCol="0"/>
          <a:lstStyle/>
          <a:p>
            <a:pPr>
              <a:defRPr/>
            </a:pPr>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C8DE0E07-42ED-9B4F-88E2-F77167116996}" type="slidenum">
              <a:rPr lang="en-US" smtClean="0"/>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lvl1pPr algn="l">
              <a:defRPr/>
            </a:lvl1pPr>
            <a:extLst/>
          </a:lstStyle>
          <a:p>
            <a:r>
              <a:rPr kumimoji="0"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23F26232-A6C4-A145-B495-DE8DBC9DA288}" type="slidenum">
              <a:rPr lang="en-US" smtClean="0"/>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p:cNvSpPr/>
          <p:nvPr/>
        </p:nvSpPr>
        <p:spPr>
          <a:xfrm>
            <a:off x="588392" y="1424588"/>
            <a:ext cx="8001000" cy="9144"/>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Title 1"/>
          <p:cNvSpPr>
            <a:spLocks noGrp="1"/>
          </p:cNvSpPr>
          <p:nvPr>
            <p:ph type="title"/>
          </p:nvPr>
        </p:nvSpPr>
        <p:spPr/>
        <p:txBody>
          <a:bodyPr/>
          <a:lstStyle/>
          <a:p>
            <a:r>
              <a:rPr kumimoji="0" lang="en-US"/>
              <a:t>Click to edit Master title style</a:t>
            </a:r>
          </a:p>
        </p:txBody>
      </p:sp>
      <p:sp>
        <p:nvSpPr>
          <p:cNvPr id="3" name="Content Placeholder 2"/>
          <p:cNvSpPr>
            <a:spLocks noGrp="1"/>
          </p:cNvSpPr>
          <p:nvPr>
            <p:ph idx="1"/>
          </p:nvPr>
        </p:nvSpPr>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54940B2F-E078-534D-BC3E-D490BAE34AB9}" type="slidenum">
              <a:rPr lang="en-US" smtClean="0"/>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2"/>
      </p:bgRef>
    </p:bg>
    <p:spTree>
      <p:nvGrpSpPr>
        <p:cNvPr id="1" name=""/>
        <p:cNvGrpSpPr/>
        <p:nvPr/>
      </p:nvGrpSpPr>
      <p:grpSpPr>
        <a:xfrm>
          <a:off x="0" y="0"/>
          <a:ext cx="0" cy="0"/>
          <a:chOff x="0" y="0"/>
          <a:chExt cx="0" cy="0"/>
        </a:xfrm>
      </p:grpSpPr>
      <p:sp>
        <p:nvSpPr>
          <p:cNvPr id="7" name="Rectangle 6"/>
          <p:cNvSpPr/>
          <p:nvPr/>
        </p:nvSpPr>
        <p:spPr>
          <a:xfrm>
            <a:off x="1000128" y="3267456"/>
            <a:ext cx="7406640" cy="9144"/>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Title 1"/>
          <p:cNvSpPr>
            <a:spLocks noGrp="1"/>
          </p:cNvSpPr>
          <p:nvPr>
            <p:ph type="title"/>
          </p:nvPr>
        </p:nvSpPr>
        <p:spPr>
          <a:xfrm>
            <a:off x="722376" y="498230"/>
            <a:ext cx="7772400" cy="2731008"/>
          </a:xfrm>
        </p:spPr>
        <p:txBody>
          <a:bodyPr rIns="100584"/>
          <a:lstStyle>
            <a:lvl1pPr algn="r">
              <a:buNone/>
              <a:defRPr sz="4000" b="1" cap="none">
                <a:solidFill>
                  <a:schemeClr val="accent1">
                    <a:tint val="95000"/>
                    <a:satMod val="200000"/>
                  </a:schemeClr>
                </a:solidFill>
              </a:defRPr>
            </a:lvl1pPr>
            <a:extLst/>
          </a:lstStyle>
          <a:p>
            <a:r>
              <a:rPr kumimoji="0" lang="en-US"/>
              <a:t>Click to edit Master title style</a:t>
            </a:r>
          </a:p>
        </p:txBody>
      </p:sp>
      <p:sp>
        <p:nvSpPr>
          <p:cNvPr id="3" name="Text Placeholder 2"/>
          <p:cNvSpPr>
            <a:spLocks noGrp="1"/>
          </p:cNvSpPr>
          <p:nvPr>
            <p:ph type="body" idx="1"/>
          </p:nvPr>
        </p:nvSpPr>
        <p:spPr>
          <a:xfrm>
            <a:off x="722313" y="3287713"/>
            <a:ext cx="7772400" cy="1509712"/>
          </a:xfrm>
        </p:spPr>
        <p:txBody>
          <a:bodyPr rIns="128016" anchor="t"/>
          <a:lstStyle>
            <a:lvl1pPr marL="0" indent="0" algn="r">
              <a:buNone/>
              <a:defRPr sz="20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a:t>Click to edit Master text styles</a:t>
            </a:r>
          </a:p>
        </p:txBody>
      </p:sp>
      <p:sp>
        <p:nvSpPr>
          <p:cNvPr id="8" name="Date Placeholder 7"/>
          <p:cNvSpPr>
            <a:spLocks noGrp="1"/>
          </p:cNvSpPr>
          <p:nvPr>
            <p:ph type="dt" sz="half" idx="10"/>
          </p:nvPr>
        </p:nvSpPr>
        <p:spPr>
          <a:xfrm>
            <a:off x="5562600" y="6513670"/>
            <a:ext cx="3002280" cy="274320"/>
          </a:xfrm>
        </p:spPr>
        <p:txBody>
          <a:bodyPr vert="horz" rtlCol="0"/>
          <a:lstStyle/>
          <a:p>
            <a:pPr>
              <a:defRPr/>
            </a:pPr>
            <a:endParaRPr lang="en-US"/>
          </a:p>
        </p:txBody>
      </p:sp>
      <p:sp>
        <p:nvSpPr>
          <p:cNvPr id="9" name="Slide Number Placeholder 8"/>
          <p:cNvSpPr>
            <a:spLocks noGrp="1"/>
          </p:cNvSpPr>
          <p:nvPr>
            <p:ph type="sldNum" sz="quarter" idx="11"/>
          </p:nvPr>
        </p:nvSpPr>
        <p:spPr>
          <a:xfrm>
            <a:off x="8638952" y="6513670"/>
            <a:ext cx="464288" cy="274320"/>
          </a:xfrm>
        </p:spPr>
        <p:txBody>
          <a:bodyPr vert="horz" rtlCol="0"/>
          <a:lstStyle>
            <a:lvl1pPr>
              <a:defRPr>
                <a:solidFill>
                  <a:schemeClr val="tx2">
                    <a:shade val="90000"/>
                  </a:schemeClr>
                </a:solidFill>
              </a:defRPr>
            </a:lvl1pPr>
            <a:extLst/>
          </a:lstStyle>
          <a:p>
            <a:pPr>
              <a:defRPr/>
            </a:pPr>
            <a:fld id="{D694E4EC-1D58-D143-9F18-5E1E799DB64C}" type="slidenum">
              <a:rPr lang="en-US" smtClean="0"/>
              <a:pPr>
                <a:defRPr/>
              </a:pPr>
              <a:t>‹#›</a:t>
            </a:fld>
            <a:endParaRPr lang="en-US"/>
          </a:p>
        </p:txBody>
      </p:sp>
      <p:sp>
        <p:nvSpPr>
          <p:cNvPr id="10" name="Footer Placeholder 9"/>
          <p:cNvSpPr>
            <a:spLocks noGrp="1"/>
          </p:cNvSpPr>
          <p:nvPr>
            <p:ph type="ftr" sz="quarter" idx="12"/>
          </p:nvPr>
        </p:nvSpPr>
        <p:spPr>
          <a:xfrm>
            <a:off x="1600200" y="6513670"/>
            <a:ext cx="3907464" cy="274320"/>
          </a:xfrm>
        </p:spPr>
        <p:txBody>
          <a:bodyPr vert="horz" rtlCol="0"/>
          <a:lstStyle/>
          <a:p>
            <a:pPr>
              <a:defRPr/>
            </a:pPr>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Content Placeholder 2"/>
          <p:cNvSpPr>
            <a:spLocks noGrp="1"/>
          </p:cNvSpPr>
          <p:nvPr>
            <p:ph sz="half" idx="1"/>
          </p:nvPr>
        </p:nvSpPr>
        <p:spPr>
          <a:xfrm>
            <a:off x="457200" y="1645920"/>
            <a:ext cx="4038600" cy="452628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Content Placeholder 3"/>
          <p:cNvSpPr>
            <a:spLocks noGrp="1"/>
          </p:cNvSpPr>
          <p:nvPr>
            <p:ph sz="half" idx="2"/>
          </p:nvPr>
        </p:nvSpPr>
        <p:spPr>
          <a:xfrm>
            <a:off x="4648200" y="1645920"/>
            <a:ext cx="4038600" cy="452628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a:xfrm>
            <a:off x="8641080" y="6514568"/>
            <a:ext cx="464288" cy="274320"/>
          </a:xfrm>
        </p:spPr>
        <p:txBody>
          <a:bodyPr/>
          <a:lstStyle/>
          <a:p>
            <a:pPr>
              <a:defRPr/>
            </a:pPr>
            <a:fld id="{9837FED5-029C-B84D-92EF-63217573E4F5}" type="slidenum">
              <a:rPr lang="en-US" smtClean="0"/>
              <a:pPr>
                <a:defRPr/>
              </a:pPr>
              <a:t>‹#›</a:t>
            </a:fld>
            <a:endParaRPr lang="en-US"/>
          </a:p>
        </p:txBody>
      </p:sp>
      <p:sp>
        <p:nvSpPr>
          <p:cNvPr id="10" name="Rectangle 9"/>
          <p:cNvSpPr/>
          <p:nvPr/>
        </p:nvSpPr>
        <p:spPr>
          <a:xfrm>
            <a:off x="588392" y="1424588"/>
            <a:ext cx="8001000" cy="9144"/>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Rectangle 9"/>
          <p:cNvSpPr/>
          <p:nvPr/>
        </p:nvSpPr>
        <p:spPr>
          <a:xfrm>
            <a:off x="616744" y="2165216"/>
            <a:ext cx="3749040" cy="9144"/>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b"/>
          <a:lstStyle/>
          <a:p>
            <a:pPr algn="ctr" eaLnBrk="1" latinLnBrk="0" hangingPunct="1"/>
            <a:endParaRPr kumimoji="0" lang="en-US"/>
          </a:p>
        </p:txBody>
      </p:sp>
      <p:sp>
        <p:nvSpPr>
          <p:cNvPr id="11" name="Rectangle 10"/>
          <p:cNvSpPr/>
          <p:nvPr/>
        </p:nvSpPr>
        <p:spPr>
          <a:xfrm>
            <a:off x="4800600" y="2165216"/>
            <a:ext cx="3749040" cy="9144"/>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b"/>
          <a:lstStyle/>
          <a:p>
            <a:pPr algn="ctr" eaLnBrk="1" latinLnBrk="0" hangingPunct="1"/>
            <a:endParaRPr kumimoji="0" lang="en-US"/>
          </a:p>
        </p:txBody>
      </p:sp>
      <p:sp>
        <p:nvSpPr>
          <p:cNvPr id="2" name="Title 1"/>
          <p:cNvSpPr>
            <a:spLocks noGrp="1"/>
          </p:cNvSpPr>
          <p:nvPr>
            <p:ph type="title"/>
          </p:nvPr>
        </p:nvSpPr>
        <p:spPr>
          <a:xfrm>
            <a:off x="457200" y="251948"/>
            <a:ext cx="8229600" cy="1143000"/>
          </a:xfrm>
        </p:spPr>
        <p:txBody>
          <a:bodyPr anchor="b"/>
          <a:lstStyle>
            <a:lvl1pPr>
              <a:defRPr/>
            </a:lvl1pPr>
            <a:extLst/>
          </a:lstStyle>
          <a:p>
            <a:r>
              <a:rPr kumimoji="0" lang="en-US"/>
              <a:t>Click to edit Master title style</a:t>
            </a:r>
          </a:p>
        </p:txBody>
      </p:sp>
      <p:sp>
        <p:nvSpPr>
          <p:cNvPr id="3" name="Text Placeholder 2"/>
          <p:cNvSpPr>
            <a:spLocks noGrp="1"/>
          </p:cNvSpPr>
          <p:nvPr>
            <p:ph type="body" idx="1"/>
          </p:nvPr>
        </p:nvSpPr>
        <p:spPr>
          <a:xfrm>
            <a:off x="457200" y="1535113"/>
            <a:ext cx="4040188" cy="639762"/>
          </a:xfrm>
        </p:spPr>
        <p:txBody>
          <a:bodyPr anchor="b">
            <a:noAutofit/>
          </a:bodyPr>
          <a:lstStyle>
            <a:lvl1pPr marL="91440" indent="0" algn="l">
              <a:spcBef>
                <a:spcPts val="0"/>
              </a:spcBef>
              <a:buNone/>
              <a:defRPr sz="2200" b="0" cap="all" baseline="0"/>
            </a:lvl1pPr>
            <a:lvl2pPr>
              <a:buNone/>
              <a:defRPr sz="2000" b="1"/>
            </a:lvl2pPr>
            <a:lvl3pPr>
              <a:buNone/>
              <a:defRPr sz="1800" b="1"/>
            </a:lvl3pPr>
            <a:lvl4pPr>
              <a:buNone/>
              <a:defRPr sz="1600" b="1"/>
            </a:lvl4pPr>
            <a:lvl5pPr>
              <a:buNone/>
              <a:defRPr sz="1600" b="1"/>
            </a:lvl5pPr>
            <a:extLst/>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4645025" y="1535113"/>
            <a:ext cx="4041775" cy="639762"/>
          </a:xfrm>
        </p:spPr>
        <p:txBody>
          <a:bodyPr anchor="b">
            <a:noAutofit/>
          </a:bodyPr>
          <a:lstStyle>
            <a:lvl1pPr marL="91440" indent="0" algn="l">
              <a:spcBef>
                <a:spcPts val="0"/>
              </a:spcBef>
              <a:buNone/>
              <a:defRPr sz="2200" b="0" cap="all" baseline="0"/>
            </a:lvl1pPr>
            <a:lvl2pPr>
              <a:buNone/>
              <a:defRPr sz="2000" b="1"/>
            </a:lvl2pPr>
            <a:lvl3pPr>
              <a:buNone/>
              <a:defRPr sz="1800" b="1"/>
            </a:lvl3pPr>
            <a:lvl4pPr>
              <a:buNone/>
              <a:defRPr sz="1600" b="1"/>
            </a:lvl4pPr>
            <a:lvl5pPr>
              <a:buNone/>
              <a:defRPr sz="1600" b="1"/>
            </a:lvl5pPr>
            <a:extLst/>
          </a:lstStyle>
          <a:p>
            <a:pPr lvl="0" eaLnBrk="1" latinLnBrk="0" hangingPunct="1"/>
            <a:r>
              <a:rPr kumimoji="0" lang="en-US"/>
              <a:t>Click to edit Master text styles</a:t>
            </a:r>
          </a:p>
        </p:txBody>
      </p:sp>
      <p:sp>
        <p:nvSpPr>
          <p:cNvPr id="5" name="Content Placeholder 4"/>
          <p:cNvSpPr>
            <a:spLocks noGrp="1"/>
          </p:cNvSpPr>
          <p:nvPr>
            <p:ph sz="quarter" idx="2"/>
          </p:nvPr>
        </p:nvSpPr>
        <p:spPr>
          <a:xfrm>
            <a:off x="457200" y="2362200"/>
            <a:ext cx="4040188" cy="3941763"/>
          </a:xfrm>
        </p:spPr>
        <p:txBody>
          <a:bodyPr lIns="91440"/>
          <a:lstStyle>
            <a:lvl1pPr>
              <a:defRPr sz="2200"/>
            </a:lvl1pPr>
            <a:lvl2pPr>
              <a:defRPr sz="2000"/>
            </a:lvl2pPr>
            <a:lvl3pPr>
              <a:defRPr sz="1800"/>
            </a:lvl3pPr>
            <a:lvl4pPr>
              <a:defRPr sz="1600"/>
            </a:lvl4pPr>
            <a:lvl5pPr>
              <a:defRPr sz="16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6" name="Content Placeholder 5"/>
          <p:cNvSpPr>
            <a:spLocks noGrp="1"/>
          </p:cNvSpPr>
          <p:nvPr>
            <p:ph sz="quarter" idx="4"/>
          </p:nvPr>
        </p:nvSpPr>
        <p:spPr>
          <a:xfrm>
            <a:off x="4645025" y="2362200"/>
            <a:ext cx="4041775" cy="3941763"/>
          </a:xfrm>
        </p:spPr>
        <p:txBody>
          <a:bodyPr/>
          <a:lstStyle>
            <a:lvl1pPr>
              <a:defRPr sz="2200"/>
            </a:lvl1pPr>
            <a:lvl2pPr>
              <a:defRPr sz="2000"/>
            </a:lvl2pPr>
            <a:lvl3pPr>
              <a:defRPr sz="1800"/>
            </a:lvl3pPr>
            <a:lvl4pPr>
              <a:defRPr sz="1600"/>
            </a:lvl4pPr>
            <a:lvl5pPr>
              <a:defRPr sz="16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7" name="Date Placeholder 6"/>
          <p:cNvSpPr>
            <a:spLocks noGrp="1"/>
          </p:cNvSpPr>
          <p:nvPr>
            <p:ph type="dt" sz="half" idx="10"/>
          </p:nvPr>
        </p:nvSpPr>
        <p:spPr/>
        <p:txBody>
          <a:bodyPr/>
          <a:lstStyle/>
          <a:p>
            <a:pPr>
              <a:defRPr/>
            </a:pPr>
            <a:endParaRPr lang="en-US"/>
          </a:p>
        </p:txBody>
      </p:sp>
      <p:sp>
        <p:nvSpPr>
          <p:cNvPr id="8" name="Footer Placeholder 7"/>
          <p:cNvSpPr>
            <a:spLocks noGrp="1"/>
          </p:cNvSpPr>
          <p:nvPr>
            <p:ph type="ftr" sz="quarter" idx="11"/>
          </p:nvPr>
        </p:nvSpPr>
        <p:spPr/>
        <p:txBody>
          <a:bodyPr/>
          <a:lstStyle/>
          <a:p>
            <a:pPr>
              <a:defRPr/>
            </a:pPr>
            <a:endParaRPr lang="en-US"/>
          </a:p>
        </p:txBody>
      </p:sp>
      <p:sp>
        <p:nvSpPr>
          <p:cNvPr id="9" name="Slide Number Placeholder 8"/>
          <p:cNvSpPr>
            <a:spLocks noGrp="1"/>
          </p:cNvSpPr>
          <p:nvPr>
            <p:ph type="sldNum" sz="quarter" idx="12"/>
          </p:nvPr>
        </p:nvSpPr>
        <p:spPr>
          <a:xfrm>
            <a:off x="8641080" y="6514568"/>
            <a:ext cx="464288" cy="274320"/>
          </a:xfrm>
        </p:spPr>
        <p:txBody>
          <a:bodyPr/>
          <a:lstStyle/>
          <a:p>
            <a:pPr>
              <a:defRPr/>
            </a:pPr>
            <a:fld id="{CA90DDEE-0F2B-0545-8417-B27F0FB23033}" type="slidenum">
              <a:rPr lang="en-US" smtClean="0"/>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53218"/>
            <a:ext cx="8229600" cy="1143000"/>
          </a:xfrm>
        </p:spPr>
        <p:txBody>
          <a:bodyPr/>
          <a:lstStyle/>
          <a:p>
            <a:r>
              <a:rPr kumimoji="0" lang="en-US"/>
              <a:t>Click to edit Master title style</a:t>
            </a:r>
          </a:p>
        </p:txBody>
      </p:sp>
      <p:sp>
        <p:nvSpPr>
          <p:cNvPr id="3" name="Date Placeholder 2"/>
          <p:cNvSpPr>
            <a:spLocks noGrp="1"/>
          </p:cNvSpPr>
          <p:nvPr>
            <p:ph type="dt" sz="half" idx="10"/>
          </p:nvPr>
        </p:nvSpPr>
        <p:spPr/>
        <p:txBody>
          <a:bodyPr/>
          <a:lstStyle/>
          <a:p>
            <a:pPr>
              <a:defRPr/>
            </a:pPr>
            <a:endParaRPr lang="en-US"/>
          </a:p>
        </p:txBody>
      </p:sp>
      <p:sp>
        <p:nvSpPr>
          <p:cNvPr id="4" name="Footer Placeholder 3"/>
          <p:cNvSpPr>
            <a:spLocks noGrp="1"/>
          </p:cNvSpPr>
          <p:nvPr>
            <p:ph type="ftr" sz="quarter" idx="11"/>
          </p:nvPr>
        </p:nvSpPr>
        <p:spPr/>
        <p:txBody>
          <a:bodyPr/>
          <a:lstStyle/>
          <a:p>
            <a:pPr>
              <a:defRPr/>
            </a:pPr>
            <a:endParaRPr lang="en-US"/>
          </a:p>
        </p:txBody>
      </p:sp>
      <p:sp>
        <p:nvSpPr>
          <p:cNvPr id="5" name="Slide Number Placeholder 4"/>
          <p:cNvSpPr>
            <a:spLocks noGrp="1"/>
          </p:cNvSpPr>
          <p:nvPr>
            <p:ph type="sldNum" sz="quarter" idx="12"/>
          </p:nvPr>
        </p:nvSpPr>
        <p:spPr/>
        <p:txBody>
          <a:bodyPr/>
          <a:lstStyle/>
          <a:p>
            <a:pPr>
              <a:defRPr/>
            </a:pPr>
            <a:fld id="{3260A780-0644-D147-BB95-6325CC70C93C}" type="slidenum">
              <a:rPr lang="en-US" smtClean="0"/>
              <a:pPr>
                <a:defRPr/>
              </a:pPr>
              <a:t>‹#›</a:t>
            </a:fld>
            <a:endParaRPr lang="en-US"/>
          </a:p>
        </p:txBody>
      </p:sp>
      <p:sp>
        <p:nvSpPr>
          <p:cNvPr id="7" name="Rectangle 6"/>
          <p:cNvSpPr/>
          <p:nvPr/>
        </p:nvSpPr>
        <p:spPr>
          <a:xfrm>
            <a:off x="588392" y="1424588"/>
            <a:ext cx="8001000" cy="9144"/>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US"/>
          </a:p>
        </p:txBody>
      </p:sp>
      <p:sp>
        <p:nvSpPr>
          <p:cNvPr id="3" name="Footer Placeholder 2"/>
          <p:cNvSpPr>
            <a:spLocks noGrp="1"/>
          </p:cNvSpPr>
          <p:nvPr>
            <p:ph type="ftr" sz="quarter" idx="11"/>
          </p:nvPr>
        </p:nvSpPr>
        <p:spPr/>
        <p:txBody>
          <a:bodyPr/>
          <a:lstStyle/>
          <a:p>
            <a:pPr>
              <a:defRPr/>
            </a:pPr>
            <a:endParaRPr lang="en-US"/>
          </a:p>
        </p:txBody>
      </p:sp>
      <p:sp>
        <p:nvSpPr>
          <p:cNvPr id="4" name="Slide Number Placeholder 3"/>
          <p:cNvSpPr>
            <a:spLocks noGrp="1"/>
          </p:cNvSpPr>
          <p:nvPr>
            <p:ph type="sldNum" sz="quarter" idx="12"/>
          </p:nvPr>
        </p:nvSpPr>
        <p:spPr/>
        <p:txBody>
          <a:bodyPr/>
          <a:lstStyle/>
          <a:p>
            <a:pPr>
              <a:defRPr/>
            </a:pPr>
            <a:fld id="{C8813EB1-B818-FA48-B01C-524DE7EF4622}" type="slidenum">
              <a:rPr lang="en-US" smtClean="0"/>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Ref idx="1001">
        <a:schemeClr val="bg2"/>
      </p:bgRef>
    </p:bg>
    <p:spTree>
      <p:nvGrpSpPr>
        <p:cNvPr id="1" name=""/>
        <p:cNvGrpSpPr/>
        <p:nvPr/>
      </p:nvGrpSpPr>
      <p:grpSpPr>
        <a:xfrm>
          <a:off x="0" y="0"/>
          <a:ext cx="0" cy="0"/>
          <a:chOff x="0" y="0"/>
          <a:chExt cx="0" cy="0"/>
        </a:xfrm>
      </p:grpSpPr>
      <p:sp>
        <p:nvSpPr>
          <p:cNvPr id="8" name="Rectangle 7"/>
          <p:cNvSpPr/>
          <p:nvPr/>
        </p:nvSpPr>
        <p:spPr>
          <a:xfrm>
            <a:off x="5057552" y="1057656"/>
            <a:ext cx="3749040" cy="9144"/>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Title 1"/>
          <p:cNvSpPr>
            <a:spLocks noGrp="1"/>
          </p:cNvSpPr>
          <p:nvPr>
            <p:ph type="title"/>
          </p:nvPr>
        </p:nvSpPr>
        <p:spPr>
          <a:xfrm>
            <a:off x="4963136" y="304800"/>
            <a:ext cx="3931920" cy="762000"/>
          </a:xfrm>
        </p:spPr>
        <p:txBody>
          <a:bodyPr anchor="b"/>
          <a:lstStyle>
            <a:lvl1pPr marL="0" algn="r">
              <a:buNone/>
              <a:defRPr sz="2000" b="1"/>
            </a:lvl1pPr>
            <a:extLst/>
          </a:lstStyle>
          <a:p>
            <a:r>
              <a:rPr kumimoji="0" lang="en-US"/>
              <a:t>Click to edit Master title style</a:t>
            </a:r>
          </a:p>
        </p:txBody>
      </p:sp>
      <p:sp>
        <p:nvSpPr>
          <p:cNvPr id="3" name="Text Placeholder 2"/>
          <p:cNvSpPr>
            <a:spLocks noGrp="1"/>
          </p:cNvSpPr>
          <p:nvPr>
            <p:ph type="body" idx="2"/>
          </p:nvPr>
        </p:nvSpPr>
        <p:spPr>
          <a:xfrm>
            <a:off x="4963136" y="1107560"/>
            <a:ext cx="3931920" cy="1066800"/>
          </a:xfrm>
        </p:spPr>
        <p:txBody>
          <a:bodyPr/>
          <a:lstStyle>
            <a:lvl1pPr marL="0" indent="0" algn="r">
              <a:spcBef>
                <a:spcPts val="0"/>
              </a:spcBef>
              <a:buNone/>
              <a:defRPr sz="1400"/>
            </a:lvl1pPr>
            <a:lvl2pPr>
              <a:buNone/>
              <a:defRPr sz="1200"/>
            </a:lvl2pPr>
            <a:lvl3pPr>
              <a:buNone/>
              <a:defRPr sz="1000"/>
            </a:lvl3pPr>
            <a:lvl4pPr>
              <a:buNone/>
              <a:defRPr sz="900"/>
            </a:lvl4pPr>
            <a:lvl5pPr>
              <a:buNone/>
              <a:defRPr sz="900"/>
            </a:lvl5pPr>
            <a:extLst/>
          </a:lstStyle>
          <a:p>
            <a:pPr lvl="0" eaLnBrk="1" latinLnBrk="0" hangingPunct="1"/>
            <a:r>
              <a:rPr kumimoji="0" lang="en-US"/>
              <a:t>Click to edit Master text styles</a:t>
            </a:r>
          </a:p>
        </p:txBody>
      </p:sp>
      <p:sp>
        <p:nvSpPr>
          <p:cNvPr id="4" name="Content Placeholder 3"/>
          <p:cNvSpPr>
            <a:spLocks noGrp="1"/>
          </p:cNvSpPr>
          <p:nvPr>
            <p:ph sz="half" idx="1"/>
          </p:nvPr>
        </p:nvSpPr>
        <p:spPr>
          <a:xfrm>
            <a:off x="228600" y="2209800"/>
            <a:ext cx="8666456" cy="3977640"/>
          </a:xfrm>
        </p:spPr>
        <p:txBody>
          <a:bodyPr/>
          <a:lstStyle>
            <a:lvl1pPr marL="292608">
              <a:defRPr sz="3200"/>
            </a:lvl1pPr>
            <a:lvl2pPr marL="594360">
              <a:defRPr sz="2800"/>
            </a:lvl2pPr>
            <a:lvl3pPr marL="822960">
              <a:defRPr sz="2400"/>
            </a:lvl3pPr>
            <a:lvl4pPr marL="1051560">
              <a:defRPr sz="2000"/>
            </a:lvl4pPr>
            <a:lvl5pPr marL="1261872">
              <a:defRPr sz="20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9" name="Date Placeholder 8"/>
          <p:cNvSpPr>
            <a:spLocks noGrp="1"/>
          </p:cNvSpPr>
          <p:nvPr>
            <p:ph type="dt" sz="half" idx="10"/>
          </p:nvPr>
        </p:nvSpPr>
        <p:spPr>
          <a:xfrm>
            <a:off x="5562600" y="6513670"/>
            <a:ext cx="3002280" cy="274320"/>
          </a:xfrm>
        </p:spPr>
        <p:txBody>
          <a:bodyPr vert="horz" rtlCol="0"/>
          <a:lstStyle/>
          <a:p>
            <a:pPr>
              <a:defRPr/>
            </a:pPr>
            <a:endParaRPr lang="en-US"/>
          </a:p>
        </p:txBody>
      </p:sp>
      <p:sp>
        <p:nvSpPr>
          <p:cNvPr id="10" name="Slide Number Placeholder 9"/>
          <p:cNvSpPr>
            <a:spLocks noGrp="1"/>
          </p:cNvSpPr>
          <p:nvPr>
            <p:ph type="sldNum" sz="quarter" idx="11"/>
          </p:nvPr>
        </p:nvSpPr>
        <p:spPr>
          <a:xfrm>
            <a:off x="8638952" y="6513670"/>
            <a:ext cx="464288" cy="274320"/>
          </a:xfrm>
        </p:spPr>
        <p:txBody>
          <a:bodyPr vert="horz" rtlCol="0"/>
          <a:lstStyle>
            <a:lvl1pPr>
              <a:defRPr>
                <a:solidFill>
                  <a:schemeClr val="tx2">
                    <a:shade val="90000"/>
                  </a:schemeClr>
                </a:solidFill>
              </a:defRPr>
            </a:lvl1pPr>
            <a:extLst/>
          </a:lstStyle>
          <a:p>
            <a:pPr>
              <a:defRPr/>
            </a:pPr>
            <a:fld id="{A6417CEC-7B49-CD46-AABC-4376BFBF98CB}" type="slidenum">
              <a:rPr lang="en-US" smtClean="0"/>
              <a:pPr>
                <a:defRPr/>
              </a:pPr>
              <a:t>‹#›</a:t>
            </a:fld>
            <a:endParaRPr lang="en-US"/>
          </a:p>
        </p:txBody>
      </p:sp>
      <p:sp>
        <p:nvSpPr>
          <p:cNvPr id="11" name="Footer Placeholder 10"/>
          <p:cNvSpPr>
            <a:spLocks noGrp="1"/>
          </p:cNvSpPr>
          <p:nvPr>
            <p:ph type="ftr" sz="quarter" idx="12"/>
          </p:nvPr>
        </p:nvSpPr>
        <p:spPr>
          <a:xfrm>
            <a:off x="1600200" y="6513670"/>
            <a:ext cx="3907464" cy="274320"/>
          </a:xfrm>
        </p:spPr>
        <p:txBody>
          <a:bodyPr vert="horz" rtlCol="0"/>
          <a:lstStyle/>
          <a:p>
            <a:pPr>
              <a:defRPr/>
            </a:pPr>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0443" y="4724400"/>
            <a:ext cx="5486400" cy="664536"/>
          </a:xfrm>
        </p:spPr>
        <p:txBody>
          <a:bodyPr anchor="b"/>
          <a:lstStyle>
            <a:lvl1pPr marL="0" algn="r">
              <a:buNone/>
              <a:defRPr sz="2000" b="1"/>
            </a:lvl1pPr>
            <a:extLst/>
          </a:lstStyle>
          <a:p>
            <a:r>
              <a:rPr kumimoji="0" lang="en-US"/>
              <a:t>Click to edit Master title style</a:t>
            </a:r>
          </a:p>
        </p:txBody>
      </p:sp>
      <p:sp>
        <p:nvSpPr>
          <p:cNvPr id="4" name="Text Placeholder 3"/>
          <p:cNvSpPr>
            <a:spLocks noGrp="1"/>
          </p:cNvSpPr>
          <p:nvPr>
            <p:ph type="body" sz="half" idx="2"/>
          </p:nvPr>
        </p:nvSpPr>
        <p:spPr>
          <a:xfrm>
            <a:off x="3040443" y="5388936"/>
            <a:ext cx="5486400" cy="912255"/>
          </a:xfrm>
        </p:spPr>
        <p:txBody>
          <a:bodyPr/>
          <a:lstStyle>
            <a:lvl1pPr marL="0" indent="0" algn="r">
              <a:spcBef>
                <a:spcPts val="0"/>
              </a:spcBef>
              <a:buNone/>
              <a:defRPr sz="1400"/>
            </a:lvl1pPr>
            <a:lvl2pPr>
              <a:defRPr sz="1200"/>
            </a:lvl2pPr>
            <a:lvl3pPr>
              <a:defRPr sz="1000"/>
            </a:lvl3pPr>
            <a:lvl4pPr>
              <a:defRPr sz="900"/>
            </a:lvl4pPr>
            <a:lvl5pPr>
              <a:defRPr sz="900"/>
            </a:lvl5pPr>
            <a:extLst/>
          </a:lstStyle>
          <a:p>
            <a:pPr lvl="0" eaLnBrk="1" latinLnBrk="0" hangingPunct="1"/>
            <a:r>
              <a:rPr kumimoji="0" lang="en-US"/>
              <a:t>Click to edit Master text styles</a:t>
            </a:r>
          </a:p>
        </p:txBody>
      </p:sp>
      <p:sp>
        <p:nvSpPr>
          <p:cNvPr id="13" name="Picture Placeholder 12"/>
          <p:cNvSpPr>
            <a:spLocks noGrp="1"/>
          </p:cNvSpPr>
          <p:nvPr>
            <p:ph type="pic" idx="1"/>
          </p:nvPr>
        </p:nvSpPr>
        <p:spPr>
          <a:xfrm>
            <a:off x="304800" y="249864"/>
            <a:ext cx="8534400" cy="4343400"/>
          </a:xfrm>
          <a:prstGeom prst="round2DiagRect">
            <a:avLst>
              <a:gd name="adj1" fmla="val 11403"/>
              <a:gd name="adj2" fmla="val 0"/>
            </a:avLst>
          </a:prstGeom>
          <a:solidFill>
            <a:schemeClr val="bg2">
              <a:tint val="85000"/>
              <a:shade val="90000"/>
              <a:satMod val="150000"/>
              <a:alpha val="65000"/>
            </a:schemeClr>
          </a:solidFill>
          <a:ln w="11000" cap="rnd" cmpd="sng" algn="ctr">
            <a:solidFill>
              <a:schemeClr val="bg2">
                <a:tint val="78000"/>
                <a:satMod val="180000"/>
                <a:alpha val="88000"/>
              </a:schemeClr>
            </a:solidFill>
            <a:prstDash val="solid"/>
          </a:ln>
          <a:effectLst>
            <a:innerShdw blurRad="114300">
              <a:srgbClr val="000000">
                <a:alpha val="100000"/>
              </a:srgbClr>
            </a:innerShdw>
          </a:effectLst>
        </p:spPr>
        <p:style>
          <a:lnRef idx="3">
            <a:schemeClr val="lt1"/>
          </a:lnRef>
          <a:fillRef idx="1">
            <a:schemeClr val="accent1"/>
          </a:fillRef>
          <a:effectRef idx="1">
            <a:schemeClr val="accent1"/>
          </a:effectRef>
          <a:fontRef idx="minor">
            <a:schemeClr val="lt1"/>
          </a:fontRef>
        </p:style>
        <p:txBody>
          <a:bodyPr anchor="t"/>
          <a:lstStyle>
            <a:lvl1pPr indent="0">
              <a:buNone/>
              <a:defRPr sz="3200"/>
            </a:lvl1pPr>
            <a:extLst/>
          </a:lstStyle>
          <a:p>
            <a:pPr marL="0" algn="l" rtl="0" eaLnBrk="1" latinLnBrk="0" hangingPunct="1"/>
            <a:r>
              <a:rPr kumimoji="0" lang="en-US">
                <a:solidFill>
                  <a:schemeClr val="lt1"/>
                </a:solidFill>
                <a:latin typeface="+mn-lt"/>
                <a:ea typeface="+mn-ea"/>
                <a:cs typeface="+mn-cs"/>
              </a:rPr>
              <a:t>Drag picture to placeholder or click icon to add</a:t>
            </a:r>
            <a:endParaRPr kumimoji="0" lang="en-US" dirty="0">
              <a:solidFill>
                <a:schemeClr val="lt1"/>
              </a:solidFill>
              <a:latin typeface="+mn-lt"/>
              <a:ea typeface="+mn-ea"/>
              <a:cs typeface="+mn-cs"/>
            </a:endParaRPr>
          </a:p>
        </p:txBody>
      </p:sp>
      <p:sp>
        <p:nvSpPr>
          <p:cNvPr id="8" name="Date Placeholder 7"/>
          <p:cNvSpPr>
            <a:spLocks noGrp="1"/>
          </p:cNvSpPr>
          <p:nvPr>
            <p:ph type="dt" sz="half" idx="10"/>
          </p:nvPr>
        </p:nvSpPr>
        <p:spPr>
          <a:xfrm>
            <a:off x="5562600" y="6509004"/>
            <a:ext cx="3002280" cy="274320"/>
          </a:xfrm>
        </p:spPr>
        <p:txBody>
          <a:bodyPr vert="horz" rtlCol="0"/>
          <a:lstStyle/>
          <a:p>
            <a:pPr>
              <a:defRPr/>
            </a:pPr>
            <a:endParaRPr lang="en-US"/>
          </a:p>
        </p:txBody>
      </p:sp>
      <p:sp>
        <p:nvSpPr>
          <p:cNvPr id="9" name="Slide Number Placeholder 8"/>
          <p:cNvSpPr>
            <a:spLocks noGrp="1"/>
          </p:cNvSpPr>
          <p:nvPr>
            <p:ph type="sldNum" sz="quarter" idx="11"/>
          </p:nvPr>
        </p:nvSpPr>
        <p:spPr>
          <a:xfrm>
            <a:off x="8638952" y="6509004"/>
            <a:ext cx="464288" cy="274320"/>
          </a:xfrm>
        </p:spPr>
        <p:txBody>
          <a:bodyPr vert="horz" rtlCol="0"/>
          <a:lstStyle>
            <a:lvl1pPr>
              <a:defRPr>
                <a:solidFill>
                  <a:schemeClr val="tx2">
                    <a:shade val="90000"/>
                  </a:schemeClr>
                </a:solidFill>
              </a:defRPr>
            </a:lvl1pPr>
            <a:extLst/>
          </a:lstStyle>
          <a:p>
            <a:pPr>
              <a:defRPr/>
            </a:pPr>
            <a:fld id="{63C8749A-C448-A84E-A415-B74AF1F2DB89}" type="slidenum">
              <a:rPr lang="en-US" smtClean="0"/>
              <a:pPr>
                <a:defRPr/>
              </a:pPr>
              <a:t>‹#›</a:t>
            </a:fld>
            <a:endParaRPr lang="en-US"/>
          </a:p>
        </p:txBody>
      </p:sp>
      <p:sp>
        <p:nvSpPr>
          <p:cNvPr id="10" name="Footer Placeholder 9"/>
          <p:cNvSpPr>
            <a:spLocks noGrp="1"/>
          </p:cNvSpPr>
          <p:nvPr>
            <p:ph type="ftr" sz="quarter" idx="12"/>
          </p:nvPr>
        </p:nvSpPr>
        <p:spPr>
          <a:xfrm>
            <a:off x="1600200" y="6509004"/>
            <a:ext cx="3907464" cy="274320"/>
          </a:xfrm>
        </p:spPr>
        <p:txBody>
          <a:bodyPr vert="horz" rtlCol="0"/>
          <a:lstStyle/>
          <a:p>
            <a:pPr>
              <a:defRPr/>
            </a:pPr>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Round Diagonal Corner Rectangle 6"/>
          <p:cNvSpPr/>
          <p:nvPr/>
        </p:nvSpPr>
        <p:spPr>
          <a:xfrm>
            <a:off x="164592" y="147085"/>
            <a:ext cx="8810846" cy="6565392"/>
          </a:xfrm>
          <a:prstGeom prst="round2DiagRect">
            <a:avLst>
              <a:gd name="adj1" fmla="val 11807"/>
              <a:gd name="adj2" fmla="val 0"/>
            </a:avLst>
          </a:prstGeom>
          <a:solidFill>
            <a:schemeClr val="bg2">
              <a:tint val="85000"/>
              <a:shade val="90000"/>
              <a:satMod val="150000"/>
              <a:alpha val="65000"/>
            </a:schemeClr>
          </a:solidFill>
          <a:ln w="11000" cap="rnd" cmpd="sng" algn="ctr">
            <a:solidFill>
              <a:schemeClr val="bg2">
                <a:tint val="78000"/>
                <a:satMod val="180000"/>
                <a:alpha val="88000"/>
              </a:schemeClr>
            </a:solidFill>
            <a:prstDash val="solid"/>
          </a:ln>
          <a:effectLst>
            <a:innerShdw blurRad="114300">
              <a:srgbClr val="000000">
                <a:alpha val="100000"/>
              </a:srgbClr>
            </a:inn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 name="Footer Placeholder 2"/>
          <p:cNvSpPr>
            <a:spLocks noGrp="1"/>
          </p:cNvSpPr>
          <p:nvPr>
            <p:ph type="ftr" sz="quarter" idx="3"/>
          </p:nvPr>
        </p:nvSpPr>
        <p:spPr>
          <a:xfrm>
            <a:off x="1295400" y="6400800"/>
            <a:ext cx="4212264" cy="274320"/>
          </a:xfrm>
          <a:prstGeom prst="rect">
            <a:avLst/>
          </a:prstGeom>
        </p:spPr>
        <p:txBody>
          <a:bodyPr/>
          <a:lstStyle>
            <a:lvl1pPr algn="r" eaLnBrk="1" latinLnBrk="0" hangingPunct="1">
              <a:defRPr kumimoji="0" sz="1300">
                <a:solidFill>
                  <a:schemeClr val="bg2">
                    <a:tint val="60000"/>
                    <a:satMod val="155000"/>
                  </a:schemeClr>
                </a:solidFill>
              </a:defRPr>
            </a:lvl1pPr>
            <a:extLst/>
          </a:lstStyle>
          <a:p>
            <a:pPr>
              <a:defRPr/>
            </a:pPr>
            <a:endParaRPr lang="en-US"/>
          </a:p>
        </p:txBody>
      </p:sp>
      <p:sp>
        <p:nvSpPr>
          <p:cNvPr id="14" name="Date Placeholder 13"/>
          <p:cNvSpPr>
            <a:spLocks noGrp="1"/>
          </p:cNvSpPr>
          <p:nvPr>
            <p:ph type="dt" sz="half" idx="2"/>
          </p:nvPr>
        </p:nvSpPr>
        <p:spPr>
          <a:xfrm>
            <a:off x="5562600" y="6400800"/>
            <a:ext cx="3002280" cy="274320"/>
          </a:xfrm>
          <a:prstGeom prst="rect">
            <a:avLst/>
          </a:prstGeom>
        </p:spPr>
        <p:txBody>
          <a:bodyPr/>
          <a:lstStyle>
            <a:lvl1pPr algn="l" eaLnBrk="1" latinLnBrk="0" hangingPunct="1">
              <a:defRPr kumimoji="0" sz="1300">
                <a:solidFill>
                  <a:schemeClr val="bg2">
                    <a:tint val="60000"/>
                    <a:satMod val="155000"/>
                  </a:schemeClr>
                </a:solidFill>
              </a:defRPr>
            </a:lvl1pPr>
            <a:extLst/>
          </a:lstStyle>
          <a:p>
            <a:pPr>
              <a:defRPr/>
            </a:pPr>
            <a:endParaRPr lang="en-US"/>
          </a:p>
        </p:txBody>
      </p:sp>
      <p:sp>
        <p:nvSpPr>
          <p:cNvPr id="23" name="Slide Number Placeholder 22"/>
          <p:cNvSpPr>
            <a:spLocks noGrp="1"/>
          </p:cNvSpPr>
          <p:nvPr>
            <p:ph type="sldNum" sz="quarter" idx="4"/>
          </p:nvPr>
        </p:nvSpPr>
        <p:spPr>
          <a:xfrm>
            <a:off x="8638952" y="6514568"/>
            <a:ext cx="464288" cy="274320"/>
          </a:xfrm>
          <a:prstGeom prst="rect">
            <a:avLst/>
          </a:prstGeom>
        </p:spPr>
        <p:txBody>
          <a:bodyPr anchor="ctr"/>
          <a:lstStyle>
            <a:lvl1pPr algn="r" eaLnBrk="1" latinLnBrk="0" hangingPunct="1">
              <a:defRPr kumimoji="0" sz="1600">
                <a:solidFill>
                  <a:schemeClr val="tx2">
                    <a:shade val="90000"/>
                  </a:schemeClr>
                </a:solidFill>
                <a:effectLst/>
              </a:defRPr>
            </a:lvl1pPr>
            <a:extLst/>
          </a:lstStyle>
          <a:p>
            <a:pPr>
              <a:defRPr/>
            </a:pPr>
            <a:fld id="{F6597062-868F-8343-9633-644E820D162D}" type="slidenum">
              <a:rPr lang="en-US" smtClean="0"/>
              <a:pPr>
                <a:defRPr/>
              </a:pPr>
              <a:t>‹#›</a:t>
            </a:fld>
            <a:endParaRPr lang="en-US"/>
          </a:p>
        </p:txBody>
      </p:sp>
      <p:sp>
        <p:nvSpPr>
          <p:cNvPr id="22" name="Title Placeholder 21"/>
          <p:cNvSpPr>
            <a:spLocks noGrp="1"/>
          </p:cNvSpPr>
          <p:nvPr>
            <p:ph type="title"/>
          </p:nvPr>
        </p:nvSpPr>
        <p:spPr>
          <a:xfrm>
            <a:off x="457200" y="253536"/>
            <a:ext cx="8229600" cy="1143000"/>
          </a:xfrm>
          <a:prstGeom prst="rect">
            <a:avLst/>
          </a:prstGeom>
        </p:spPr>
        <p:txBody>
          <a:bodyPr rIns="91440" anchor="b">
            <a:normAutofit/>
            <a:scene3d>
              <a:camera prst="orthographicFront"/>
              <a:lightRig rig="soft" dir="t">
                <a:rot lat="0" lon="0" rev="2400000"/>
              </a:lightRig>
            </a:scene3d>
            <a:sp3d>
              <a:bevelT w="19050" h="12700"/>
            </a:sp3d>
          </a:bodyPr>
          <a:lstStyle/>
          <a:p>
            <a:r>
              <a:rPr kumimoji="0" lang="en-US"/>
              <a:t>Click to edit Master title style</a:t>
            </a:r>
          </a:p>
        </p:txBody>
      </p:sp>
      <p:sp>
        <p:nvSpPr>
          <p:cNvPr id="13" name="Text Placeholder 12"/>
          <p:cNvSpPr>
            <a:spLocks noGrp="1"/>
          </p:cNvSpPr>
          <p:nvPr>
            <p:ph type="body" idx="1"/>
          </p:nvPr>
        </p:nvSpPr>
        <p:spPr>
          <a:xfrm>
            <a:off x="457200" y="1646237"/>
            <a:ext cx="8229600" cy="4526280"/>
          </a:xfrm>
          <a:prstGeom prst="rect">
            <a:avLst/>
          </a:prstGeom>
        </p:spPr>
        <p:txBody>
          <a:bodyPr>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Tree>
  </p:cSld>
  <p:clrMap bg1="dk1" tx1="lt1" bg2="dk2" tx2="lt2" accent1="accent1" accent2="accent2" accent3="accent3" accent4="accent4" accent5="accent5" accent6="accent6" hlink="hlink" folHlink="folHlink"/>
  <p:sldLayoutIdLst>
    <p:sldLayoutId id="2147483734" r:id="rId1"/>
    <p:sldLayoutId id="2147483735" r:id="rId2"/>
    <p:sldLayoutId id="2147483736" r:id="rId3"/>
    <p:sldLayoutId id="2147483737" r:id="rId4"/>
    <p:sldLayoutId id="2147483738" r:id="rId5"/>
    <p:sldLayoutId id="2147483739" r:id="rId6"/>
    <p:sldLayoutId id="2147483740" r:id="rId7"/>
    <p:sldLayoutId id="2147483741" r:id="rId8"/>
    <p:sldLayoutId id="2147483742" r:id="rId9"/>
    <p:sldLayoutId id="2147483743" r:id="rId10"/>
    <p:sldLayoutId id="2147483744" r:id="rId11"/>
  </p:sldLayoutIdLst>
  <p:txStyles>
    <p:titleStyle>
      <a:lvl1pPr marL="54864" algn="r" rtl="0" eaLnBrk="1" latinLnBrk="0" hangingPunct="1">
        <a:spcBef>
          <a:spcPct val="0"/>
        </a:spcBef>
        <a:buNone/>
        <a:defRPr kumimoji="0" sz="4600" kern="1200">
          <a:solidFill>
            <a:schemeClr val="tx2">
              <a:tint val="100000"/>
              <a:shade val="90000"/>
              <a:satMod val="250000"/>
              <a:alpha val="100000"/>
            </a:schemeClr>
          </a:solidFill>
          <a:effectLst>
            <a:outerShdw blurRad="38100" dist="25500" dir="5400000" algn="tl" rotWithShape="0">
              <a:srgbClr val="000000">
                <a:satMod val="180000"/>
                <a:alpha val="75000"/>
              </a:srgbClr>
            </a:outerShdw>
          </a:effectLst>
          <a:latin typeface="+mj-lt"/>
          <a:ea typeface="+mj-ea"/>
          <a:cs typeface="+mj-cs"/>
        </a:defRPr>
      </a:lvl1pPr>
      <a:extLst/>
    </p:titleStyle>
    <p:bodyStyle>
      <a:lvl1pPr marL="292100" indent="-292100" algn="l" rtl="0" eaLnBrk="1" latinLnBrk="0" hangingPunct="1">
        <a:spcBef>
          <a:spcPts val="0"/>
        </a:spcBef>
        <a:buClr>
          <a:schemeClr val="accent1"/>
        </a:buClr>
        <a:buSzPct val="70000"/>
        <a:buFont typeface="Wingdings 2"/>
        <a:buChar char=""/>
        <a:defRPr kumimoji="0" sz="3200" kern="1200">
          <a:solidFill>
            <a:schemeClr val="tx1"/>
          </a:solidFill>
          <a:latin typeface="+mn-lt"/>
          <a:ea typeface="+mn-ea"/>
          <a:cs typeface="+mn-cs"/>
        </a:defRPr>
      </a:lvl1pPr>
      <a:lvl2pPr marL="640080" indent="-228600" algn="l" rtl="0" eaLnBrk="1" latinLnBrk="0" hangingPunct="1">
        <a:spcBef>
          <a:spcPts val="400"/>
        </a:spcBef>
        <a:buClr>
          <a:schemeClr val="accent2"/>
        </a:buClr>
        <a:buSzPct val="90000"/>
        <a:buFontTx/>
        <a:buChar char="•"/>
        <a:defRPr kumimoji="0" sz="2600" kern="1200">
          <a:solidFill>
            <a:schemeClr val="tx1"/>
          </a:solidFill>
          <a:latin typeface="+mn-lt"/>
          <a:ea typeface="+mn-ea"/>
          <a:cs typeface="+mn-cs"/>
        </a:defRPr>
      </a:lvl2pPr>
      <a:lvl3pPr marL="822960" indent="-192024" algn="l" rtl="0" eaLnBrk="1" latinLnBrk="0" hangingPunct="1">
        <a:spcBef>
          <a:spcPts val="400"/>
        </a:spcBef>
        <a:buClr>
          <a:schemeClr val="accent3"/>
        </a:buClr>
        <a:buSzPct val="100000"/>
        <a:buFont typeface="Wingdings 2"/>
        <a:buChar char=""/>
        <a:defRPr kumimoji="0" sz="2300" kern="1200">
          <a:solidFill>
            <a:schemeClr val="tx1"/>
          </a:solidFill>
          <a:latin typeface="+mn-lt"/>
          <a:ea typeface="+mn-ea"/>
          <a:cs typeface="+mn-cs"/>
        </a:defRPr>
      </a:lvl3pPr>
      <a:lvl4pPr marL="1005840" indent="-182880" algn="l" rtl="0" eaLnBrk="1" latinLnBrk="0" hangingPunct="1">
        <a:spcBef>
          <a:spcPts val="400"/>
        </a:spcBef>
        <a:buClr>
          <a:schemeClr val="accent3"/>
        </a:buClr>
        <a:buSzPct val="100000"/>
        <a:buFont typeface="Wingdings 2"/>
        <a:buChar char=""/>
        <a:defRPr kumimoji="0" sz="2000" kern="1200">
          <a:solidFill>
            <a:schemeClr val="tx1"/>
          </a:solidFill>
          <a:latin typeface="+mn-lt"/>
          <a:ea typeface="+mn-ea"/>
          <a:cs typeface="+mn-cs"/>
        </a:defRPr>
      </a:lvl4pPr>
      <a:lvl5pPr marL="1188720" indent="-182880" algn="l" rtl="0" eaLnBrk="1" latinLnBrk="0" hangingPunct="1">
        <a:spcBef>
          <a:spcPts val="400"/>
        </a:spcBef>
        <a:buClr>
          <a:schemeClr val="accent3"/>
        </a:buClr>
        <a:buSzPct val="100000"/>
        <a:buFont typeface="Wingdings 2"/>
        <a:buChar char=""/>
        <a:defRPr kumimoji="0" sz="1900" kern="1200">
          <a:solidFill>
            <a:schemeClr val="tx1"/>
          </a:solidFill>
          <a:latin typeface="+mn-lt"/>
          <a:ea typeface="+mn-ea"/>
          <a:cs typeface="+mn-cs"/>
        </a:defRPr>
      </a:lvl5pPr>
      <a:lvl6pPr marL="1371600" indent="-173736" algn="l" rtl="0" eaLnBrk="1" latinLnBrk="0" hangingPunct="1">
        <a:spcBef>
          <a:spcPts val="400"/>
        </a:spcBef>
        <a:buClr>
          <a:schemeClr val="accent4"/>
        </a:buClr>
        <a:buFont typeface="Wingdings 2"/>
        <a:buChar char=""/>
        <a:defRPr kumimoji="0" sz="1800" kern="1200" baseline="0">
          <a:solidFill>
            <a:schemeClr val="tx1"/>
          </a:solidFill>
          <a:latin typeface="+mn-lt"/>
          <a:ea typeface="+mn-ea"/>
          <a:cs typeface="+mn-cs"/>
        </a:defRPr>
      </a:lvl6pPr>
      <a:lvl7pPr marL="1554480" indent="-173736" algn="l" rtl="0" eaLnBrk="1" latinLnBrk="0" hangingPunct="1">
        <a:spcBef>
          <a:spcPts val="400"/>
        </a:spcBef>
        <a:buClr>
          <a:schemeClr val="accent4"/>
        </a:buClr>
        <a:buFont typeface="Wingdings 2"/>
        <a:buChar char=""/>
        <a:defRPr kumimoji="0" sz="1600" kern="1200" baseline="0">
          <a:solidFill>
            <a:schemeClr val="tx1"/>
          </a:solidFill>
          <a:latin typeface="+mn-lt"/>
          <a:ea typeface="+mn-ea"/>
          <a:cs typeface="+mn-cs"/>
        </a:defRPr>
      </a:lvl7pPr>
      <a:lvl8pPr marL="1737360" indent="-173736" algn="l" rtl="0" eaLnBrk="1" latinLnBrk="0" hangingPunct="1">
        <a:spcBef>
          <a:spcPts val="400"/>
        </a:spcBef>
        <a:buClr>
          <a:schemeClr val="accent4"/>
        </a:buClr>
        <a:buFont typeface="Wingdings 2"/>
        <a:buChar char=""/>
        <a:defRPr kumimoji="0" sz="1600" kern="1200" baseline="0">
          <a:solidFill>
            <a:schemeClr val="tx1"/>
          </a:solidFill>
          <a:latin typeface="+mn-lt"/>
          <a:ea typeface="+mn-ea"/>
          <a:cs typeface="+mn-cs"/>
        </a:defRPr>
      </a:lvl8pPr>
      <a:lvl9pPr marL="1920240" indent="-173736" algn="l" rtl="0" eaLnBrk="1" latinLnBrk="0" hangingPunct="1">
        <a:spcBef>
          <a:spcPts val="400"/>
        </a:spcBef>
        <a:buClr>
          <a:schemeClr val="accent4"/>
        </a:buClr>
        <a:buFont typeface="Wingdings 2"/>
        <a:buChar char=""/>
        <a:defRPr kumimoji="0" sz="16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7.xml"/><Relationship Id="rId4" Type="http://schemas.openxmlformats.org/officeDocument/2006/relationships/image" Target="../media/image22.png"/></Relationships>
</file>

<file path=ppt/slides/_rels/slide1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8" Type="http://schemas.openxmlformats.org/officeDocument/2006/relationships/image" Target="../media/image34.jpeg"/><Relationship Id="rId3" Type="http://schemas.openxmlformats.org/officeDocument/2006/relationships/image" Target="../media/image29.png"/><Relationship Id="rId7" Type="http://schemas.openxmlformats.org/officeDocument/2006/relationships/image" Target="../media/image33.jpe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image" Target="../media/image30.jpeg"/><Relationship Id="rId9" Type="http://schemas.openxmlformats.org/officeDocument/2006/relationships/image" Target="../media/image35.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2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42.png"/><Relationship Id="rId4" Type="http://schemas.openxmlformats.org/officeDocument/2006/relationships/image" Target="../media/image41.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7.xml"/><Relationship Id="rId4" Type="http://schemas.openxmlformats.org/officeDocument/2006/relationships/image" Target="../media/image47.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Title 1"/>
          <p:cNvSpPr>
            <a:spLocks noGrp="1"/>
          </p:cNvSpPr>
          <p:nvPr>
            <p:ph type="ctrTitle"/>
          </p:nvPr>
        </p:nvSpPr>
        <p:spPr>
          <a:xfrm>
            <a:off x="464234" y="381001"/>
            <a:ext cx="8229600" cy="1676399"/>
          </a:xfrm>
        </p:spPr>
        <p:txBody>
          <a:bodyPr>
            <a:normAutofit/>
          </a:bodyPr>
          <a:lstStyle/>
          <a:p>
            <a:pPr>
              <a:defRPr/>
            </a:pPr>
            <a:r>
              <a:rPr lang="en-US" sz="4400" dirty="0">
                <a:latin typeface="Tahoma" charset="0"/>
              </a:rPr>
              <a:t>Interactive Media: Social Media</a:t>
            </a:r>
          </a:p>
        </p:txBody>
      </p:sp>
      <p:sp>
        <p:nvSpPr>
          <p:cNvPr id="35842" name="Subtitle 2"/>
          <p:cNvSpPr>
            <a:spLocks noGrp="1"/>
          </p:cNvSpPr>
          <p:nvPr>
            <p:ph type="subTitle" idx="1"/>
          </p:nvPr>
        </p:nvSpPr>
        <p:spPr>
          <a:xfrm>
            <a:off x="2362200" y="6049963"/>
            <a:ext cx="6705600" cy="685800"/>
          </a:xfrm>
        </p:spPr>
        <p:txBody>
          <a:bodyPr/>
          <a:lstStyle/>
          <a:p>
            <a:endParaRPr lang="en-US">
              <a:latin typeface="Tahoma" charset="0"/>
            </a:endParaRPr>
          </a:p>
        </p:txBody>
      </p:sp>
    </p:spTree>
    <p:extLst>
      <p:ext uri="{BB962C8B-B14F-4D97-AF65-F5344CB8AC3E}">
        <p14:creationId xmlns:p14="http://schemas.microsoft.com/office/powerpoint/2010/main" val="2898244734"/>
      </p:ext>
    </p:extLst>
  </p:cSld>
  <p:clrMapOvr>
    <a:masterClrMapping/>
  </p:clrMapOvr>
  <p:transition spd="slow"/>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67243B-9240-EF58-1FFB-DCD25DCEFB56}"/>
              </a:ext>
            </a:extLst>
          </p:cNvPr>
          <p:cNvSpPr>
            <a:spLocks noGrp="1"/>
          </p:cNvSpPr>
          <p:nvPr>
            <p:ph type="title"/>
          </p:nvPr>
        </p:nvSpPr>
        <p:spPr>
          <a:xfrm>
            <a:off x="304800" y="253536"/>
            <a:ext cx="8534400" cy="1143000"/>
          </a:xfrm>
        </p:spPr>
        <p:txBody>
          <a:bodyPr>
            <a:noAutofit/>
          </a:bodyPr>
          <a:lstStyle/>
          <a:p>
            <a:r>
              <a:rPr lang="en-US" sz="3400" dirty="0">
                <a:latin typeface="Tahoma" panose="020B0604030504040204" pitchFamily="34" charset="0"/>
                <a:ea typeface="Tahoma" panose="020B0604030504040204" pitchFamily="34" charset="0"/>
                <a:cs typeface="Tahoma" panose="020B0604030504040204" pitchFamily="34" charset="0"/>
              </a:rPr>
              <a:t>The Three ”A” of Social Media Engagement </a:t>
            </a:r>
          </a:p>
        </p:txBody>
      </p:sp>
      <p:pic>
        <p:nvPicPr>
          <p:cNvPr id="5" name="Content Placeholder 4" descr="A screenshot of a chat&#10;&#10;Description automatically generated">
            <a:extLst>
              <a:ext uri="{FF2B5EF4-FFF2-40B4-BE49-F238E27FC236}">
                <a16:creationId xmlns:a16="http://schemas.microsoft.com/office/drawing/2014/main" id="{00FAE900-5765-5ED3-D89E-FCD487516FD0}"/>
              </a:ext>
            </a:extLst>
          </p:cNvPr>
          <p:cNvPicPr>
            <a:picLocks noGrp="1" noChangeAspect="1"/>
          </p:cNvPicPr>
          <p:nvPr>
            <p:ph idx="1"/>
          </p:nvPr>
        </p:nvPicPr>
        <p:blipFill>
          <a:blip r:embed="rId2"/>
          <a:stretch>
            <a:fillRect/>
          </a:stretch>
        </p:blipFill>
        <p:spPr>
          <a:xfrm>
            <a:off x="1524000" y="2590800"/>
            <a:ext cx="5791200" cy="4182533"/>
          </a:xfrm>
        </p:spPr>
      </p:pic>
      <p:sp>
        <p:nvSpPr>
          <p:cNvPr id="6" name="TextBox 5">
            <a:extLst>
              <a:ext uri="{FF2B5EF4-FFF2-40B4-BE49-F238E27FC236}">
                <a16:creationId xmlns:a16="http://schemas.microsoft.com/office/drawing/2014/main" id="{57884864-324F-B6ED-6319-21E766BBD487}"/>
              </a:ext>
            </a:extLst>
          </p:cNvPr>
          <p:cNvSpPr txBox="1"/>
          <p:nvPr/>
        </p:nvSpPr>
        <p:spPr>
          <a:xfrm>
            <a:off x="1143000" y="1752600"/>
            <a:ext cx="6553200" cy="646331"/>
          </a:xfrm>
          <a:prstGeom prst="rect">
            <a:avLst/>
          </a:prstGeom>
          <a:noFill/>
        </p:spPr>
        <p:txBody>
          <a:bodyPr wrap="square" rtlCol="0">
            <a:spAutoFit/>
          </a:bodyPr>
          <a:lstStyle/>
          <a:p>
            <a:pPr algn="ctr"/>
            <a:r>
              <a:rPr lang="en-US" sz="3600" dirty="0">
                <a:latin typeface="Tahoma" panose="020B0604030504040204" pitchFamily="34" charset="0"/>
                <a:ea typeface="Tahoma" panose="020B0604030504040204" pitchFamily="34" charset="0"/>
                <a:cs typeface="Tahoma" panose="020B0604030504040204" pitchFamily="34" charset="0"/>
              </a:rPr>
              <a:t>Ask, Answer, and Acknowledge</a:t>
            </a:r>
          </a:p>
        </p:txBody>
      </p:sp>
    </p:spTree>
    <p:extLst>
      <p:ext uri="{BB962C8B-B14F-4D97-AF65-F5344CB8AC3E}">
        <p14:creationId xmlns:p14="http://schemas.microsoft.com/office/powerpoint/2010/main" val="62104163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1673128"/>
            <a:ext cx="5718455" cy="5440362"/>
          </a:xfrm>
        </p:spPr>
        <p:txBody>
          <a:bodyPr>
            <a:normAutofit/>
          </a:bodyPr>
          <a:lstStyle/>
          <a:p>
            <a:pPr>
              <a:defRPr/>
            </a:pPr>
            <a:r>
              <a:rPr lang="en-US" sz="1800" dirty="0">
                <a:latin typeface="Arial" panose="020B0604020202020204" pitchFamily="34" charset="0"/>
                <a:cs typeface="Arial" panose="020B0604020202020204" pitchFamily="34" charset="0"/>
              </a:rPr>
              <a:t>Principles for leveraging Facebook</a:t>
            </a:r>
          </a:p>
          <a:p>
            <a:pPr lvl="1">
              <a:defRPr/>
            </a:pPr>
            <a:r>
              <a:rPr lang="en-US" sz="1600" dirty="0">
                <a:latin typeface="Arial" panose="020B0604020202020204" pitchFamily="34" charset="0"/>
                <a:cs typeface="Arial" panose="020B0604020202020204" pitchFamily="34" charset="0"/>
              </a:rPr>
              <a:t>Follow marketing message (pictures, language, etc.)</a:t>
            </a:r>
          </a:p>
          <a:p>
            <a:pPr lvl="1">
              <a:defRPr/>
            </a:pPr>
            <a:r>
              <a:rPr lang="en-US" sz="1600" dirty="0">
                <a:latin typeface="Arial" panose="020B0604020202020204" pitchFamily="34" charset="0"/>
                <a:cs typeface="Arial" panose="020B0604020202020204" pitchFamily="34" charset="0"/>
              </a:rPr>
              <a:t>Network and interact with those who view profile</a:t>
            </a:r>
          </a:p>
          <a:p>
            <a:pPr lvl="1">
              <a:defRPr/>
            </a:pPr>
            <a:r>
              <a:rPr lang="en-US" sz="1600" dirty="0">
                <a:latin typeface="Arial" panose="020B0604020202020204" pitchFamily="34" charset="0"/>
                <a:cs typeface="Arial" panose="020B0604020202020204" pitchFamily="34" charset="0"/>
              </a:rPr>
              <a:t>Integrate with other social media platforms</a:t>
            </a:r>
          </a:p>
          <a:p>
            <a:pPr lvl="1">
              <a:defRPr/>
            </a:pPr>
            <a:endParaRPr lang="en-US" sz="1600" dirty="0">
              <a:latin typeface="Arial" panose="020B0604020202020204" pitchFamily="34" charset="0"/>
              <a:cs typeface="Arial" panose="020B0604020202020204" pitchFamily="34" charset="0"/>
            </a:endParaRPr>
          </a:p>
          <a:p>
            <a:pPr>
              <a:defRPr/>
            </a:pPr>
            <a:r>
              <a:rPr lang="en-US" sz="1800" dirty="0">
                <a:latin typeface="Arial" panose="020B0604020202020204" pitchFamily="34" charset="0"/>
                <a:cs typeface="Arial" panose="020B0604020202020204" pitchFamily="34" charset="0"/>
              </a:rPr>
              <a:t>AVEDA successfully leverages these principles</a:t>
            </a:r>
          </a:p>
          <a:p>
            <a:pPr lvl="1">
              <a:defRPr/>
            </a:pPr>
            <a:r>
              <a:rPr lang="en-US" sz="1600" dirty="0">
                <a:latin typeface="Arial" panose="020B0604020202020204" pitchFamily="34" charset="0"/>
                <a:cs typeface="Arial" panose="020B0604020202020204" pitchFamily="34" charset="0"/>
              </a:rPr>
              <a:t>Follows their marketing message of being environmentally friendly. Pictures of products, places they get ingredients, and ask people to write reviews of their AVEDA experience</a:t>
            </a:r>
          </a:p>
          <a:p>
            <a:pPr lvl="1">
              <a:defRPr/>
            </a:pPr>
            <a:r>
              <a:rPr lang="en-US" sz="1600" dirty="0">
                <a:latin typeface="Arial" panose="020B0604020202020204" pitchFamily="34" charset="0"/>
                <a:cs typeface="Arial" panose="020B0604020202020204" pitchFamily="34" charset="0"/>
              </a:rPr>
              <a:t>Network with customers of their products as well as salon/spas that carry their products. Also connect to celebrity hairstylists that recommend AVEDA</a:t>
            </a:r>
          </a:p>
          <a:p>
            <a:pPr lvl="1">
              <a:defRPr/>
            </a:pPr>
            <a:r>
              <a:rPr lang="en-US" sz="1600" dirty="0">
                <a:latin typeface="Arial" panose="020B0604020202020204" pitchFamily="34" charset="0"/>
                <a:cs typeface="Arial" panose="020B0604020202020204" pitchFamily="34" charset="0"/>
              </a:rPr>
              <a:t>Have their own website, X and YouTube Channel which all follow the same marketing message and strategy, provide incentives, foster relationships</a:t>
            </a:r>
          </a:p>
        </p:txBody>
      </p:sp>
      <p:pic>
        <p:nvPicPr>
          <p:cNvPr id="39938" name="Picture 4" descr="facebook1.bmp"/>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60400" y="274638"/>
            <a:ext cx="3040063"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9939" name="Picture 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205413" y="279400"/>
            <a:ext cx="3417887" cy="11382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9940" name="Picture 8" descr="Screen Shot 2012-11-05 at 5.24.13 PM.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870855" y="1843876"/>
            <a:ext cx="3142970" cy="19645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9941" name="Picture 10" descr="Screen Shot 2012-11-05 at 5.25.22 PM.pn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870855" y="4463251"/>
            <a:ext cx="3142970" cy="19645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9942" name="TextBox 11"/>
          <p:cNvSpPr txBox="1">
            <a:spLocks noChangeArrowheads="1"/>
          </p:cNvSpPr>
          <p:nvPr/>
        </p:nvSpPr>
        <p:spPr bwMode="auto">
          <a:xfrm>
            <a:off x="5554663" y="3895725"/>
            <a:ext cx="3459162"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0"/>
              </a:spcBef>
              <a:spcAft>
                <a:spcPct val="0"/>
              </a:spcAft>
            </a:pPr>
            <a:r>
              <a:rPr lang="en-US">
                <a:solidFill>
                  <a:prstClr val="black"/>
                </a:solidFill>
                <a:latin typeface="Tahoma" charset="0"/>
              </a:rPr>
              <a:t>AVEDA Facebook page</a:t>
            </a:r>
          </a:p>
        </p:txBody>
      </p:sp>
      <p:sp>
        <p:nvSpPr>
          <p:cNvPr id="39943" name="Rectangle 12"/>
          <p:cNvSpPr>
            <a:spLocks noChangeArrowheads="1"/>
          </p:cNvSpPr>
          <p:nvPr/>
        </p:nvSpPr>
        <p:spPr bwMode="auto">
          <a:xfrm>
            <a:off x="6451600" y="6427788"/>
            <a:ext cx="1665288" cy="3698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algn="ctr" defTabSz="914400" fontAlgn="base">
              <a:spcBef>
                <a:spcPct val="0"/>
              </a:spcBef>
              <a:spcAft>
                <a:spcPct val="0"/>
              </a:spcAft>
            </a:pPr>
            <a:r>
              <a:rPr lang="en-US" sz="2400">
                <a:solidFill>
                  <a:prstClr val="black"/>
                </a:solidFill>
                <a:latin typeface="Times New Roman" charset="0"/>
                <a:ea typeface="ＭＳ Ｐゴシック" charset="0"/>
                <a:cs typeface="ＭＳ Ｐゴシック" charset="0"/>
              </a:rPr>
              <a:t>AVEDA Website</a:t>
            </a:r>
          </a:p>
        </p:txBody>
      </p:sp>
    </p:spTree>
    <p:extLst>
      <p:ext uri="{BB962C8B-B14F-4D97-AF65-F5344CB8AC3E}">
        <p14:creationId xmlns:p14="http://schemas.microsoft.com/office/powerpoint/2010/main" val="4256352788"/>
      </p:ext>
    </p:extLst>
  </p:cSld>
  <p:clrMapOvr>
    <a:masterClrMapping/>
  </p:clrMapOvr>
  <p:transition spd="slow"/>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aph of social media ads&#10;&#10;Description automatically generated">
            <a:extLst>
              <a:ext uri="{FF2B5EF4-FFF2-40B4-BE49-F238E27FC236}">
                <a16:creationId xmlns:a16="http://schemas.microsoft.com/office/drawing/2014/main" id="{1B90A975-CF6E-E0B0-C60F-32FB8CF50C25}"/>
              </a:ext>
            </a:extLst>
          </p:cNvPr>
          <p:cNvPicPr>
            <a:picLocks noChangeAspect="1"/>
          </p:cNvPicPr>
          <p:nvPr/>
        </p:nvPicPr>
        <p:blipFill>
          <a:blip r:embed="rId2"/>
          <a:stretch>
            <a:fillRect/>
          </a:stretch>
        </p:blipFill>
        <p:spPr>
          <a:xfrm>
            <a:off x="135090" y="914400"/>
            <a:ext cx="8809910" cy="5867400"/>
          </a:xfrm>
          <a:prstGeom prst="rect">
            <a:avLst/>
          </a:prstGeom>
        </p:spPr>
      </p:pic>
      <p:pic>
        <p:nvPicPr>
          <p:cNvPr id="5" name="Picture 4" descr="A graph of percentages&#10;&#10;Description automatically generated">
            <a:extLst>
              <a:ext uri="{FF2B5EF4-FFF2-40B4-BE49-F238E27FC236}">
                <a16:creationId xmlns:a16="http://schemas.microsoft.com/office/drawing/2014/main" id="{D3402D7D-F45B-A171-B472-8B5422C49A92}"/>
              </a:ext>
            </a:extLst>
          </p:cNvPr>
          <p:cNvPicPr>
            <a:picLocks noChangeAspect="1"/>
          </p:cNvPicPr>
          <p:nvPr/>
        </p:nvPicPr>
        <p:blipFill>
          <a:blip r:embed="rId3"/>
          <a:stretch>
            <a:fillRect/>
          </a:stretch>
        </p:blipFill>
        <p:spPr>
          <a:xfrm>
            <a:off x="-12290" y="914400"/>
            <a:ext cx="9068380" cy="5867400"/>
          </a:xfrm>
          <a:prstGeom prst="rect">
            <a:avLst/>
          </a:prstGeom>
        </p:spPr>
      </p:pic>
      <p:sp>
        <p:nvSpPr>
          <p:cNvPr id="6" name="TextBox 5">
            <a:extLst>
              <a:ext uri="{FF2B5EF4-FFF2-40B4-BE49-F238E27FC236}">
                <a16:creationId xmlns:a16="http://schemas.microsoft.com/office/drawing/2014/main" id="{EEEB0432-D73B-7739-4158-EC8924986FB7}"/>
              </a:ext>
            </a:extLst>
          </p:cNvPr>
          <p:cNvSpPr txBox="1"/>
          <p:nvPr/>
        </p:nvSpPr>
        <p:spPr>
          <a:xfrm>
            <a:off x="411735" y="304800"/>
            <a:ext cx="8695394" cy="461665"/>
          </a:xfrm>
          <a:prstGeom prst="rect">
            <a:avLst/>
          </a:prstGeom>
          <a:noFill/>
        </p:spPr>
        <p:txBody>
          <a:bodyPr wrap="none" rtlCol="0">
            <a:spAutoFit/>
          </a:bodyPr>
          <a:lstStyle/>
          <a:p>
            <a:r>
              <a:rPr lang="en-US" dirty="0">
                <a:latin typeface="Tahoma" panose="020B0604030504040204" pitchFamily="34" charset="0"/>
                <a:ea typeface="Tahoma" panose="020B0604030504040204" pitchFamily="34" charset="0"/>
                <a:cs typeface="Tahoma" panose="020B0604030504040204" pitchFamily="34" charset="0"/>
              </a:rPr>
              <a:t>As Spending on Social Up over 50% from 2022… but can shift </a:t>
            </a:r>
          </a:p>
        </p:txBody>
      </p:sp>
      <p:pic>
        <p:nvPicPr>
          <p:cNvPr id="7" name="Picture 6" descr="A silhouette of a person&#10;&#10;Description automatically generated">
            <a:extLst>
              <a:ext uri="{FF2B5EF4-FFF2-40B4-BE49-F238E27FC236}">
                <a16:creationId xmlns:a16="http://schemas.microsoft.com/office/drawing/2014/main" id="{578784B7-C196-4280-A74D-2A0CEEC21C90}"/>
              </a:ext>
            </a:extLst>
          </p:cNvPr>
          <p:cNvPicPr>
            <a:picLocks noChangeAspect="1"/>
          </p:cNvPicPr>
          <p:nvPr/>
        </p:nvPicPr>
        <p:blipFill>
          <a:blip r:embed="rId4"/>
          <a:stretch>
            <a:fillRect/>
          </a:stretch>
        </p:blipFill>
        <p:spPr>
          <a:xfrm>
            <a:off x="486546" y="433"/>
            <a:ext cx="8328597" cy="6860226"/>
          </a:xfrm>
          <a:prstGeom prst="rect">
            <a:avLst/>
          </a:prstGeom>
        </p:spPr>
      </p:pic>
    </p:spTree>
    <p:extLst>
      <p:ext uri="{BB962C8B-B14F-4D97-AF65-F5344CB8AC3E}">
        <p14:creationId xmlns:p14="http://schemas.microsoft.com/office/powerpoint/2010/main" val="37439468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dissolv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Number Placeholder 3"/>
          <p:cNvSpPr>
            <a:spLocks noGrp="1"/>
          </p:cNvSpPr>
          <p:nvPr>
            <p:ph type="sldNum" sz="quarter" idx="12"/>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ormAutofit fontScale="92500" lnSpcReduction="10000"/>
          </a:bodyPr>
          <a:lstStyle>
            <a:lvl1pPr eaLnBrk="0" hangingPunct="0">
              <a:defRPr sz="2400">
                <a:solidFill>
                  <a:schemeClr val="tx1"/>
                </a:solidFill>
                <a:latin typeface="Tahoma" charset="0"/>
                <a:ea typeface="ＭＳ Ｐゴシック" charset="0"/>
                <a:cs typeface="ＭＳ Ｐゴシック" charset="0"/>
              </a:defRPr>
            </a:lvl1pPr>
            <a:lvl2pPr marL="742950" indent="-285750" eaLnBrk="0" hangingPunct="0">
              <a:defRPr sz="2400">
                <a:solidFill>
                  <a:schemeClr val="tx1"/>
                </a:solidFill>
                <a:latin typeface="Tahoma" charset="0"/>
                <a:ea typeface="ＭＳ Ｐゴシック" charset="0"/>
              </a:defRPr>
            </a:lvl2pPr>
            <a:lvl3pPr marL="1143000" indent="-228600" eaLnBrk="0" hangingPunct="0">
              <a:defRPr sz="2400">
                <a:solidFill>
                  <a:schemeClr val="tx1"/>
                </a:solidFill>
                <a:latin typeface="Tahoma" charset="0"/>
                <a:ea typeface="ＭＳ Ｐゴシック" charset="0"/>
              </a:defRPr>
            </a:lvl3pPr>
            <a:lvl4pPr marL="1600200" indent="-228600" eaLnBrk="0" hangingPunct="0">
              <a:defRPr sz="2400">
                <a:solidFill>
                  <a:schemeClr val="tx1"/>
                </a:solidFill>
                <a:latin typeface="Tahoma" charset="0"/>
                <a:ea typeface="ＭＳ Ｐゴシック" charset="0"/>
              </a:defRPr>
            </a:lvl4pPr>
            <a:lvl5pPr marL="2057400" indent="-228600" eaLnBrk="0" hangingPunct="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eaLnBrk="1" hangingPunct="1">
              <a:defRPr/>
            </a:pPr>
            <a:fld id="{5FA148A2-427D-1645-9B89-E95F18E5EAE6}" type="slidenum">
              <a:rPr lang="en-US" sz="1400">
                <a:solidFill>
                  <a:prstClr val="black"/>
                </a:solidFill>
              </a:rPr>
              <a:pPr eaLnBrk="1" hangingPunct="1">
                <a:defRPr/>
              </a:pPr>
              <a:t>13</a:t>
            </a:fld>
            <a:endParaRPr lang="en-US" sz="1400">
              <a:solidFill>
                <a:prstClr val="black"/>
              </a:solidFill>
            </a:endParaRPr>
          </a:p>
        </p:txBody>
      </p:sp>
      <p:pic>
        <p:nvPicPr>
          <p:cNvPr id="43010" name="Picture 5" descr="netflix.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970714" y="1447800"/>
            <a:ext cx="1766104" cy="5257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3011" name="Content Placeholder 4" descr="countryinnad.jpg"/>
          <p:cNvPicPr>
            <a:picLocks noChangeAspect="1"/>
          </p:cNvPicPr>
          <p:nvPr/>
        </p:nvPicPr>
        <p:blipFill>
          <a:blip r:embed="rId3">
            <a:extLst>
              <a:ext uri="{28A0092B-C50C-407E-A947-70E740481C1C}">
                <a14:useLocalDpi xmlns:a14="http://schemas.microsoft.com/office/drawing/2010/main" val="0"/>
              </a:ext>
            </a:extLst>
          </a:blip>
          <a:srcRect l="-256192" r="-256192"/>
          <a:stretch>
            <a:fillRect/>
          </a:stretch>
        </p:blipFill>
        <p:spPr bwMode="auto">
          <a:xfrm>
            <a:off x="1676400" y="1746567"/>
            <a:ext cx="8574088" cy="4684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3012" name="Title 1"/>
          <p:cNvSpPr>
            <a:spLocks noGrp="1"/>
          </p:cNvSpPr>
          <p:nvPr>
            <p:ph type="title"/>
          </p:nvPr>
        </p:nvSpPr>
        <p:spPr>
          <a:xfrm>
            <a:off x="612775" y="228600"/>
            <a:ext cx="8153400" cy="990600"/>
          </a:xfrm>
        </p:spPr>
        <p:txBody>
          <a:bodyPr/>
          <a:lstStyle/>
          <a:p>
            <a:r>
              <a:rPr lang="en-US">
                <a:latin typeface="Tw Cen MT" charset="0"/>
              </a:rPr>
              <a:t>Facebook Display Advertising</a:t>
            </a:r>
          </a:p>
        </p:txBody>
      </p:sp>
      <p:sp>
        <p:nvSpPr>
          <p:cNvPr id="43013" name="Content Placeholder 2"/>
          <p:cNvSpPr>
            <a:spLocks noGrp="1"/>
          </p:cNvSpPr>
          <p:nvPr>
            <p:ph sz="quarter" idx="1"/>
          </p:nvPr>
        </p:nvSpPr>
        <p:spPr>
          <a:xfrm>
            <a:off x="612775" y="1600200"/>
            <a:ext cx="8153400" cy="4495800"/>
          </a:xfrm>
        </p:spPr>
        <p:txBody>
          <a:bodyPr>
            <a:normAutofit/>
          </a:bodyPr>
          <a:lstStyle/>
          <a:p>
            <a:r>
              <a:rPr lang="en-US" sz="2800" dirty="0">
                <a:latin typeface="Tw Cen MT" charset="0"/>
              </a:rPr>
              <a:t>Marketers can buy</a:t>
            </a:r>
            <a:br>
              <a:rPr lang="en-US" sz="2800" dirty="0">
                <a:latin typeface="Tw Cen MT" charset="0"/>
              </a:rPr>
            </a:br>
            <a:r>
              <a:rPr lang="en-US" sz="2800" dirty="0">
                <a:latin typeface="Tw Cen MT" charset="0"/>
              </a:rPr>
              <a:t>space on Facebook, in</a:t>
            </a:r>
            <a:br>
              <a:rPr lang="en-US" sz="2800" dirty="0">
                <a:latin typeface="Tw Cen MT" charset="0"/>
              </a:rPr>
            </a:br>
            <a:r>
              <a:rPr lang="en-US" sz="2800" dirty="0">
                <a:latin typeface="Tw Cen MT" charset="0"/>
              </a:rPr>
              <a:t>addition to having their</a:t>
            </a:r>
            <a:br>
              <a:rPr lang="en-US" sz="2800" dirty="0">
                <a:latin typeface="Tw Cen MT" charset="0"/>
              </a:rPr>
            </a:br>
            <a:r>
              <a:rPr lang="en-US" sz="2800" dirty="0">
                <a:latin typeface="Tw Cen MT" charset="0"/>
              </a:rPr>
              <a:t>own pages</a:t>
            </a:r>
          </a:p>
          <a:p>
            <a:pPr marL="0" indent="0">
              <a:buNone/>
            </a:pPr>
            <a:endParaRPr lang="en-US" sz="2800" dirty="0">
              <a:latin typeface="Tw Cen MT" charset="0"/>
            </a:endParaRPr>
          </a:p>
          <a:p>
            <a:r>
              <a:rPr lang="en-US" sz="2800" dirty="0">
                <a:latin typeface="Tw Cen MT" charset="0"/>
              </a:rPr>
              <a:t>Cost per ads on Facebook</a:t>
            </a:r>
            <a:br>
              <a:rPr lang="en-US" sz="2800" dirty="0">
                <a:latin typeface="Tw Cen MT" charset="0"/>
              </a:rPr>
            </a:br>
            <a:r>
              <a:rPr lang="en-US" sz="2800" dirty="0">
                <a:latin typeface="Tw Cen MT" charset="0"/>
              </a:rPr>
              <a:t>is same as other online ads</a:t>
            </a:r>
          </a:p>
          <a:p>
            <a:pPr lvl="1"/>
            <a:r>
              <a:rPr lang="en-US" sz="2400" dirty="0">
                <a:latin typeface="Tw Cen MT" charset="0"/>
              </a:rPr>
              <a:t>Buy them on a </a:t>
            </a:r>
            <a:r>
              <a:rPr lang="en-US" sz="2400" b="1" dirty="0">
                <a:latin typeface="Tw Cen MT" charset="0"/>
              </a:rPr>
              <a:t>CPM basis</a:t>
            </a:r>
          </a:p>
        </p:txBody>
      </p:sp>
    </p:spTree>
    <p:extLst>
      <p:ext uri="{BB962C8B-B14F-4D97-AF65-F5344CB8AC3E}">
        <p14:creationId xmlns:p14="http://schemas.microsoft.com/office/powerpoint/2010/main" val="2711347191"/>
      </p:ext>
    </p:extLst>
  </p:cSld>
  <p:clrMapOvr>
    <a:masterClrMapping/>
  </p:clrMapOvr>
  <p:transition spd="slow"/>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Title 1"/>
          <p:cNvSpPr>
            <a:spLocks noGrp="1"/>
          </p:cNvSpPr>
          <p:nvPr>
            <p:ph type="title"/>
          </p:nvPr>
        </p:nvSpPr>
        <p:spPr>
          <a:xfrm>
            <a:off x="533400" y="457200"/>
            <a:ext cx="8410575" cy="852488"/>
          </a:xfrm>
        </p:spPr>
        <p:txBody>
          <a:bodyPr>
            <a:noAutofit/>
          </a:bodyPr>
          <a:lstStyle/>
          <a:p>
            <a:pPr algn="ctr"/>
            <a:r>
              <a:rPr lang="en-US" sz="2800" dirty="0">
                <a:latin typeface="Tahoma" charset="0"/>
              </a:rPr>
              <a:t>Some Social Media Ads Moving to Cost Per Click</a:t>
            </a:r>
            <a:br>
              <a:rPr lang="en-US" sz="2800" dirty="0">
                <a:latin typeface="Tahoma" charset="0"/>
              </a:rPr>
            </a:br>
            <a:endParaRPr lang="en-US" sz="2800" dirty="0">
              <a:latin typeface="Tahoma" charset="0"/>
            </a:endParaRPr>
          </a:p>
        </p:txBody>
      </p:sp>
      <p:sp>
        <p:nvSpPr>
          <p:cNvPr id="56323" name="Slide Number Placeholder 3"/>
          <p:cNvSpPr>
            <a:spLocks noGrp="1"/>
          </p:cNvSpPr>
          <p:nvPr>
            <p:ph type="sldNum" sz="quarter" idx="12"/>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ormAutofit fontScale="92500" lnSpcReduction="10000"/>
          </a:bodyPr>
          <a:lstStyle>
            <a:lvl1pPr eaLnBrk="0" hangingPunct="0">
              <a:defRPr sz="2400">
                <a:solidFill>
                  <a:schemeClr val="tx1"/>
                </a:solidFill>
                <a:latin typeface="Tahoma" charset="0"/>
                <a:ea typeface="ＭＳ Ｐゴシック" charset="0"/>
                <a:cs typeface="ＭＳ Ｐゴシック" charset="0"/>
              </a:defRPr>
            </a:lvl1pPr>
            <a:lvl2pPr marL="742950" indent="-285750" eaLnBrk="0" hangingPunct="0">
              <a:defRPr sz="2400">
                <a:solidFill>
                  <a:schemeClr val="tx1"/>
                </a:solidFill>
                <a:latin typeface="Tahoma" charset="0"/>
                <a:ea typeface="ＭＳ Ｐゴシック" charset="0"/>
              </a:defRPr>
            </a:lvl2pPr>
            <a:lvl3pPr marL="1143000" indent="-228600" eaLnBrk="0" hangingPunct="0">
              <a:defRPr sz="2400">
                <a:solidFill>
                  <a:schemeClr val="tx1"/>
                </a:solidFill>
                <a:latin typeface="Tahoma" charset="0"/>
                <a:ea typeface="ＭＳ Ｐゴシック" charset="0"/>
              </a:defRPr>
            </a:lvl3pPr>
            <a:lvl4pPr marL="1600200" indent="-228600" eaLnBrk="0" hangingPunct="0">
              <a:defRPr sz="2400">
                <a:solidFill>
                  <a:schemeClr val="tx1"/>
                </a:solidFill>
                <a:latin typeface="Tahoma" charset="0"/>
                <a:ea typeface="ＭＳ Ｐゴシック" charset="0"/>
              </a:defRPr>
            </a:lvl4pPr>
            <a:lvl5pPr marL="2057400" indent="-228600" eaLnBrk="0" hangingPunct="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eaLnBrk="1" hangingPunct="1">
              <a:defRPr/>
            </a:pPr>
            <a:fld id="{D2CEF9CF-7D17-D84B-A9C6-6874E897516E}" type="slidenum">
              <a:rPr lang="en-US" sz="1400">
                <a:solidFill>
                  <a:prstClr val="black"/>
                </a:solidFill>
              </a:rPr>
              <a:pPr eaLnBrk="1" hangingPunct="1">
                <a:defRPr/>
              </a:pPr>
              <a:t>14</a:t>
            </a:fld>
            <a:endParaRPr lang="en-US" sz="1400">
              <a:solidFill>
                <a:prstClr val="black"/>
              </a:solidFill>
            </a:endParaRPr>
          </a:p>
        </p:txBody>
      </p:sp>
      <p:pic>
        <p:nvPicPr>
          <p:cNvPr id="5" name="Picture 4" descr="A graph of different colored bars&#10;&#10;Description automatically generated with medium confidence">
            <a:extLst>
              <a:ext uri="{FF2B5EF4-FFF2-40B4-BE49-F238E27FC236}">
                <a16:creationId xmlns:a16="http://schemas.microsoft.com/office/drawing/2014/main" id="{9DB0D999-45D0-1821-A92D-4A0C53FF6FE6}"/>
              </a:ext>
            </a:extLst>
          </p:cNvPr>
          <p:cNvPicPr>
            <a:picLocks noChangeAspect="1"/>
          </p:cNvPicPr>
          <p:nvPr/>
        </p:nvPicPr>
        <p:blipFill>
          <a:blip r:embed="rId2"/>
          <a:stretch>
            <a:fillRect/>
          </a:stretch>
        </p:blipFill>
        <p:spPr>
          <a:xfrm>
            <a:off x="1468743" y="1143000"/>
            <a:ext cx="6400800" cy="5536692"/>
          </a:xfrm>
          <a:prstGeom prst="rect">
            <a:avLst/>
          </a:prstGeom>
        </p:spPr>
      </p:pic>
    </p:spTree>
    <p:extLst>
      <p:ext uri="{BB962C8B-B14F-4D97-AF65-F5344CB8AC3E}">
        <p14:creationId xmlns:p14="http://schemas.microsoft.com/office/powerpoint/2010/main" val="2771445860"/>
      </p:ext>
    </p:extLst>
  </p:cSld>
  <p:clrMapOvr>
    <a:masterClrMapping/>
  </p:clrMapOvr>
  <p:transition spd="slow"/>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Title 1"/>
          <p:cNvSpPr>
            <a:spLocks noGrp="1"/>
          </p:cNvSpPr>
          <p:nvPr>
            <p:ph type="title"/>
          </p:nvPr>
        </p:nvSpPr>
        <p:spPr>
          <a:xfrm>
            <a:off x="304800" y="228600"/>
            <a:ext cx="8153400" cy="990600"/>
          </a:xfrm>
        </p:spPr>
        <p:txBody>
          <a:bodyPr>
            <a:normAutofit fontScale="90000"/>
          </a:bodyPr>
          <a:lstStyle/>
          <a:p>
            <a:r>
              <a:rPr lang="en-US" sz="3600">
                <a:latin typeface="Tahoma" charset="0"/>
              </a:rPr>
              <a:t>Facebook Allows you to Target Your Ads Based on Many Different Factors</a:t>
            </a:r>
          </a:p>
        </p:txBody>
      </p:sp>
      <p:sp>
        <p:nvSpPr>
          <p:cNvPr id="44034" name="Content Placeholder 2"/>
          <p:cNvSpPr>
            <a:spLocks noGrp="1"/>
          </p:cNvSpPr>
          <p:nvPr>
            <p:ph idx="1"/>
          </p:nvPr>
        </p:nvSpPr>
        <p:spPr>
          <a:xfrm>
            <a:off x="612775" y="1600200"/>
            <a:ext cx="8153400" cy="4495800"/>
          </a:xfrm>
        </p:spPr>
        <p:txBody>
          <a:bodyPr/>
          <a:lstStyle/>
          <a:p>
            <a:r>
              <a:rPr lang="en-US" sz="1600" dirty="0">
                <a:latin typeface="Tahoma" charset="0"/>
              </a:rPr>
              <a:t>Location</a:t>
            </a:r>
          </a:p>
          <a:p>
            <a:pPr lvl="1"/>
            <a:r>
              <a:rPr lang="en-US" sz="1600" dirty="0">
                <a:latin typeface="Tahoma" charset="0"/>
              </a:rPr>
              <a:t>By State or Province, or by City</a:t>
            </a:r>
          </a:p>
          <a:p>
            <a:r>
              <a:rPr lang="en-US" sz="1600" dirty="0">
                <a:latin typeface="Tahoma" charset="0"/>
              </a:rPr>
              <a:t>Sex and Orientation</a:t>
            </a:r>
          </a:p>
          <a:p>
            <a:r>
              <a:rPr lang="en-US" sz="1600" dirty="0">
                <a:latin typeface="Tahoma" charset="0"/>
              </a:rPr>
              <a:t>Age and Lifestyle Cluster</a:t>
            </a:r>
          </a:p>
          <a:p>
            <a:r>
              <a:rPr lang="en-US" sz="1600" dirty="0">
                <a:latin typeface="Tahoma" charset="0"/>
              </a:rPr>
              <a:t>Keywords</a:t>
            </a:r>
          </a:p>
          <a:p>
            <a:pPr lvl="1"/>
            <a:r>
              <a:rPr lang="en-US" sz="1600" dirty="0">
                <a:latin typeface="Tahoma" charset="0"/>
              </a:rPr>
              <a:t>By any key activity word found in profiles</a:t>
            </a:r>
          </a:p>
          <a:p>
            <a:r>
              <a:rPr lang="en-US" sz="1600" dirty="0">
                <a:latin typeface="Tahoma" charset="0"/>
              </a:rPr>
              <a:t>Education</a:t>
            </a:r>
          </a:p>
          <a:p>
            <a:pPr lvl="1"/>
            <a:r>
              <a:rPr lang="en-US" sz="1600" dirty="0">
                <a:latin typeface="Tahoma" charset="0"/>
              </a:rPr>
              <a:t>College grad, in college, in high school</a:t>
            </a:r>
          </a:p>
          <a:p>
            <a:pPr lvl="1"/>
            <a:r>
              <a:rPr lang="en-US" sz="1600" dirty="0">
                <a:latin typeface="Tahoma" charset="0"/>
              </a:rPr>
              <a:t>Freshman, sophomore, junior, senior</a:t>
            </a:r>
          </a:p>
          <a:p>
            <a:pPr lvl="1"/>
            <a:r>
              <a:rPr lang="en-US" sz="1600" dirty="0">
                <a:latin typeface="Tahoma" charset="0"/>
              </a:rPr>
              <a:t>Specific colleges</a:t>
            </a:r>
          </a:p>
          <a:p>
            <a:r>
              <a:rPr lang="en-US" sz="1600" dirty="0">
                <a:latin typeface="Tahoma" charset="0"/>
              </a:rPr>
              <a:t>Workplace</a:t>
            </a:r>
          </a:p>
          <a:p>
            <a:r>
              <a:rPr lang="en-US" sz="1600" dirty="0">
                <a:latin typeface="Tahoma" charset="0"/>
              </a:rPr>
              <a:t>Relationship status:  Single, In a relationship, Engaged, Married</a:t>
            </a:r>
          </a:p>
          <a:p>
            <a:r>
              <a:rPr lang="en-US" sz="1600" dirty="0">
                <a:latin typeface="Tahoma" charset="0"/>
              </a:rPr>
              <a:t>Relationship interests:  Men, Women</a:t>
            </a:r>
          </a:p>
          <a:p>
            <a:r>
              <a:rPr lang="en-US" sz="1600" dirty="0">
                <a:latin typeface="Tahoma" charset="0"/>
              </a:rPr>
              <a:t>And much, much more about what they are posting, reading, and messaging</a:t>
            </a:r>
          </a:p>
        </p:txBody>
      </p:sp>
      <p:sp>
        <p:nvSpPr>
          <p:cNvPr id="61443" name="Slide Number Placeholder 3"/>
          <p:cNvSpPr>
            <a:spLocks noGrp="1"/>
          </p:cNvSpPr>
          <p:nvPr>
            <p:ph type="sldNum" sz="quarter" idx="12"/>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ormAutofit fontScale="92500" lnSpcReduction="10000"/>
          </a:bodyPr>
          <a:lstStyle>
            <a:lvl1pPr eaLnBrk="0" hangingPunct="0">
              <a:defRPr sz="2400">
                <a:solidFill>
                  <a:schemeClr val="tx1"/>
                </a:solidFill>
                <a:latin typeface="Tahoma" charset="0"/>
                <a:ea typeface="ＭＳ Ｐゴシック" charset="0"/>
                <a:cs typeface="ＭＳ Ｐゴシック" charset="0"/>
              </a:defRPr>
            </a:lvl1pPr>
            <a:lvl2pPr marL="742950" indent="-285750" eaLnBrk="0" hangingPunct="0">
              <a:defRPr sz="2400">
                <a:solidFill>
                  <a:schemeClr val="tx1"/>
                </a:solidFill>
                <a:latin typeface="Tahoma" charset="0"/>
                <a:ea typeface="ＭＳ Ｐゴシック" charset="0"/>
              </a:defRPr>
            </a:lvl2pPr>
            <a:lvl3pPr marL="1143000" indent="-228600" eaLnBrk="0" hangingPunct="0">
              <a:defRPr sz="2400">
                <a:solidFill>
                  <a:schemeClr val="tx1"/>
                </a:solidFill>
                <a:latin typeface="Tahoma" charset="0"/>
                <a:ea typeface="ＭＳ Ｐゴシック" charset="0"/>
              </a:defRPr>
            </a:lvl3pPr>
            <a:lvl4pPr marL="1600200" indent="-228600" eaLnBrk="0" hangingPunct="0">
              <a:defRPr sz="2400">
                <a:solidFill>
                  <a:schemeClr val="tx1"/>
                </a:solidFill>
                <a:latin typeface="Tahoma" charset="0"/>
                <a:ea typeface="ＭＳ Ｐゴシック" charset="0"/>
              </a:defRPr>
            </a:lvl4pPr>
            <a:lvl5pPr marL="2057400" indent="-228600" eaLnBrk="0" hangingPunct="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eaLnBrk="1" hangingPunct="1">
              <a:defRPr/>
            </a:pPr>
            <a:fld id="{FEE8786F-EC65-BF4E-8B15-6AD72BE6E2F5}" type="slidenum">
              <a:rPr lang="en-US" sz="1400">
                <a:solidFill>
                  <a:prstClr val="black"/>
                </a:solidFill>
              </a:rPr>
              <a:pPr eaLnBrk="1" hangingPunct="1">
                <a:defRPr/>
              </a:pPr>
              <a:t>15</a:t>
            </a:fld>
            <a:endParaRPr lang="en-US" sz="1400">
              <a:solidFill>
                <a:prstClr val="black"/>
              </a:solidFill>
            </a:endParaRPr>
          </a:p>
        </p:txBody>
      </p:sp>
    </p:spTree>
    <p:extLst>
      <p:ext uri="{BB962C8B-B14F-4D97-AF65-F5344CB8AC3E}">
        <p14:creationId xmlns:p14="http://schemas.microsoft.com/office/powerpoint/2010/main" val="913537507"/>
      </p:ext>
    </p:extLst>
  </p:cSld>
  <p:clrMapOvr>
    <a:masterClrMapping/>
  </p:clrMapOvr>
  <p:transition spd="slow"/>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D5FFD6-2533-7F4E-94C7-EB6D51D7E0B6}"/>
              </a:ext>
            </a:extLst>
          </p:cNvPr>
          <p:cNvSpPr>
            <a:spLocks noGrp="1"/>
          </p:cNvSpPr>
          <p:nvPr>
            <p:ph type="title"/>
          </p:nvPr>
        </p:nvSpPr>
        <p:spPr/>
        <p:txBody>
          <a:bodyPr/>
          <a:lstStyle/>
          <a:p>
            <a:r>
              <a:rPr lang="en-US" dirty="0"/>
              <a:t>Download Your Data</a:t>
            </a:r>
          </a:p>
        </p:txBody>
      </p:sp>
      <p:pic>
        <p:nvPicPr>
          <p:cNvPr id="5" name="Picture 4">
            <a:extLst>
              <a:ext uri="{FF2B5EF4-FFF2-40B4-BE49-F238E27FC236}">
                <a16:creationId xmlns:a16="http://schemas.microsoft.com/office/drawing/2014/main" id="{50AE2926-8E7B-4F4B-ABFA-16EE3F1281A6}"/>
              </a:ext>
            </a:extLst>
          </p:cNvPr>
          <p:cNvPicPr>
            <a:picLocks noChangeAspect="1"/>
          </p:cNvPicPr>
          <p:nvPr/>
        </p:nvPicPr>
        <p:blipFill>
          <a:blip r:embed="rId2"/>
          <a:stretch>
            <a:fillRect/>
          </a:stretch>
        </p:blipFill>
        <p:spPr>
          <a:xfrm>
            <a:off x="685800" y="1981200"/>
            <a:ext cx="7772400" cy="3975918"/>
          </a:xfrm>
          <a:prstGeom prst="rect">
            <a:avLst/>
          </a:prstGeom>
        </p:spPr>
      </p:pic>
    </p:spTree>
    <p:extLst>
      <p:ext uri="{BB962C8B-B14F-4D97-AF65-F5344CB8AC3E}">
        <p14:creationId xmlns:p14="http://schemas.microsoft.com/office/powerpoint/2010/main" val="241417746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Title 1"/>
          <p:cNvSpPr>
            <a:spLocks noGrp="1"/>
          </p:cNvSpPr>
          <p:nvPr>
            <p:ph type="title"/>
          </p:nvPr>
        </p:nvSpPr>
        <p:spPr>
          <a:xfrm>
            <a:off x="304801" y="228600"/>
            <a:ext cx="8077200" cy="852488"/>
          </a:xfrm>
        </p:spPr>
        <p:txBody>
          <a:bodyPr/>
          <a:lstStyle/>
          <a:p>
            <a:r>
              <a:rPr lang="en-US" sz="3200" dirty="0">
                <a:latin typeface="Tahoma" charset="0"/>
              </a:rPr>
              <a:t>X’s</a:t>
            </a:r>
            <a:r>
              <a:rPr lang="en-US" altLang="ja-JP" sz="3200" dirty="0">
                <a:latin typeface="Tahoma" charset="0"/>
              </a:rPr>
              <a:t> Role in Marketing</a:t>
            </a:r>
            <a:endParaRPr lang="en-US" sz="3200" dirty="0">
              <a:solidFill>
                <a:srgbClr val="FFFFFF"/>
              </a:solidFill>
              <a:latin typeface="Tahoma" charset="0"/>
            </a:endParaRPr>
          </a:p>
        </p:txBody>
      </p:sp>
      <p:sp>
        <p:nvSpPr>
          <p:cNvPr id="45058" name="Content Placeholder 2"/>
          <p:cNvSpPr>
            <a:spLocks noGrp="1"/>
          </p:cNvSpPr>
          <p:nvPr>
            <p:ph idx="1"/>
          </p:nvPr>
        </p:nvSpPr>
        <p:spPr>
          <a:xfrm>
            <a:off x="-6626" y="1524000"/>
            <a:ext cx="5112026" cy="5029200"/>
          </a:xfrm>
        </p:spPr>
        <p:txBody>
          <a:bodyPr>
            <a:normAutofit lnSpcReduction="10000"/>
          </a:bodyPr>
          <a:lstStyle/>
          <a:p>
            <a:pPr lvl="1"/>
            <a:r>
              <a:rPr lang="en-US" sz="2400" dirty="0">
                <a:latin typeface="Tahoma" charset="0"/>
              </a:rPr>
              <a:t>Brand awareness and extended  interaction</a:t>
            </a:r>
            <a:br>
              <a:rPr lang="en-US" sz="2400" dirty="0">
                <a:latin typeface="Tahoma" charset="0"/>
              </a:rPr>
            </a:br>
            <a:endParaRPr lang="en-US" sz="2400" dirty="0">
              <a:latin typeface="Tahoma" charset="0"/>
            </a:endParaRPr>
          </a:p>
          <a:p>
            <a:pPr lvl="1"/>
            <a:r>
              <a:rPr lang="en-US" sz="2400" dirty="0">
                <a:latin typeface="Tahoma" charset="0"/>
              </a:rPr>
              <a:t>Customer Service:  track conversations, respond to complaints and requests</a:t>
            </a:r>
            <a:br>
              <a:rPr lang="en-US" sz="2400" dirty="0">
                <a:latin typeface="Tahoma" charset="0"/>
              </a:rPr>
            </a:br>
            <a:endParaRPr lang="en-US" sz="2400" dirty="0">
              <a:latin typeface="Tahoma" charset="0"/>
            </a:endParaRPr>
          </a:p>
          <a:p>
            <a:pPr lvl="1"/>
            <a:r>
              <a:rPr lang="en-US" sz="2400" dirty="0">
                <a:latin typeface="Tahoma" charset="0"/>
              </a:rPr>
              <a:t>Promote your product – even offer exclusive deals and contests </a:t>
            </a:r>
          </a:p>
          <a:p>
            <a:pPr lvl="1"/>
            <a:endParaRPr lang="en-US" sz="2400" dirty="0">
              <a:latin typeface="Tahoma" charset="0"/>
            </a:endParaRPr>
          </a:p>
          <a:p>
            <a:pPr lvl="1"/>
            <a:r>
              <a:rPr lang="en-US" sz="2400" dirty="0">
                <a:latin typeface="Tahoma" charset="0"/>
              </a:rPr>
              <a:t>Increase sales through coupons and incentives</a:t>
            </a:r>
          </a:p>
        </p:txBody>
      </p:sp>
      <p:pic>
        <p:nvPicPr>
          <p:cNvPr id="3" name="Picture 2">
            <a:extLst>
              <a:ext uri="{FF2B5EF4-FFF2-40B4-BE49-F238E27FC236}">
                <a16:creationId xmlns:a16="http://schemas.microsoft.com/office/drawing/2014/main" id="{F5F84DC0-C33A-EB49-BDA2-DA7D903B06CA}"/>
              </a:ext>
            </a:extLst>
          </p:cNvPr>
          <p:cNvPicPr>
            <a:picLocks noChangeAspect="1"/>
          </p:cNvPicPr>
          <p:nvPr/>
        </p:nvPicPr>
        <p:blipFill>
          <a:blip r:embed="rId3"/>
          <a:stretch>
            <a:fillRect/>
          </a:stretch>
        </p:blipFill>
        <p:spPr>
          <a:xfrm>
            <a:off x="5334000" y="1828800"/>
            <a:ext cx="3494998" cy="4114800"/>
          </a:xfrm>
          <a:prstGeom prst="rect">
            <a:avLst/>
          </a:prstGeom>
        </p:spPr>
      </p:pic>
    </p:spTree>
    <p:extLst>
      <p:ext uri="{BB962C8B-B14F-4D97-AF65-F5344CB8AC3E}">
        <p14:creationId xmlns:p14="http://schemas.microsoft.com/office/powerpoint/2010/main" val="767067114"/>
      </p:ext>
    </p:extLst>
  </p:cSld>
  <p:clrMapOvr>
    <a:masterClrMapping/>
  </p:clrMapOvr>
  <p:transition spd="slow"/>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Title 1"/>
          <p:cNvSpPr>
            <a:spLocks noGrp="1"/>
          </p:cNvSpPr>
          <p:nvPr>
            <p:ph type="title"/>
          </p:nvPr>
        </p:nvSpPr>
        <p:spPr>
          <a:xfrm>
            <a:off x="612775" y="228600"/>
            <a:ext cx="8153400" cy="990600"/>
          </a:xfrm>
        </p:spPr>
        <p:txBody>
          <a:bodyPr/>
          <a:lstStyle/>
          <a:p>
            <a:r>
              <a:rPr lang="en-US" dirty="0">
                <a:solidFill>
                  <a:schemeClr val="tx2"/>
                </a:solidFill>
                <a:latin typeface="Tw Cen MT" charset="0"/>
              </a:rPr>
              <a:t>Advertising on X</a:t>
            </a:r>
          </a:p>
        </p:txBody>
      </p:sp>
      <p:sp>
        <p:nvSpPr>
          <p:cNvPr id="100354" name="Content Placeholder 2"/>
          <p:cNvSpPr>
            <a:spLocks noGrp="1"/>
          </p:cNvSpPr>
          <p:nvPr>
            <p:ph sz="quarter" idx="1"/>
          </p:nvPr>
        </p:nvSpPr>
        <p:spPr>
          <a:xfrm>
            <a:off x="612775" y="1600200"/>
            <a:ext cx="8153400" cy="4495800"/>
          </a:xfrm>
        </p:spPr>
        <p:txBody>
          <a:bodyPr/>
          <a:lstStyle/>
          <a:p>
            <a:r>
              <a:rPr lang="en-US" dirty="0">
                <a:latin typeface="Tw Cen MT" charset="0"/>
              </a:rPr>
              <a:t>There are 2 main ways to do paid ads on Twitter:</a:t>
            </a:r>
          </a:p>
          <a:p>
            <a:pPr marL="0" indent="0">
              <a:buNone/>
            </a:pPr>
            <a:endParaRPr lang="en-US" dirty="0">
              <a:latin typeface="Tw Cen MT" charset="0"/>
            </a:endParaRPr>
          </a:p>
          <a:p>
            <a:pPr lvl="1"/>
            <a:r>
              <a:rPr lang="en-US" dirty="0">
                <a:latin typeface="Tw Cen MT" charset="0"/>
              </a:rPr>
              <a:t>Promoted accounts</a:t>
            </a:r>
            <a:br>
              <a:rPr lang="en-US" dirty="0">
                <a:latin typeface="Tw Cen MT" charset="0"/>
              </a:rPr>
            </a:br>
            <a:endParaRPr lang="en-US" dirty="0">
              <a:latin typeface="Tw Cen MT" charset="0"/>
            </a:endParaRPr>
          </a:p>
          <a:p>
            <a:pPr lvl="1"/>
            <a:r>
              <a:rPr lang="en-US" dirty="0">
                <a:latin typeface="Tw Cen MT" charset="0"/>
              </a:rPr>
              <a:t>Promoted tweets</a:t>
            </a:r>
          </a:p>
        </p:txBody>
      </p:sp>
      <p:pic>
        <p:nvPicPr>
          <p:cNvPr id="3" name="Picture 2">
            <a:extLst>
              <a:ext uri="{FF2B5EF4-FFF2-40B4-BE49-F238E27FC236}">
                <a16:creationId xmlns:a16="http://schemas.microsoft.com/office/drawing/2014/main" id="{37F32991-0660-E04C-BDE5-8496BC3EEF0B}"/>
              </a:ext>
            </a:extLst>
          </p:cNvPr>
          <p:cNvPicPr>
            <a:picLocks noChangeAspect="1"/>
          </p:cNvPicPr>
          <p:nvPr/>
        </p:nvPicPr>
        <p:blipFill>
          <a:blip r:embed="rId2"/>
          <a:stretch>
            <a:fillRect/>
          </a:stretch>
        </p:blipFill>
        <p:spPr>
          <a:xfrm>
            <a:off x="4495800" y="3124200"/>
            <a:ext cx="3924300" cy="1512904"/>
          </a:xfrm>
          <a:prstGeom prst="rect">
            <a:avLst/>
          </a:prstGeom>
        </p:spPr>
      </p:pic>
    </p:spTree>
    <p:extLst>
      <p:ext uri="{BB962C8B-B14F-4D97-AF65-F5344CB8AC3E}">
        <p14:creationId xmlns:p14="http://schemas.microsoft.com/office/powerpoint/2010/main" val="146685756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Title 1"/>
          <p:cNvSpPr>
            <a:spLocks noGrp="1"/>
          </p:cNvSpPr>
          <p:nvPr>
            <p:ph type="title"/>
          </p:nvPr>
        </p:nvSpPr>
        <p:spPr>
          <a:xfrm>
            <a:off x="612775" y="228600"/>
            <a:ext cx="8153400" cy="990600"/>
          </a:xfrm>
        </p:spPr>
        <p:txBody>
          <a:bodyPr/>
          <a:lstStyle/>
          <a:p>
            <a:r>
              <a:rPr lang="en-US" dirty="0">
                <a:solidFill>
                  <a:schemeClr val="tx2"/>
                </a:solidFill>
                <a:latin typeface="Tw Cen MT" charset="0"/>
              </a:rPr>
              <a:t>Promoted Accounts</a:t>
            </a:r>
          </a:p>
        </p:txBody>
      </p:sp>
      <p:sp>
        <p:nvSpPr>
          <p:cNvPr id="101378" name="Content Placeholder 2"/>
          <p:cNvSpPr>
            <a:spLocks noGrp="1"/>
          </p:cNvSpPr>
          <p:nvPr>
            <p:ph sz="quarter" idx="1"/>
          </p:nvPr>
        </p:nvSpPr>
        <p:spPr>
          <a:xfrm>
            <a:off x="612775" y="1600200"/>
            <a:ext cx="8153400" cy="4495800"/>
          </a:xfrm>
        </p:spPr>
        <p:txBody>
          <a:bodyPr>
            <a:normAutofit fontScale="92500"/>
          </a:bodyPr>
          <a:lstStyle/>
          <a:p>
            <a:r>
              <a:rPr lang="en-US" dirty="0">
                <a:latin typeface="Tw Cen MT" charset="0"/>
              </a:rPr>
              <a:t>Promoted accounts are the “first results that come up in searches” and in the “Who to Follow section”</a:t>
            </a:r>
          </a:p>
          <a:p>
            <a:pPr lvl="1"/>
            <a:r>
              <a:rPr lang="en-US" dirty="0">
                <a:latin typeface="Tw Cen MT" charset="0"/>
              </a:rPr>
              <a:t>For example:  I follow Southwest airlines.  United Airlines knows that.  They pay Twitter to promote the United account in the Who to follow” section.</a:t>
            </a:r>
            <a:br>
              <a:rPr lang="en-US" dirty="0">
                <a:latin typeface="Tw Cen MT" charset="0"/>
              </a:rPr>
            </a:br>
            <a:endParaRPr lang="en-US" dirty="0">
              <a:latin typeface="Tw Cen MT" charset="0"/>
            </a:endParaRPr>
          </a:p>
          <a:p>
            <a:r>
              <a:rPr lang="en-US" dirty="0">
                <a:latin typeface="Tw Cen MT" charset="0"/>
              </a:rPr>
              <a:t>On average, it costs $2.50 to $4.00 per follower</a:t>
            </a:r>
          </a:p>
          <a:p>
            <a:pPr lvl="1"/>
            <a:r>
              <a:rPr lang="en-US" dirty="0">
                <a:latin typeface="Tw Cen MT" charset="0"/>
              </a:rPr>
              <a:t>Can ‘bid’ to the be promoted account – bigger bid wins</a:t>
            </a:r>
          </a:p>
          <a:p>
            <a:pPr lvl="1"/>
            <a:r>
              <a:rPr lang="en-US" dirty="0">
                <a:latin typeface="Tw Cen MT" charset="0"/>
              </a:rPr>
              <a:t>Can set a budget, so don’t overspend</a:t>
            </a:r>
          </a:p>
        </p:txBody>
      </p:sp>
    </p:spTree>
    <p:extLst>
      <p:ext uri="{BB962C8B-B14F-4D97-AF65-F5344CB8AC3E}">
        <p14:creationId xmlns:p14="http://schemas.microsoft.com/office/powerpoint/2010/main" val="71402182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F7A0B9-02A9-3A74-1DF1-D0D914198F3F}"/>
              </a:ext>
            </a:extLst>
          </p:cNvPr>
          <p:cNvSpPr>
            <a:spLocks noGrp="1"/>
          </p:cNvSpPr>
          <p:nvPr>
            <p:ph type="title"/>
          </p:nvPr>
        </p:nvSpPr>
        <p:spPr/>
        <p:txBody>
          <a:bodyPr/>
          <a:lstStyle/>
          <a:p>
            <a:r>
              <a:rPr lang="en-US" dirty="0"/>
              <a:t>Social media has exploded </a:t>
            </a:r>
          </a:p>
        </p:txBody>
      </p:sp>
      <p:pic>
        <p:nvPicPr>
          <p:cNvPr id="5" name="Content Placeholder 4" descr="A screenshot of a phone&#10;&#10;Description automatically generated">
            <a:extLst>
              <a:ext uri="{FF2B5EF4-FFF2-40B4-BE49-F238E27FC236}">
                <a16:creationId xmlns:a16="http://schemas.microsoft.com/office/drawing/2014/main" id="{417B55EC-FB57-BB5F-524C-C888DAB12A42}"/>
              </a:ext>
            </a:extLst>
          </p:cNvPr>
          <p:cNvPicPr>
            <a:picLocks noGrp="1" noChangeAspect="1"/>
          </p:cNvPicPr>
          <p:nvPr>
            <p:ph idx="1"/>
          </p:nvPr>
        </p:nvPicPr>
        <p:blipFill>
          <a:blip r:embed="rId2"/>
          <a:stretch>
            <a:fillRect/>
          </a:stretch>
        </p:blipFill>
        <p:spPr>
          <a:xfrm>
            <a:off x="632976" y="1686028"/>
            <a:ext cx="8077200" cy="2180844"/>
          </a:xfrm>
        </p:spPr>
      </p:pic>
      <p:pic>
        <p:nvPicPr>
          <p:cNvPr id="7" name="Picture 6" descr="A blue and white sign with white text&#10;&#10;Description automatically generated">
            <a:extLst>
              <a:ext uri="{FF2B5EF4-FFF2-40B4-BE49-F238E27FC236}">
                <a16:creationId xmlns:a16="http://schemas.microsoft.com/office/drawing/2014/main" id="{08EF05F1-7518-FD8C-45FD-84E0C95454A5}"/>
              </a:ext>
            </a:extLst>
          </p:cNvPr>
          <p:cNvPicPr>
            <a:picLocks noChangeAspect="1"/>
          </p:cNvPicPr>
          <p:nvPr/>
        </p:nvPicPr>
        <p:blipFill>
          <a:blip r:embed="rId3"/>
          <a:stretch>
            <a:fillRect/>
          </a:stretch>
        </p:blipFill>
        <p:spPr>
          <a:xfrm>
            <a:off x="5410200" y="4114800"/>
            <a:ext cx="3299976" cy="1759987"/>
          </a:xfrm>
          <a:prstGeom prst="rect">
            <a:avLst/>
          </a:prstGeom>
        </p:spPr>
      </p:pic>
      <p:sp>
        <p:nvSpPr>
          <p:cNvPr id="8" name="Content Placeholder 2">
            <a:extLst>
              <a:ext uri="{FF2B5EF4-FFF2-40B4-BE49-F238E27FC236}">
                <a16:creationId xmlns:a16="http://schemas.microsoft.com/office/drawing/2014/main" id="{C977A7F5-377E-33AB-F763-2788DD6BBC76}"/>
              </a:ext>
            </a:extLst>
          </p:cNvPr>
          <p:cNvSpPr txBox="1">
            <a:spLocks/>
          </p:cNvSpPr>
          <p:nvPr/>
        </p:nvSpPr>
        <p:spPr bwMode="auto">
          <a:xfrm>
            <a:off x="582534" y="4114800"/>
            <a:ext cx="4675266" cy="248966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lvl1pPr marL="319088" indent="-319088" eaLnBrk="0" hangingPunct="0">
              <a:defRPr sz="2400">
                <a:solidFill>
                  <a:schemeClr val="tx1"/>
                </a:solidFill>
                <a:latin typeface="Times New Roman" charset="0"/>
                <a:ea typeface="ＭＳ Ｐゴシック" charset="0"/>
                <a:cs typeface="ＭＳ Ｐゴシック" charset="0"/>
              </a:defRPr>
            </a:lvl1pPr>
            <a:lvl2pPr marL="639763" indent="-2730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fontAlgn="base">
              <a:spcBef>
                <a:spcPts val="700"/>
              </a:spcBef>
              <a:spcAft>
                <a:spcPct val="0"/>
              </a:spcAft>
              <a:buClr>
                <a:srgbClr val="DD8047"/>
              </a:buClr>
              <a:buSzPct val="60000"/>
              <a:buFont typeface="Wingdings" charset="0"/>
              <a:buChar char=""/>
            </a:pPr>
            <a:r>
              <a:rPr lang="en-US" sz="2000" dirty="0">
                <a:solidFill>
                  <a:schemeClr val="tx2"/>
                </a:solidFill>
                <a:latin typeface="Tw Cen MT" charset="0"/>
              </a:rPr>
              <a:t>$173 billion in ad spending in 2022</a:t>
            </a:r>
          </a:p>
          <a:p>
            <a:pPr defTabSz="914400" fontAlgn="base">
              <a:spcBef>
                <a:spcPts val="700"/>
              </a:spcBef>
              <a:spcAft>
                <a:spcPct val="0"/>
              </a:spcAft>
              <a:buClr>
                <a:srgbClr val="DD8047"/>
              </a:buClr>
              <a:buSzPct val="60000"/>
              <a:buFont typeface="Wingdings" charset="0"/>
              <a:buChar char=""/>
            </a:pPr>
            <a:r>
              <a:rPr lang="en-US" sz="2000" dirty="0">
                <a:solidFill>
                  <a:schemeClr val="tx2"/>
                </a:solidFill>
                <a:latin typeface="Tw Cen MT" charset="0"/>
              </a:rPr>
              <a:t>$268 billion estimated spending in 2023</a:t>
            </a:r>
          </a:p>
          <a:p>
            <a:pPr defTabSz="914400" fontAlgn="base">
              <a:spcBef>
                <a:spcPts val="700"/>
              </a:spcBef>
              <a:spcAft>
                <a:spcPct val="0"/>
              </a:spcAft>
              <a:buClr>
                <a:srgbClr val="DD8047"/>
              </a:buClr>
              <a:buSzPct val="60000"/>
              <a:buFont typeface="Wingdings" charset="0"/>
              <a:buChar char=""/>
            </a:pPr>
            <a:r>
              <a:rPr lang="en-US" sz="2000" dirty="0">
                <a:solidFill>
                  <a:schemeClr val="tx2"/>
                </a:solidFill>
                <a:latin typeface="Tw Cen MT" charset="0"/>
              </a:rPr>
              <a:t>Over 90% of marketers use social media for marketing, paid and unpaid</a:t>
            </a:r>
          </a:p>
        </p:txBody>
      </p:sp>
      <p:pic>
        <p:nvPicPr>
          <p:cNvPr id="10" name="Picture 9" descr="A white x on a black background&#10;&#10;Description automatically generated">
            <a:extLst>
              <a:ext uri="{FF2B5EF4-FFF2-40B4-BE49-F238E27FC236}">
                <a16:creationId xmlns:a16="http://schemas.microsoft.com/office/drawing/2014/main" id="{2C6CB1A2-C779-EB5A-6F93-74AD19FC9A94}"/>
              </a:ext>
            </a:extLst>
          </p:cNvPr>
          <p:cNvPicPr>
            <a:picLocks noChangeAspect="1"/>
          </p:cNvPicPr>
          <p:nvPr/>
        </p:nvPicPr>
        <p:blipFill>
          <a:blip r:embed="rId4"/>
          <a:stretch>
            <a:fillRect/>
          </a:stretch>
        </p:blipFill>
        <p:spPr>
          <a:xfrm>
            <a:off x="838200" y="2819400"/>
            <a:ext cx="381000" cy="381000"/>
          </a:xfrm>
          <a:prstGeom prst="rect">
            <a:avLst/>
          </a:prstGeom>
        </p:spPr>
      </p:pic>
    </p:spTree>
    <p:extLst>
      <p:ext uri="{BB962C8B-B14F-4D97-AF65-F5344CB8AC3E}">
        <p14:creationId xmlns:p14="http://schemas.microsoft.com/office/powerpoint/2010/main" val="22976526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linds(horizont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1" name="Title 1"/>
          <p:cNvSpPr>
            <a:spLocks noGrp="1"/>
          </p:cNvSpPr>
          <p:nvPr>
            <p:ph type="title"/>
          </p:nvPr>
        </p:nvSpPr>
        <p:spPr>
          <a:xfrm>
            <a:off x="612775" y="228600"/>
            <a:ext cx="8153400" cy="990600"/>
          </a:xfrm>
        </p:spPr>
        <p:txBody>
          <a:bodyPr/>
          <a:lstStyle/>
          <a:p>
            <a:r>
              <a:rPr lang="en-US">
                <a:latin typeface="Tw Cen MT" charset="0"/>
              </a:rPr>
              <a:t>Promoted Tweets</a:t>
            </a:r>
          </a:p>
        </p:txBody>
      </p:sp>
      <p:sp>
        <p:nvSpPr>
          <p:cNvPr id="102402" name="Content Placeholder 2"/>
          <p:cNvSpPr>
            <a:spLocks noGrp="1"/>
          </p:cNvSpPr>
          <p:nvPr>
            <p:ph sz="quarter" idx="1"/>
          </p:nvPr>
        </p:nvSpPr>
        <p:spPr>
          <a:xfrm>
            <a:off x="612775" y="1600200"/>
            <a:ext cx="8153400" cy="4495800"/>
          </a:xfrm>
        </p:spPr>
        <p:txBody>
          <a:bodyPr/>
          <a:lstStyle/>
          <a:p>
            <a:r>
              <a:rPr lang="en-US" dirty="0">
                <a:latin typeface="Tw Cen MT" charset="0"/>
              </a:rPr>
              <a:t>Marketers pay to have a greater ‘reach’ or distribution of a regular tweet, sent to more people</a:t>
            </a:r>
          </a:p>
          <a:p>
            <a:r>
              <a:rPr lang="en-US" dirty="0">
                <a:latin typeface="Tw Cen MT" charset="0"/>
              </a:rPr>
              <a:t>More people than just your current followers</a:t>
            </a:r>
          </a:p>
          <a:p>
            <a:r>
              <a:rPr lang="en-US" dirty="0">
                <a:latin typeface="Tw Cen MT" charset="0"/>
              </a:rPr>
              <a:t>Can be used to generate new followers, drive behavior, or increase awareness</a:t>
            </a:r>
          </a:p>
        </p:txBody>
      </p:sp>
    </p:spTree>
    <p:extLst>
      <p:ext uri="{BB962C8B-B14F-4D97-AF65-F5344CB8AC3E}">
        <p14:creationId xmlns:p14="http://schemas.microsoft.com/office/powerpoint/2010/main" val="362598807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5" name="Picture 6" descr="coffee.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7620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7106" name="Picture 7" descr="Screen Shot 2012-11-07 at 8.44.23 PM.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724400" y="3352800"/>
            <a:ext cx="2590800" cy="1812925"/>
          </a:xfrm>
          <a:prstGeom prst="rect">
            <a:avLst/>
          </a:prstGeom>
          <a:noFill/>
          <a:ln w="28575">
            <a:solidFill>
              <a:srgbClr val="000000"/>
            </a:solidFill>
            <a:miter lim="800000"/>
            <a:headEnd/>
            <a:tailEnd/>
          </a:ln>
          <a:extLst>
            <a:ext uri="{909E8E84-426E-40dd-AFC4-6F175D3DCCD1}">
              <a14:hiddenFill xmlns="" xmlns:a14="http://schemas.microsoft.com/office/drawing/2010/main">
                <a:solidFill>
                  <a:srgbClr val="FFFFFF"/>
                </a:solidFill>
              </a14:hiddenFill>
            </a:ext>
          </a:extLst>
        </p:spPr>
      </p:pic>
      <p:sp>
        <p:nvSpPr>
          <p:cNvPr id="47107" name="TextBox 5"/>
          <p:cNvSpPr txBox="1">
            <a:spLocks noChangeArrowheads="1"/>
          </p:cNvSpPr>
          <p:nvPr/>
        </p:nvSpPr>
        <p:spPr bwMode="auto">
          <a:xfrm>
            <a:off x="249238" y="1828800"/>
            <a:ext cx="4508500" cy="33239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1" fontAlgn="base" hangingPunct="1">
              <a:spcBef>
                <a:spcPct val="0"/>
              </a:spcBef>
              <a:spcAft>
                <a:spcPct val="0"/>
              </a:spcAft>
            </a:pPr>
            <a:r>
              <a:rPr lang="en-US" dirty="0">
                <a:solidFill>
                  <a:schemeClr val="bg1"/>
                </a:solidFill>
                <a:latin typeface="Helvetica"/>
                <a:cs typeface="Helvetica"/>
              </a:rPr>
              <a:t>Principles for leveraging Twitter:</a:t>
            </a:r>
          </a:p>
          <a:p>
            <a:pPr lvl="1" defTabSz="914400" eaLnBrk="1" fontAlgn="base" hangingPunct="1">
              <a:spcBef>
                <a:spcPct val="0"/>
              </a:spcBef>
              <a:spcAft>
                <a:spcPct val="0"/>
              </a:spcAft>
            </a:pPr>
            <a:endParaRPr lang="en-US" b="1" dirty="0">
              <a:solidFill>
                <a:schemeClr val="bg1"/>
              </a:solidFill>
              <a:latin typeface="Helvetica"/>
              <a:cs typeface="Helvetica"/>
            </a:endParaRPr>
          </a:p>
          <a:p>
            <a:pPr lvl="1" defTabSz="914400" eaLnBrk="1" fontAlgn="base" hangingPunct="1">
              <a:spcBef>
                <a:spcPct val="0"/>
              </a:spcBef>
              <a:spcAft>
                <a:spcPct val="0"/>
              </a:spcAft>
            </a:pPr>
            <a:r>
              <a:rPr lang="en-US" sz="2000" b="1" dirty="0">
                <a:solidFill>
                  <a:schemeClr val="bg1"/>
                </a:solidFill>
                <a:latin typeface="Helvetica"/>
                <a:cs typeface="Helvetica"/>
              </a:rPr>
              <a:t>Knowing when and how to interact with your audience.</a:t>
            </a:r>
          </a:p>
          <a:p>
            <a:pPr lvl="1" defTabSz="914400" eaLnBrk="1" fontAlgn="base" hangingPunct="1">
              <a:spcBef>
                <a:spcPct val="0"/>
              </a:spcBef>
              <a:spcAft>
                <a:spcPct val="0"/>
              </a:spcAft>
            </a:pPr>
            <a:endParaRPr lang="en-US" sz="1400" dirty="0">
              <a:solidFill>
                <a:schemeClr val="bg1"/>
              </a:solidFill>
              <a:latin typeface="Helvetica"/>
              <a:cs typeface="Helvetica"/>
            </a:endParaRPr>
          </a:p>
          <a:p>
            <a:pPr lvl="1" defTabSz="914400" eaLnBrk="1" fontAlgn="base" hangingPunct="1">
              <a:spcBef>
                <a:spcPct val="0"/>
              </a:spcBef>
              <a:spcAft>
                <a:spcPct val="0"/>
              </a:spcAft>
            </a:pPr>
            <a:r>
              <a:rPr lang="en-US" sz="2000" b="1" dirty="0">
                <a:solidFill>
                  <a:schemeClr val="bg1"/>
                </a:solidFill>
                <a:latin typeface="Helvetica"/>
                <a:cs typeface="Helvetica"/>
              </a:rPr>
              <a:t>Creative Content: </a:t>
            </a:r>
          </a:p>
          <a:p>
            <a:pPr lvl="1" defTabSz="914400" eaLnBrk="1" fontAlgn="base" hangingPunct="1">
              <a:spcBef>
                <a:spcPct val="0"/>
              </a:spcBef>
              <a:spcAft>
                <a:spcPct val="0"/>
              </a:spcAft>
            </a:pPr>
            <a:r>
              <a:rPr lang="en-US" sz="2000" b="1" dirty="0">
                <a:solidFill>
                  <a:schemeClr val="bg1"/>
                </a:solidFill>
                <a:latin typeface="Helvetica"/>
                <a:cs typeface="Helvetica"/>
              </a:rPr>
              <a:t>	</a:t>
            </a:r>
            <a:r>
              <a:rPr lang="en-US" sz="1400" dirty="0">
                <a:solidFill>
                  <a:schemeClr val="bg1"/>
                </a:solidFill>
                <a:latin typeface="Helvetica"/>
                <a:cs typeface="Helvetica"/>
              </a:rPr>
              <a:t>Video, Image, Facts, Questions</a:t>
            </a:r>
            <a:endParaRPr lang="en-US" sz="2000" dirty="0">
              <a:solidFill>
                <a:schemeClr val="bg1"/>
              </a:solidFill>
              <a:latin typeface="Helvetica"/>
              <a:cs typeface="Helvetica"/>
            </a:endParaRPr>
          </a:p>
          <a:p>
            <a:pPr lvl="1" defTabSz="914400" eaLnBrk="1" fontAlgn="base" hangingPunct="1">
              <a:spcBef>
                <a:spcPct val="0"/>
              </a:spcBef>
              <a:spcAft>
                <a:spcPct val="0"/>
              </a:spcAft>
            </a:pPr>
            <a:endParaRPr lang="en-US" sz="2000" b="1" dirty="0">
              <a:solidFill>
                <a:schemeClr val="bg1"/>
              </a:solidFill>
              <a:latin typeface="Helvetica"/>
              <a:cs typeface="Helvetica"/>
            </a:endParaRPr>
          </a:p>
          <a:p>
            <a:pPr lvl="1" defTabSz="914400" eaLnBrk="1" fontAlgn="base" hangingPunct="1">
              <a:spcBef>
                <a:spcPct val="0"/>
              </a:spcBef>
              <a:spcAft>
                <a:spcPct val="0"/>
              </a:spcAft>
            </a:pPr>
            <a:r>
              <a:rPr lang="en-US" sz="2000" b="1" dirty="0">
                <a:solidFill>
                  <a:schemeClr val="bg1"/>
                </a:solidFill>
                <a:latin typeface="Helvetica"/>
                <a:cs typeface="Helvetica"/>
              </a:rPr>
              <a:t>Integrated Marketing continues </a:t>
            </a:r>
          </a:p>
          <a:p>
            <a:pPr lvl="1" defTabSz="914400" eaLnBrk="1" fontAlgn="base" hangingPunct="1">
              <a:spcBef>
                <a:spcPct val="0"/>
              </a:spcBef>
              <a:spcAft>
                <a:spcPct val="0"/>
              </a:spcAft>
            </a:pPr>
            <a:r>
              <a:rPr lang="en-US" sz="2000" b="1" dirty="0">
                <a:solidFill>
                  <a:schemeClr val="bg1"/>
                </a:solidFill>
                <a:latin typeface="Helvetica"/>
                <a:cs typeface="Helvetica"/>
              </a:rPr>
              <a:t>the conversation.</a:t>
            </a:r>
            <a:endParaRPr lang="en-US" sz="2000" dirty="0">
              <a:solidFill>
                <a:schemeClr val="bg1"/>
              </a:solidFill>
              <a:latin typeface="Helvetica"/>
              <a:cs typeface="Helvetica"/>
            </a:endParaRPr>
          </a:p>
        </p:txBody>
      </p:sp>
      <p:sp>
        <p:nvSpPr>
          <p:cNvPr id="47108" name="TextBox 8"/>
          <p:cNvSpPr txBox="1">
            <a:spLocks noChangeArrowheads="1"/>
          </p:cNvSpPr>
          <p:nvPr/>
        </p:nvSpPr>
        <p:spPr bwMode="auto">
          <a:xfrm>
            <a:off x="5181600" y="6611938"/>
            <a:ext cx="4343400" cy="2460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1" fontAlgn="base" hangingPunct="1">
              <a:spcBef>
                <a:spcPct val="0"/>
              </a:spcBef>
              <a:spcAft>
                <a:spcPct val="0"/>
              </a:spcAft>
            </a:pPr>
            <a:r>
              <a:rPr lang="en-US" sz="1000">
                <a:solidFill>
                  <a:prstClr val="black"/>
                </a:solidFill>
                <a:latin typeface="Tahoma" charset="0"/>
              </a:rPr>
              <a:t>Evans, L. (2010). </a:t>
            </a:r>
            <a:r>
              <a:rPr lang="en-US" sz="1000" i="1">
                <a:solidFill>
                  <a:prstClr val="black"/>
                </a:solidFill>
                <a:latin typeface="Tahoma" charset="0"/>
              </a:rPr>
              <a:t>Social media marketing</a:t>
            </a:r>
            <a:r>
              <a:rPr lang="en-US" sz="1000">
                <a:solidFill>
                  <a:prstClr val="black"/>
                </a:solidFill>
                <a:latin typeface="Tahoma" charset="0"/>
              </a:rPr>
              <a:t>. Indianapolis, Indiana: QUE. </a:t>
            </a:r>
            <a:endParaRPr lang="en-US" sz="1000" b="1">
              <a:solidFill>
                <a:prstClr val="black"/>
              </a:solidFill>
              <a:latin typeface="Tahoma" charset="0"/>
            </a:endParaRPr>
          </a:p>
        </p:txBody>
      </p:sp>
      <p:pic>
        <p:nvPicPr>
          <p:cNvPr id="2" name="Picture 1" descr="Screen Shot 2012-11-07 at 8.33.51 PM.jpg"/>
          <p:cNvPicPr>
            <a:picLocks noChangeAspect="1"/>
          </p:cNvPicPr>
          <p:nvPr/>
        </p:nvPicPr>
        <p:blipFill rotWithShape="1">
          <a:blip r:embed="rId5" cstate="print">
            <a:extLst>
              <a:ext uri="{28A0092B-C50C-407E-A947-70E740481C1C}">
                <a14:useLocalDpi xmlns:a14="http://schemas.microsoft.com/office/drawing/2010/main" val="0"/>
              </a:ext>
            </a:extLst>
          </a:blip>
          <a:srcRect l="3329" r="3512"/>
          <a:stretch/>
        </p:blipFill>
        <p:spPr>
          <a:xfrm>
            <a:off x="4953000" y="1244600"/>
            <a:ext cx="1865313" cy="1498600"/>
          </a:xfrm>
          <a:prstGeom prst="rect">
            <a:avLst/>
          </a:prstGeom>
          <a:ln w="28575" cap="sq" cmpd="sng">
            <a:solidFill>
              <a:schemeClr val="tx1"/>
            </a:solidFill>
            <a:miter lim="800000"/>
          </a:ln>
          <a:effectLst>
            <a:outerShdw blurRad="57150" dist="50800" dir="2700000" algn="tl" rotWithShape="0">
              <a:srgbClr val="000000">
                <a:alpha val="40000"/>
              </a:srgbClr>
            </a:outerShdw>
          </a:effectLst>
        </p:spPr>
      </p:pic>
      <p:pic>
        <p:nvPicPr>
          <p:cNvPr id="47110" name="Picture 2" descr="Screen Shot 2012-11-07 at 8.31.02 PM.jp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477000" y="152400"/>
            <a:ext cx="2166938" cy="13160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7111" name="Picture 3" descr="Screen Shot 2012-11-07 at 8.41.49 PM.jp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6873875" y="1828800"/>
            <a:ext cx="2193925" cy="2286000"/>
          </a:xfrm>
          <a:prstGeom prst="rect">
            <a:avLst/>
          </a:prstGeom>
          <a:noFill/>
          <a:ln w="28575">
            <a:solidFill>
              <a:srgbClr val="000000"/>
            </a:solidFill>
            <a:miter lim="800000"/>
            <a:headEnd/>
            <a:tailEnd/>
          </a:ln>
          <a:extLst>
            <a:ext uri="{909E8E84-426E-40dd-AFC4-6F175D3DCCD1}">
              <a14:hiddenFill xmlns="" xmlns:a14="http://schemas.microsoft.com/office/drawing/2010/main">
                <a:solidFill>
                  <a:srgbClr val="FFFFFF"/>
                </a:solidFill>
              </a14:hiddenFill>
            </a:ext>
          </a:extLst>
        </p:spPr>
      </p:pic>
      <p:pic>
        <p:nvPicPr>
          <p:cNvPr id="47112" name="Picture 9" descr="Screen Shot 2012-11-07 at 8.47.07 PM.jpg"/>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5410200" y="5257800"/>
            <a:ext cx="3568700" cy="990600"/>
          </a:xfrm>
          <a:prstGeom prst="rect">
            <a:avLst/>
          </a:prstGeom>
          <a:noFill/>
          <a:ln w="28575">
            <a:solidFill>
              <a:srgbClr val="000000"/>
            </a:solidFill>
            <a:miter lim="800000"/>
            <a:headEnd/>
            <a:tailEnd/>
          </a:ln>
          <a:extLst>
            <a:ext uri="{909E8E84-426E-40dd-AFC4-6F175D3DCCD1}">
              <a14:hiddenFill xmlns="" xmlns:a14="http://schemas.microsoft.com/office/drawing/2010/main">
                <a:solidFill>
                  <a:srgbClr val="FFFFFF"/>
                </a:solidFill>
              </a14:hiddenFill>
            </a:ext>
          </a:extLst>
        </p:spPr>
      </p:pic>
      <p:pic>
        <p:nvPicPr>
          <p:cNvPr id="47113" name="Picture 4" descr="get-attachment.aspx.gif"/>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0" y="762000"/>
            <a:ext cx="2503488"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99735028"/>
      </p:ext>
    </p:extLst>
  </p:cSld>
  <p:clrMapOvr>
    <a:masterClrMapping/>
  </p:clrMapOvr>
  <p:transition spd="slow"/>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470285-9B5E-1C45-8171-B732D916547F}"/>
              </a:ext>
            </a:extLst>
          </p:cNvPr>
          <p:cNvSpPr>
            <a:spLocks noGrp="1"/>
          </p:cNvSpPr>
          <p:nvPr>
            <p:ph type="title"/>
          </p:nvPr>
        </p:nvSpPr>
        <p:spPr/>
        <p:txBody>
          <a:bodyPr/>
          <a:lstStyle/>
          <a:p>
            <a:r>
              <a:rPr lang="en-US" dirty="0">
                <a:latin typeface="Tahoma" panose="020B0604030504040204" pitchFamily="34" charset="0"/>
                <a:ea typeface="Tahoma" panose="020B0604030504040204" pitchFamily="34" charset="0"/>
                <a:cs typeface="Tahoma" panose="020B0604030504040204" pitchFamily="34" charset="0"/>
              </a:rPr>
              <a:t>Visual Sharing Sites</a:t>
            </a:r>
          </a:p>
        </p:txBody>
      </p:sp>
      <p:sp>
        <p:nvSpPr>
          <p:cNvPr id="3" name="Content Placeholder 2">
            <a:extLst>
              <a:ext uri="{FF2B5EF4-FFF2-40B4-BE49-F238E27FC236}">
                <a16:creationId xmlns:a16="http://schemas.microsoft.com/office/drawing/2014/main" id="{30244C66-5BDA-9241-A6D4-C793D06CFB0C}"/>
              </a:ext>
            </a:extLst>
          </p:cNvPr>
          <p:cNvSpPr>
            <a:spLocks noGrp="1"/>
          </p:cNvSpPr>
          <p:nvPr>
            <p:ph idx="1"/>
          </p:nvPr>
        </p:nvSpPr>
        <p:spPr/>
        <p:txBody>
          <a:bodyPr/>
          <a:lstStyle/>
          <a:p>
            <a:r>
              <a:rPr lang="en-US" dirty="0">
                <a:latin typeface="Tahoma" panose="020B0604030504040204" pitchFamily="34" charset="0"/>
                <a:ea typeface="Tahoma" panose="020B0604030504040204" pitchFamily="34" charset="0"/>
                <a:cs typeface="Tahoma" panose="020B0604030504040204" pitchFamily="34" charset="0"/>
              </a:rPr>
              <a:t>Instagram vs. Pinterest</a:t>
            </a:r>
          </a:p>
          <a:p>
            <a:pPr lvl="1"/>
            <a:r>
              <a:rPr lang="en-US" dirty="0">
                <a:latin typeface="Tahoma" panose="020B0604030504040204" pitchFamily="34" charset="0"/>
                <a:ea typeface="Tahoma" panose="020B0604030504040204" pitchFamily="34" charset="0"/>
                <a:cs typeface="Tahoma" panose="020B0604030504040204" pitchFamily="34" charset="0"/>
              </a:rPr>
              <a:t>Instagram is about sharing your own photos, Pinterest is about curation.</a:t>
            </a:r>
          </a:p>
          <a:p>
            <a:pPr lvl="1"/>
            <a:r>
              <a:rPr lang="en-US" dirty="0">
                <a:latin typeface="Tahoma" panose="020B0604030504040204" pitchFamily="34" charset="0"/>
                <a:ea typeface="Tahoma" panose="020B0604030504040204" pitchFamily="34" charset="0"/>
                <a:cs typeface="Tahoma" panose="020B0604030504040204" pitchFamily="34" charset="0"/>
              </a:rPr>
              <a:t>Instagram is more about revealing, while Pinterest is more about discovering.</a:t>
            </a:r>
          </a:p>
          <a:p>
            <a:pPr lvl="1"/>
            <a:r>
              <a:rPr lang="en-US" dirty="0">
                <a:latin typeface="Tahoma" panose="020B0604030504040204" pitchFamily="34" charset="0"/>
                <a:ea typeface="Tahoma" panose="020B0604030504040204" pitchFamily="34" charset="0"/>
                <a:cs typeface="Tahoma" panose="020B0604030504040204" pitchFamily="34" charset="0"/>
              </a:rPr>
              <a:t>Instagram’s audience is more diverse, and larger than Pinterest’s.  Pinterest’s audience skews female and more affluent </a:t>
            </a:r>
          </a:p>
          <a:p>
            <a:pPr lvl="1"/>
            <a:r>
              <a:rPr lang="en-US" dirty="0">
                <a:latin typeface="Tahoma" panose="020B0604030504040204" pitchFamily="34" charset="0"/>
                <a:ea typeface="Tahoma" panose="020B0604030504040204" pitchFamily="34" charset="0"/>
                <a:cs typeface="Tahoma" panose="020B0604030504040204" pitchFamily="34" charset="0"/>
              </a:rPr>
              <a:t>Instagram is mainly mobile, while Pinterest in for mobile and desktop use.</a:t>
            </a:r>
          </a:p>
        </p:txBody>
      </p:sp>
    </p:spTree>
    <p:extLst>
      <p:ext uri="{BB962C8B-B14F-4D97-AF65-F5344CB8AC3E}">
        <p14:creationId xmlns:p14="http://schemas.microsoft.com/office/powerpoint/2010/main" val="409451114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Title 1"/>
          <p:cNvSpPr>
            <a:spLocks noGrp="1"/>
          </p:cNvSpPr>
          <p:nvPr>
            <p:ph type="title"/>
          </p:nvPr>
        </p:nvSpPr>
        <p:spPr>
          <a:xfrm>
            <a:off x="754615" y="224305"/>
            <a:ext cx="7793037" cy="852487"/>
          </a:xfrm>
        </p:spPr>
        <p:txBody>
          <a:bodyPr/>
          <a:lstStyle/>
          <a:p>
            <a:r>
              <a:rPr lang="en-US" dirty="0">
                <a:latin typeface="Tahoma" charset="0"/>
              </a:rPr>
              <a:t>Pinterest</a:t>
            </a:r>
          </a:p>
        </p:txBody>
      </p:sp>
      <p:pic>
        <p:nvPicPr>
          <p:cNvPr id="49154" name="Content Placeholder 1" descr="pinterest.jpg"/>
          <p:cNvPicPr>
            <a:picLocks noGrp="1" noChangeAspect="1"/>
          </p:cNvPicPr>
          <p:nvPr>
            <p:ph idx="1"/>
          </p:nvPr>
        </p:nvPicPr>
        <p:blipFill>
          <a:blip r:embed="rId2">
            <a:extLst>
              <a:ext uri="{28A0092B-C50C-407E-A947-70E740481C1C}">
                <a14:useLocalDpi xmlns:a14="http://schemas.microsoft.com/office/drawing/2010/main" val="0"/>
              </a:ext>
            </a:extLst>
          </a:blip>
          <a:srcRect l="6174" r="6174"/>
          <a:stretch>
            <a:fillRect/>
          </a:stretch>
        </p:blipFill>
        <p:spPr>
          <a:xfrm>
            <a:off x="1037827" y="2454825"/>
            <a:ext cx="7335837" cy="4050750"/>
          </a:xfrm>
        </p:spPr>
      </p:pic>
      <p:sp>
        <p:nvSpPr>
          <p:cNvPr id="22531" name="Slide Number Placeholder 3"/>
          <p:cNvSpPr>
            <a:spLocks noGrp="1"/>
          </p:cNvSpPr>
          <p:nvPr>
            <p:ph type="sldNum" sz="quarter" idx="12"/>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ormAutofit fontScale="92500" lnSpcReduction="10000"/>
          </a:bodyPr>
          <a:lstStyle>
            <a:lvl1pPr eaLnBrk="0" hangingPunct="0">
              <a:defRPr sz="2400">
                <a:solidFill>
                  <a:schemeClr val="tx1"/>
                </a:solidFill>
                <a:latin typeface="Tahoma" charset="0"/>
                <a:ea typeface="ＭＳ Ｐゴシック" charset="0"/>
                <a:cs typeface="ＭＳ Ｐゴシック" charset="0"/>
              </a:defRPr>
            </a:lvl1pPr>
            <a:lvl2pPr marL="742950" indent="-285750" eaLnBrk="0" hangingPunct="0">
              <a:defRPr sz="2400">
                <a:solidFill>
                  <a:schemeClr val="tx1"/>
                </a:solidFill>
                <a:latin typeface="Tahoma" charset="0"/>
                <a:ea typeface="ＭＳ Ｐゴシック" charset="0"/>
              </a:defRPr>
            </a:lvl2pPr>
            <a:lvl3pPr marL="1143000" indent="-228600" eaLnBrk="0" hangingPunct="0">
              <a:defRPr sz="2400">
                <a:solidFill>
                  <a:schemeClr val="tx1"/>
                </a:solidFill>
                <a:latin typeface="Tahoma" charset="0"/>
                <a:ea typeface="ＭＳ Ｐゴシック" charset="0"/>
              </a:defRPr>
            </a:lvl3pPr>
            <a:lvl4pPr marL="1600200" indent="-228600" eaLnBrk="0" hangingPunct="0">
              <a:defRPr sz="2400">
                <a:solidFill>
                  <a:schemeClr val="tx1"/>
                </a:solidFill>
                <a:latin typeface="Tahoma" charset="0"/>
                <a:ea typeface="ＭＳ Ｐゴシック" charset="0"/>
              </a:defRPr>
            </a:lvl4pPr>
            <a:lvl5pPr marL="2057400" indent="-228600" eaLnBrk="0" hangingPunct="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eaLnBrk="1" hangingPunct="1">
              <a:defRPr/>
            </a:pPr>
            <a:fld id="{ABF05A59-81FB-4145-BD1C-BE4DD506E119}" type="slidenum">
              <a:rPr lang="en-US" sz="1400">
                <a:solidFill>
                  <a:prstClr val="black"/>
                </a:solidFill>
              </a:rPr>
              <a:pPr eaLnBrk="1" hangingPunct="1">
                <a:defRPr/>
              </a:pPr>
              <a:t>23</a:t>
            </a:fld>
            <a:endParaRPr lang="en-US" sz="1400">
              <a:solidFill>
                <a:prstClr val="black"/>
              </a:solidFill>
            </a:endParaRPr>
          </a:p>
        </p:txBody>
      </p:sp>
      <p:sp>
        <p:nvSpPr>
          <p:cNvPr id="49156" name="TextBox 1"/>
          <p:cNvSpPr txBox="1">
            <a:spLocks noChangeArrowheads="1"/>
          </p:cNvSpPr>
          <p:nvPr/>
        </p:nvSpPr>
        <p:spPr bwMode="auto">
          <a:xfrm>
            <a:off x="381000" y="1543544"/>
            <a:ext cx="8153400" cy="70788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1" fontAlgn="base" hangingPunct="1">
              <a:spcBef>
                <a:spcPct val="0"/>
              </a:spcBef>
              <a:spcAft>
                <a:spcPct val="0"/>
              </a:spcAft>
            </a:pPr>
            <a:r>
              <a:rPr lang="en-US" sz="2000" dirty="0">
                <a:latin typeface="Tahoma" charset="0"/>
              </a:rPr>
              <a:t>Launched March 2010, growing to more than 10 Million Users in First Two Years:  the fastest growing platform, until TikTok</a:t>
            </a:r>
            <a:r>
              <a:rPr lang="en-US" sz="2000" i="1" dirty="0">
                <a:latin typeface="Tahoma" charset="0"/>
              </a:rPr>
              <a:t>.</a:t>
            </a:r>
          </a:p>
        </p:txBody>
      </p:sp>
      <p:sp>
        <p:nvSpPr>
          <p:cNvPr id="49157" name="TextBox 5"/>
          <p:cNvSpPr txBox="1">
            <a:spLocks noChangeArrowheads="1"/>
          </p:cNvSpPr>
          <p:nvPr/>
        </p:nvSpPr>
        <p:spPr bwMode="auto">
          <a:xfrm>
            <a:off x="1588" y="6505575"/>
            <a:ext cx="7542212" cy="276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1" fontAlgn="base" hangingPunct="1">
              <a:spcBef>
                <a:spcPct val="0"/>
              </a:spcBef>
              <a:spcAft>
                <a:spcPct val="0"/>
              </a:spcAft>
            </a:pPr>
            <a:r>
              <a:rPr lang="en-US" sz="1200">
                <a:solidFill>
                  <a:prstClr val="black"/>
                </a:solidFill>
                <a:latin typeface="Tahoma" charset="0"/>
              </a:rPr>
              <a:t>Pinterest’s Social Commerce Potential:  What Brands and Retailers Need to Know.  Emarketer, 10/15/2012.</a:t>
            </a:r>
          </a:p>
        </p:txBody>
      </p:sp>
    </p:spTree>
    <p:extLst>
      <p:ext uri="{BB962C8B-B14F-4D97-AF65-F5344CB8AC3E}">
        <p14:creationId xmlns:p14="http://schemas.microsoft.com/office/powerpoint/2010/main" val="1056560197"/>
      </p:ext>
    </p:extLst>
  </p:cSld>
  <p:clrMapOvr>
    <a:masterClrMapping/>
  </p:clrMapOvr>
  <p:transition spd="slow"/>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Title 1"/>
          <p:cNvSpPr>
            <a:spLocks noGrp="1"/>
          </p:cNvSpPr>
          <p:nvPr>
            <p:ph type="title"/>
          </p:nvPr>
        </p:nvSpPr>
        <p:spPr>
          <a:xfrm>
            <a:off x="-11312" y="365125"/>
            <a:ext cx="8912225" cy="990600"/>
          </a:xfrm>
        </p:spPr>
        <p:txBody>
          <a:bodyPr/>
          <a:lstStyle/>
          <a:p>
            <a:r>
              <a:rPr lang="en-US" dirty="0">
                <a:latin typeface="Tahoma" charset="0"/>
              </a:rPr>
              <a:t>Linking ‘Pin’ Viewing with Buying</a:t>
            </a:r>
          </a:p>
        </p:txBody>
      </p:sp>
      <p:sp>
        <p:nvSpPr>
          <p:cNvPr id="51202" name="Content Placeholder 2"/>
          <p:cNvSpPr>
            <a:spLocks noGrp="1"/>
          </p:cNvSpPr>
          <p:nvPr>
            <p:ph idx="1"/>
          </p:nvPr>
        </p:nvSpPr>
        <p:spPr>
          <a:xfrm>
            <a:off x="612775" y="1600200"/>
            <a:ext cx="8153400" cy="4495800"/>
          </a:xfrm>
        </p:spPr>
        <p:txBody>
          <a:bodyPr/>
          <a:lstStyle/>
          <a:p>
            <a:r>
              <a:rPr lang="en-US" sz="1800" dirty="0">
                <a:latin typeface="Tahoma" charset="0"/>
              </a:rPr>
              <a:t>Fewer users than Twitter or Facebook, but they are valuable</a:t>
            </a:r>
          </a:p>
          <a:p>
            <a:pPr lvl="1"/>
            <a:r>
              <a:rPr lang="en-US" sz="1800" dirty="0">
                <a:latin typeface="Tahoma" charset="0"/>
              </a:rPr>
              <a:t>Spend more per session and buy more items each time they buy</a:t>
            </a:r>
          </a:p>
          <a:p>
            <a:pPr lvl="1"/>
            <a:r>
              <a:rPr lang="en-US" sz="1800" dirty="0">
                <a:latin typeface="Tahoma" charset="0"/>
              </a:rPr>
              <a:t>More likely to share their experiences with brands</a:t>
            </a:r>
          </a:p>
          <a:p>
            <a:r>
              <a:rPr lang="en-US" sz="1800" dirty="0">
                <a:latin typeface="Tahoma" charset="0"/>
              </a:rPr>
              <a:t>Home goods, apparel and accessory retailers are benefiting!</a:t>
            </a:r>
          </a:p>
        </p:txBody>
      </p:sp>
      <p:sp>
        <p:nvSpPr>
          <p:cNvPr id="25603" name="Slide Number Placeholder 3"/>
          <p:cNvSpPr>
            <a:spLocks noGrp="1"/>
          </p:cNvSpPr>
          <p:nvPr>
            <p:ph type="sldNum" sz="quarter" idx="12"/>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ormAutofit fontScale="92500" lnSpcReduction="10000"/>
          </a:bodyPr>
          <a:lstStyle>
            <a:lvl1pPr eaLnBrk="0" hangingPunct="0">
              <a:defRPr sz="2400">
                <a:solidFill>
                  <a:schemeClr val="tx1"/>
                </a:solidFill>
                <a:latin typeface="Tahoma" charset="0"/>
                <a:ea typeface="ＭＳ Ｐゴシック" charset="0"/>
                <a:cs typeface="ＭＳ Ｐゴシック" charset="0"/>
              </a:defRPr>
            </a:lvl1pPr>
            <a:lvl2pPr marL="742950" indent="-285750" eaLnBrk="0" hangingPunct="0">
              <a:defRPr sz="2400">
                <a:solidFill>
                  <a:schemeClr val="tx1"/>
                </a:solidFill>
                <a:latin typeface="Tahoma" charset="0"/>
                <a:ea typeface="ＭＳ Ｐゴシック" charset="0"/>
              </a:defRPr>
            </a:lvl2pPr>
            <a:lvl3pPr marL="1143000" indent="-228600" eaLnBrk="0" hangingPunct="0">
              <a:defRPr sz="2400">
                <a:solidFill>
                  <a:schemeClr val="tx1"/>
                </a:solidFill>
                <a:latin typeface="Tahoma" charset="0"/>
                <a:ea typeface="ＭＳ Ｐゴシック" charset="0"/>
              </a:defRPr>
            </a:lvl3pPr>
            <a:lvl4pPr marL="1600200" indent="-228600" eaLnBrk="0" hangingPunct="0">
              <a:defRPr sz="2400">
                <a:solidFill>
                  <a:schemeClr val="tx1"/>
                </a:solidFill>
                <a:latin typeface="Tahoma" charset="0"/>
                <a:ea typeface="ＭＳ Ｐゴシック" charset="0"/>
              </a:defRPr>
            </a:lvl4pPr>
            <a:lvl5pPr marL="2057400" indent="-228600" eaLnBrk="0" hangingPunct="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eaLnBrk="1" hangingPunct="1">
              <a:defRPr/>
            </a:pPr>
            <a:fld id="{02392504-28D7-C94F-894D-080936982F14}" type="slidenum">
              <a:rPr lang="en-US" sz="1400">
                <a:solidFill>
                  <a:prstClr val="black"/>
                </a:solidFill>
              </a:rPr>
              <a:pPr eaLnBrk="1" hangingPunct="1">
                <a:defRPr/>
              </a:pPr>
              <a:t>24</a:t>
            </a:fld>
            <a:endParaRPr lang="en-US" sz="1400">
              <a:solidFill>
                <a:prstClr val="black"/>
              </a:solidFill>
            </a:endParaRPr>
          </a:p>
        </p:txBody>
      </p:sp>
      <p:sp>
        <p:nvSpPr>
          <p:cNvPr id="51204" name="TextBox 4"/>
          <p:cNvSpPr txBox="1">
            <a:spLocks noChangeArrowheads="1"/>
          </p:cNvSpPr>
          <p:nvPr/>
        </p:nvSpPr>
        <p:spPr bwMode="auto">
          <a:xfrm>
            <a:off x="1588" y="6505575"/>
            <a:ext cx="7542212" cy="276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1" fontAlgn="base" hangingPunct="1">
              <a:spcBef>
                <a:spcPct val="0"/>
              </a:spcBef>
              <a:spcAft>
                <a:spcPct val="0"/>
              </a:spcAft>
            </a:pPr>
            <a:r>
              <a:rPr lang="en-US" sz="1200">
                <a:solidFill>
                  <a:prstClr val="black"/>
                </a:solidFill>
                <a:latin typeface="Tahoma" charset="0"/>
              </a:rPr>
              <a:t>Pinterest’s Social Commerce Potential:  What Brands and Retailers Need to Know.  Emarketer, 10/15/2012.</a:t>
            </a:r>
          </a:p>
        </p:txBody>
      </p:sp>
      <p:pic>
        <p:nvPicPr>
          <p:cNvPr id="51205" name="Pictur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33400" y="3505200"/>
            <a:ext cx="2794000" cy="25114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1206" name="Picture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038600" y="3505200"/>
            <a:ext cx="1828800" cy="2428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1207" name="Picture 7"/>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200552" y="3498988"/>
            <a:ext cx="2438400" cy="2438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14481068"/>
      </p:ext>
    </p:extLst>
  </p:cSld>
  <p:clrMapOvr>
    <a:masterClrMapping/>
  </p:clrMapOvr>
  <p:transition spd="slow"/>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80963" y="77788"/>
            <a:ext cx="4837112" cy="869950"/>
          </a:xfrm>
          <a:prstGeom prst="rect">
            <a:avLst/>
          </a:prstGeom>
        </p:spPr>
        <p:txBody>
          <a:bodyPr anchor="ctr">
            <a:normAutofit fontScale="97500"/>
          </a:bodyPr>
          <a:lstStyle/>
          <a:p>
            <a:pPr algn="ctr">
              <a:spcBef>
                <a:spcPct val="0"/>
              </a:spcBef>
              <a:defRPr/>
            </a:pPr>
            <a:r>
              <a:rPr lang="en-US" sz="4400">
                <a:solidFill>
                  <a:prstClr val="white"/>
                </a:solidFill>
                <a:latin typeface="Tw Cen MT"/>
                <a:ea typeface="ＭＳ Ｐゴシック" charset="0"/>
                <a:cs typeface="ＭＳ Ｐゴシック" charset="0"/>
              </a:rPr>
              <a:t>Chobani on Pinterest</a:t>
            </a:r>
            <a:endParaRPr lang="en-US" sz="4400" dirty="0">
              <a:solidFill>
                <a:prstClr val="white"/>
              </a:solidFill>
              <a:latin typeface="Tw Cen MT"/>
              <a:ea typeface="ＭＳ Ｐゴシック" charset="0"/>
              <a:cs typeface="ＭＳ Ｐゴシック" charset="0"/>
            </a:endParaRPr>
          </a:p>
        </p:txBody>
      </p:sp>
      <p:sp>
        <p:nvSpPr>
          <p:cNvPr id="5" name="Content Placeholder 2"/>
          <p:cNvSpPr txBox="1">
            <a:spLocks/>
          </p:cNvSpPr>
          <p:nvPr/>
        </p:nvSpPr>
        <p:spPr>
          <a:xfrm>
            <a:off x="80964" y="930275"/>
            <a:ext cx="5473700" cy="5656263"/>
          </a:xfrm>
          <a:prstGeom prst="rect">
            <a:avLst/>
          </a:prstGeom>
        </p:spPr>
        <p:txBody>
          <a:bodyPr>
            <a:normAutofit fontScale="92500" lnSpcReduction="20000"/>
          </a:bodyPr>
          <a:lstStyle/>
          <a:p>
            <a:pPr marL="342900" indent="-342900">
              <a:lnSpc>
                <a:spcPct val="120000"/>
              </a:lnSpc>
              <a:spcBef>
                <a:spcPct val="20000"/>
              </a:spcBef>
              <a:buFont typeface="Arial"/>
              <a:buChar char="•"/>
              <a:defRPr/>
            </a:pPr>
            <a:r>
              <a:rPr lang="en-US" sz="2000" dirty="0">
                <a:solidFill>
                  <a:prstClr val="white"/>
                </a:solidFill>
                <a:latin typeface="Tw Cen MT"/>
                <a:ea typeface="ＭＳ Ｐゴシック" charset="0"/>
                <a:cs typeface="ＭＳ Ｐゴシック" charset="0"/>
              </a:rPr>
              <a:t>Principles for leveraging </a:t>
            </a:r>
            <a:r>
              <a:rPr lang="en-US" sz="2000" dirty="0" err="1">
                <a:solidFill>
                  <a:prstClr val="white"/>
                </a:solidFill>
                <a:latin typeface="Tw Cen MT"/>
                <a:ea typeface="ＭＳ Ｐゴシック" charset="0"/>
                <a:cs typeface="ＭＳ Ｐゴシック" charset="0"/>
              </a:rPr>
              <a:t>Pinterest</a:t>
            </a:r>
            <a:r>
              <a:rPr lang="en-US" sz="2000" dirty="0">
                <a:solidFill>
                  <a:prstClr val="white"/>
                </a:solidFill>
                <a:latin typeface="Tw Cen MT"/>
                <a:ea typeface="ＭＳ Ｐゴシック" charset="0"/>
                <a:cs typeface="ＭＳ Ｐゴシック" charset="0"/>
              </a:rPr>
              <a:t> </a:t>
            </a:r>
          </a:p>
          <a:p>
            <a:pPr marL="342900" indent="-342900">
              <a:lnSpc>
                <a:spcPct val="120000"/>
              </a:lnSpc>
              <a:spcBef>
                <a:spcPct val="20000"/>
              </a:spcBef>
              <a:buFont typeface="Arial"/>
              <a:buChar char="•"/>
              <a:defRPr/>
            </a:pPr>
            <a:r>
              <a:rPr lang="en-US" sz="1800" dirty="0">
                <a:solidFill>
                  <a:prstClr val="white"/>
                </a:solidFill>
                <a:latin typeface="Tw Cen MT"/>
                <a:ea typeface="ＭＳ Ｐゴシック" charset="0"/>
                <a:cs typeface="ＭＳ Ｐゴシック" charset="0"/>
              </a:rPr>
              <a:t>Don’t just promote. Showcase the brand lifestyle.</a:t>
            </a:r>
            <a:endParaRPr lang="en-US" sz="1800" baseline="30000" dirty="0">
              <a:solidFill>
                <a:prstClr val="white"/>
              </a:solidFill>
              <a:latin typeface="Tw Cen MT"/>
              <a:ea typeface="ＭＳ Ｐゴシック" charset="0"/>
              <a:cs typeface="ＭＳ Ｐゴシック" charset="0"/>
            </a:endParaRPr>
          </a:p>
          <a:p>
            <a:pPr marL="1143000" lvl="2" indent="-228600">
              <a:lnSpc>
                <a:spcPct val="120000"/>
              </a:lnSpc>
              <a:spcBef>
                <a:spcPct val="20000"/>
              </a:spcBef>
              <a:buFont typeface="Arial"/>
              <a:buChar char="•"/>
              <a:defRPr/>
            </a:pPr>
            <a:r>
              <a:rPr lang="en-US" sz="1800" dirty="0">
                <a:solidFill>
                  <a:prstClr val="white"/>
                </a:solidFill>
                <a:latin typeface="Tw Cen MT"/>
                <a:ea typeface="ＭＳ Ｐゴシック" charset="0"/>
                <a:cs typeface="ＭＳ Ｐゴシック" charset="0"/>
              </a:rPr>
              <a:t>However, </a:t>
            </a:r>
            <a:r>
              <a:rPr lang="en-US" sz="1800" dirty="0" err="1">
                <a:solidFill>
                  <a:prstClr val="white"/>
                </a:solidFill>
                <a:latin typeface="Tw Cen MT"/>
                <a:ea typeface="ＭＳ Ｐゴシック" charset="0"/>
                <a:cs typeface="ＭＳ Ｐゴシック" charset="0"/>
              </a:rPr>
              <a:t>Pinterest</a:t>
            </a:r>
            <a:r>
              <a:rPr lang="en-US" sz="1800" dirty="0">
                <a:solidFill>
                  <a:prstClr val="white"/>
                </a:solidFill>
                <a:latin typeface="Tw Cen MT"/>
                <a:ea typeface="ＭＳ Ｐゴシック" charset="0"/>
                <a:cs typeface="ＭＳ Ｐゴシック" charset="0"/>
              </a:rPr>
              <a:t> has a policy against using the site for direct marketing, advertising, or sales, work within this framework.</a:t>
            </a:r>
          </a:p>
          <a:p>
            <a:pPr marL="742950" lvl="1" indent="-285750">
              <a:lnSpc>
                <a:spcPct val="120000"/>
              </a:lnSpc>
              <a:spcBef>
                <a:spcPct val="20000"/>
              </a:spcBef>
              <a:buFont typeface="Arial"/>
              <a:buChar char="–"/>
              <a:defRPr/>
            </a:pPr>
            <a:r>
              <a:rPr lang="en-US" sz="1800" dirty="0">
                <a:solidFill>
                  <a:prstClr val="white"/>
                </a:solidFill>
                <a:latin typeface="Tw Cen MT"/>
                <a:ea typeface="ＭＳ Ｐゴシック" charset="0"/>
                <a:cs typeface="ＭＳ Ｐゴシック" charset="0"/>
              </a:rPr>
              <a:t>“Create group pin-boards and crowdsource.”</a:t>
            </a:r>
          </a:p>
          <a:p>
            <a:pPr marL="742950" lvl="1" indent="-285750">
              <a:lnSpc>
                <a:spcPct val="120000"/>
              </a:lnSpc>
              <a:spcBef>
                <a:spcPct val="20000"/>
              </a:spcBef>
              <a:buFont typeface="Arial"/>
              <a:buChar char="–"/>
              <a:defRPr/>
            </a:pPr>
            <a:r>
              <a:rPr lang="en-US" sz="1800" dirty="0">
                <a:solidFill>
                  <a:prstClr val="white"/>
                </a:solidFill>
                <a:latin typeface="Tw Cen MT"/>
                <a:ea typeface="ＭＳ Ｐゴシック" charset="0"/>
                <a:cs typeface="ＭＳ Ｐゴシック" charset="0"/>
              </a:rPr>
              <a:t>“Offer valuable information.”</a:t>
            </a:r>
          </a:p>
          <a:p>
            <a:pPr marL="342900" indent="-342900">
              <a:lnSpc>
                <a:spcPct val="120000"/>
              </a:lnSpc>
              <a:spcBef>
                <a:spcPct val="20000"/>
              </a:spcBef>
              <a:buFont typeface="Arial"/>
              <a:buChar char="•"/>
              <a:defRPr/>
            </a:pPr>
            <a:r>
              <a:rPr lang="en-US" sz="2000" dirty="0" err="1">
                <a:solidFill>
                  <a:prstClr val="white"/>
                </a:solidFill>
                <a:latin typeface="Tw Cen MT"/>
                <a:ea typeface="ＭＳ Ｐゴシック" charset="0"/>
                <a:cs typeface="ＭＳ Ｐゴシック" charset="0"/>
              </a:rPr>
              <a:t>Chobani</a:t>
            </a:r>
            <a:r>
              <a:rPr lang="en-US" sz="2000" dirty="0">
                <a:solidFill>
                  <a:prstClr val="white"/>
                </a:solidFill>
                <a:latin typeface="Tw Cen MT"/>
                <a:ea typeface="ＭＳ Ｐゴシック" charset="0"/>
                <a:cs typeface="ＭＳ Ｐゴシック" charset="0"/>
              </a:rPr>
              <a:t> does a lot of things well on </a:t>
            </a:r>
            <a:r>
              <a:rPr lang="en-US" sz="2000" dirty="0" err="1">
                <a:solidFill>
                  <a:prstClr val="white"/>
                </a:solidFill>
                <a:latin typeface="Tw Cen MT"/>
                <a:ea typeface="ＭＳ Ｐゴシック" charset="0"/>
                <a:cs typeface="ＭＳ Ｐゴシック" charset="0"/>
              </a:rPr>
              <a:t>Pinterest</a:t>
            </a:r>
            <a:r>
              <a:rPr lang="en-US" sz="2000" dirty="0">
                <a:solidFill>
                  <a:prstClr val="white"/>
                </a:solidFill>
                <a:latin typeface="Tw Cen MT"/>
                <a:ea typeface="ＭＳ Ｐゴシック" charset="0"/>
                <a:cs typeface="ＭＳ Ｐゴシック" charset="0"/>
              </a:rPr>
              <a:t>.</a:t>
            </a:r>
          </a:p>
          <a:p>
            <a:pPr marL="742950" lvl="1" indent="-285750">
              <a:lnSpc>
                <a:spcPct val="120000"/>
              </a:lnSpc>
              <a:spcBef>
                <a:spcPct val="20000"/>
              </a:spcBef>
              <a:buFont typeface="Arial"/>
              <a:buChar char="–"/>
              <a:defRPr/>
            </a:pPr>
            <a:r>
              <a:rPr lang="en-US" sz="1800" dirty="0">
                <a:solidFill>
                  <a:prstClr val="white"/>
                </a:solidFill>
                <a:latin typeface="Tw Cen MT"/>
                <a:ea typeface="ＭＳ Ｐゴシック" charset="0"/>
                <a:cs typeface="ＭＳ Ｐゴシック" charset="0"/>
              </a:rPr>
              <a:t>Variety of subjects reflecting </a:t>
            </a:r>
            <a:r>
              <a:rPr lang="en-US" sz="1800" dirty="0" err="1">
                <a:solidFill>
                  <a:prstClr val="white"/>
                </a:solidFill>
                <a:latin typeface="Tw Cen MT"/>
                <a:ea typeface="ＭＳ Ｐゴシック" charset="0"/>
                <a:cs typeface="ＭＳ Ｐゴシック" charset="0"/>
              </a:rPr>
              <a:t>Chobani’s</a:t>
            </a:r>
            <a:r>
              <a:rPr lang="en-US" sz="1800" dirty="0">
                <a:solidFill>
                  <a:prstClr val="white"/>
                </a:solidFill>
                <a:latin typeface="Tw Cen MT"/>
                <a:ea typeface="ＭＳ Ｐゴシック" charset="0"/>
                <a:cs typeface="ＭＳ Ｐゴシック" charset="0"/>
              </a:rPr>
              <a:t> healthy lifestyle through boards dedicated to fitness, general wellness and nutrition, healthy recipes.</a:t>
            </a:r>
          </a:p>
          <a:p>
            <a:pPr marL="742950" lvl="1" indent="-285750">
              <a:lnSpc>
                <a:spcPct val="120000"/>
              </a:lnSpc>
              <a:spcBef>
                <a:spcPct val="20000"/>
              </a:spcBef>
              <a:buFont typeface="Arial"/>
              <a:buChar char="–"/>
              <a:defRPr/>
            </a:pPr>
            <a:r>
              <a:rPr lang="en-US" sz="1800" dirty="0">
                <a:solidFill>
                  <a:prstClr val="white"/>
                </a:solidFill>
                <a:latin typeface="Tw Cen MT"/>
                <a:ea typeface="ＭＳ Ｐゴシック" charset="0"/>
                <a:cs typeface="ＭＳ Ｐゴシック" charset="0"/>
              </a:rPr>
              <a:t>“</a:t>
            </a:r>
            <a:r>
              <a:rPr lang="en-US" sz="1800" dirty="0" err="1">
                <a:solidFill>
                  <a:prstClr val="white"/>
                </a:solidFill>
                <a:latin typeface="Tw Cen MT"/>
                <a:ea typeface="ＭＳ Ｐゴシック" charset="0"/>
                <a:cs typeface="ＭＳ Ｐゴシック" charset="0"/>
              </a:rPr>
              <a:t>Insta-piration</a:t>
            </a:r>
            <a:r>
              <a:rPr lang="en-US" sz="1800" dirty="0">
                <a:solidFill>
                  <a:prstClr val="white"/>
                </a:solidFill>
                <a:latin typeface="Tw Cen MT"/>
                <a:ea typeface="ＭＳ Ｐゴシック" charset="0"/>
                <a:cs typeface="ＭＳ Ｐゴシック" charset="0"/>
              </a:rPr>
              <a:t>” board and #</a:t>
            </a:r>
            <a:r>
              <a:rPr lang="en-US" sz="1800" dirty="0" err="1">
                <a:solidFill>
                  <a:prstClr val="white"/>
                </a:solidFill>
                <a:latin typeface="Tw Cen MT"/>
                <a:ea typeface="ＭＳ Ｐゴシック" charset="0"/>
                <a:cs typeface="ＭＳ Ｐゴシック" charset="0"/>
              </a:rPr>
              <a:t>chobanipowered</a:t>
            </a:r>
            <a:r>
              <a:rPr lang="en-US" sz="1800" dirty="0">
                <a:solidFill>
                  <a:prstClr val="white"/>
                </a:solidFill>
                <a:latin typeface="Tw Cen MT"/>
                <a:ea typeface="ＭＳ Ｐゴシック" charset="0"/>
                <a:cs typeface="ＭＳ Ｐゴシック" charset="0"/>
              </a:rPr>
              <a:t> </a:t>
            </a:r>
            <a:r>
              <a:rPr lang="en-US" sz="1800" dirty="0" err="1">
                <a:solidFill>
                  <a:prstClr val="white"/>
                </a:solidFill>
                <a:latin typeface="Tw Cen MT"/>
                <a:ea typeface="ＭＳ Ｐゴシック" charset="0"/>
                <a:cs typeface="ＭＳ Ｐゴシック" charset="0"/>
              </a:rPr>
              <a:t>hashtag</a:t>
            </a:r>
            <a:r>
              <a:rPr lang="en-US" sz="1800" dirty="0">
                <a:solidFill>
                  <a:prstClr val="white"/>
                </a:solidFill>
                <a:latin typeface="Tw Cen MT"/>
                <a:ea typeface="ＭＳ Ｐゴシック" charset="0"/>
                <a:cs typeface="ＭＳ Ｐゴシック" charset="0"/>
              </a:rPr>
              <a:t> used to </a:t>
            </a:r>
            <a:r>
              <a:rPr lang="en-US" sz="1800" dirty="0" err="1">
                <a:solidFill>
                  <a:prstClr val="white"/>
                </a:solidFill>
                <a:latin typeface="Tw Cen MT"/>
                <a:ea typeface="ＭＳ Ｐゴシック" charset="0"/>
                <a:cs typeface="ＭＳ Ｐゴシック" charset="0"/>
              </a:rPr>
              <a:t>crowdsource</a:t>
            </a:r>
            <a:r>
              <a:rPr lang="en-US" sz="1800" dirty="0">
                <a:solidFill>
                  <a:prstClr val="white"/>
                </a:solidFill>
                <a:latin typeface="Tw Cen MT"/>
                <a:ea typeface="ＭＳ Ｐゴシック" charset="0"/>
                <a:cs typeface="ＭＳ Ｐゴシック" charset="0"/>
              </a:rPr>
              <a:t>.</a:t>
            </a:r>
          </a:p>
          <a:p>
            <a:pPr marL="742950" lvl="1" indent="-285750">
              <a:lnSpc>
                <a:spcPct val="120000"/>
              </a:lnSpc>
              <a:spcBef>
                <a:spcPct val="20000"/>
              </a:spcBef>
              <a:buFont typeface="Arial"/>
              <a:buChar char="–"/>
              <a:defRPr/>
            </a:pPr>
            <a:r>
              <a:rPr lang="en-US" sz="1800" dirty="0">
                <a:solidFill>
                  <a:prstClr val="white"/>
                </a:solidFill>
                <a:latin typeface="Tw Cen MT"/>
                <a:ea typeface="ＭＳ Ｐゴシック" charset="0"/>
                <a:cs typeface="ＭＳ Ｐゴシック" charset="0"/>
              </a:rPr>
              <a:t>Provides valuable information, like how to use </a:t>
            </a:r>
            <a:r>
              <a:rPr lang="en-US" sz="1800" dirty="0" err="1">
                <a:solidFill>
                  <a:prstClr val="white"/>
                </a:solidFill>
                <a:latin typeface="Tw Cen MT"/>
                <a:ea typeface="ＭＳ Ｐゴシック" charset="0"/>
                <a:cs typeface="ＭＳ Ｐゴシック" charset="0"/>
              </a:rPr>
              <a:t>Chobani</a:t>
            </a:r>
            <a:r>
              <a:rPr lang="en-US" sz="1800" dirty="0">
                <a:solidFill>
                  <a:prstClr val="white"/>
                </a:solidFill>
                <a:latin typeface="Tw Cen MT"/>
                <a:ea typeface="ＭＳ Ｐゴシック" charset="0"/>
                <a:cs typeface="ＭＳ Ｐゴシック" charset="0"/>
              </a:rPr>
              <a:t> to eat healthier, as well as information about living a healthy lifestyle in general </a:t>
            </a:r>
            <a:endParaRPr lang="en-US" sz="1800" baseline="30000" dirty="0">
              <a:solidFill>
                <a:prstClr val="white"/>
              </a:solidFill>
              <a:latin typeface="Tw Cen MT"/>
              <a:ea typeface="ＭＳ Ｐゴシック" charset="0"/>
              <a:cs typeface="ＭＳ Ｐゴシック" charset="0"/>
            </a:endParaRPr>
          </a:p>
          <a:p>
            <a:pPr marL="742950" lvl="1" indent="-285750">
              <a:lnSpc>
                <a:spcPct val="120000"/>
              </a:lnSpc>
              <a:spcBef>
                <a:spcPct val="20000"/>
              </a:spcBef>
              <a:buFont typeface="Arial"/>
              <a:buChar char="–"/>
              <a:defRPr/>
            </a:pPr>
            <a:r>
              <a:rPr lang="en-US" sz="1800" dirty="0">
                <a:solidFill>
                  <a:prstClr val="white"/>
                </a:solidFill>
                <a:latin typeface="Tw Cen MT"/>
                <a:ea typeface="ＭＳ Ｐゴシック" charset="0"/>
                <a:cs typeface="ＭＳ Ｐゴシック" charset="0"/>
              </a:rPr>
              <a:t>Diverse Content –variety of image types (pictures, text, </a:t>
            </a:r>
            <a:r>
              <a:rPr lang="en-US" sz="1800" dirty="0" err="1">
                <a:solidFill>
                  <a:prstClr val="white"/>
                </a:solidFill>
                <a:latin typeface="Tw Cen MT"/>
                <a:ea typeface="ＭＳ Ｐゴシック" charset="0"/>
                <a:cs typeface="ＭＳ Ｐゴシック" charset="0"/>
              </a:rPr>
              <a:t>infographics</a:t>
            </a:r>
            <a:r>
              <a:rPr lang="en-US" sz="1800" dirty="0">
                <a:solidFill>
                  <a:prstClr val="white"/>
                </a:solidFill>
                <a:latin typeface="Tw Cen MT"/>
                <a:ea typeface="ＭＳ Ｐゴシック" charset="0"/>
                <a:cs typeface="ＭＳ Ｐゴシック" charset="0"/>
              </a:rPr>
              <a:t>), as well as videos.</a:t>
            </a:r>
            <a:r>
              <a:rPr lang="en-US" sz="1800" baseline="30000" dirty="0">
                <a:solidFill>
                  <a:prstClr val="white"/>
                </a:solidFill>
                <a:latin typeface="Tw Cen MT"/>
                <a:ea typeface="ＭＳ Ｐゴシック" charset="0"/>
                <a:cs typeface="ＭＳ Ｐゴシック" charset="0"/>
              </a:rPr>
              <a:t>8</a:t>
            </a:r>
            <a:endParaRPr lang="en-US" sz="1800" dirty="0">
              <a:solidFill>
                <a:prstClr val="white"/>
              </a:solidFill>
              <a:latin typeface="Tw Cen MT"/>
              <a:ea typeface="ＭＳ Ｐゴシック" charset="0"/>
              <a:cs typeface="ＭＳ Ｐゴシック" charset="0"/>
            </a:endParaRPr>
          </a:p>
        </p:txBody>
      </p:sp>
      <p:pic>
        <p:nvPicPr>
          <p:cNvPr id="52227" name="Picture 5" descr="Snapshot 2012-11-13 08-27-37.tiff"/>
          <p:cNvPicPr>
            <a:picLocks noChangeAspect="1"/>
          </p:cNvPicPr>
          <p:nvPr/>
        </p:nvPicPr>
        <p:blipFill>
          <a:blip r:embed="rId3">
            <a:extLst>
              <a:ext uri="{28A0092B-C50C-407E-A947-70E740481C1C}">
                <a14:useLocalDpi xmlns:a14="http://schemas.microsoft.com/office/drawing/2010/main" val="0"/>
              </a:ext>
            </a:extLst>
          </a:blip>
          <a:srcRect l="1601" t="14497" r="23199" b="6039"/>
          <a:stretch>
            <a:fillRect/>
          </a:stretch>
        </p:blipFill>
        <p:spPr bwMode="auto">
          <a:xfrm>
            <a:off x="5260182" y="304800"/>
            <a:ext cx="3309424" cy="2316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2228" name="Picture 6" descr="Snapshot 2012-11-13 08-29-34.tiff"/>
          <p:cNvPicPr>
            <a:picLocks noChangeAspect="1"/>
          </p:cNvPicPr>
          <p:nvPr/>
        </p:nvPicPr>
        <p:blipFill>
          <a:blip r:embed="rId4">
            <a:extLst>
              <a:ext uri="{28A0092B-C50C-407E-A947-70E740481C1C}">
                <a14:useLocalDpi xmlns:a14="http://schemas.microsoft.com/office/drawing/2010/main" val="0"/>
              </a:ext>
            </a:extLst>
          </a:blip>
          <a:srcRect l="18900" r="17999" b="12202"/>
          <a:stretch>
            <a:fillRect/>
          </a:stretch>
        </p:blipFill>
        <p:spPr bwMode="auto">
          <a:xfrm>
            <a:off x="6934200" y="2743200"/>
            <a:ext cx="2017712" cy="20712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2229" name="Picture 7" descr="Snapshot 2012-11-13 08-28-44.tiff"/>
          <p:cNvPicPr>
            <a:picLocks noChangeAspect="1"/>
          </p:cNvPicPr>
          <p:nvPr/>
        </p:nvPicPr>
        <p:blipFill>
          <a:blip r:embed="rId5">
            <a:extLst>
              <a:ext uri="{28A0092B-C50C-407E-A947-70E740481C1C}">
                <a14:useLocalDpi xmlns:a14="http://schemas.microsoft.com/office/drawing/2010/main" val="0"/>
              </a:ext>
            </a:extLst>
          </a:blip>
          <a:srcRect l="21928" r="914" b="23920"/>
          <a:stretch>
            <a:fillRect/>
          </a:stretch>
        </p:blipFill>
        <p:spPr bwMode="auto">
          <a:xfrm>
            <a:off x="5260182" y="4936669"/>
            <a:ext cx="2512218" cy="189230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7838581"/>
      </p:ext>
    </p:extLst>
  </p:cSld>
  <p:clrMapOvr>
    <a:masterClrMapping/>
  </p:clrMapOvr>
  <p:transition spd="slow"/>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5" name="Title 1"/>
          <p:cNvSpPr>
            <a:spLocks noGrp="1"/>
          </p:cNvSpPr>
          <p:nvPr>
            <p:ph type="title"/>
          </p:nvPr>
        </p:nvSpPr>
        <p:spPr>
          <a:xfrm>
            <a:off x="612775" y="228600"/>
            <a:ext cx="8153400" cy="990600"/>
          </a:xfrm>
        </p:spPr>
        <p:txBody>
          <a:bodyPr/>
          <a:lstStyle/>
          <a:p>
            <a:r>
              <a:rPr lang="en-US">
                <a:latin typeface="Tw Cen MT" charset="0"/>
              </a:rPr>
              <a:t>For Your Project</a:t>
            </a:r>
          </a:p>
        </p:txBody>
      </p:sp>
      <p:sp>
        <p:nvSpPr>
          <p:cNvPr id="103426" name="Content Placeholder 2"/>
          <p:cNvSpPr>
            <a:spLocks noGrp="1"/>
          </p:cNvSpPr>
          <p:nvPr>
            <p:ph sz="quarter" idx="1"/>
          </p:nvPr>
        </p:nvSpPr>
        <p:spPr>
          <a:xfrm>
            <a:off x="533400" y="1371600"/>
            <a:ext cx="8153400" cy="4495800"/>
          </a:xfrm>
        </p:spPr>
        <p:txBody>
          <a:bodyPr/>
          <a:lstStyle/>
          <a:p>
            <a:r>
              <a:rPr lang="en-US" dirty="0">
                <a:latin typeface="Tw Cen MT" charset="0"/>
              </a:rPr>
              <a:t>For final project, work with the following assumptions for Social Media:</a:t>
            </a:r>
          </a:p>
          <a:p>
            <a:pPr lvl="1"/>
            <a:r>
              <a:rPr lang="en-US" dirty="0">
                <a:latin typeface="Tw Cen MT" charset="0"/>
              </a:rPr>
              <a:t>Having a brand page on Facebook, Instagram, X, YouTube and/or Pinterest are free</a:t>
            </a:r>
          </a:p>
          <a:p>
            <a:pPr lvl="1"/>
            <a:r>
              <a:rPr lang="en-US" dirty="0">
                <a:latin typeface="Tw Cen MT" charset="0"/>
              </a:rPr>
              <a:t>Facebook, Instagram, X, YouTube, other Social Advertising cost $ as noted in the project manual. </a:t>
            </a:r>
          </a:p>
          <a:p>
            <a:pPr lvl="1"/>
            <a:r>
              <a:rPr lang="en-US" dirty="0">
                <a:latin typeface="Tw Cen MT" charset="0"/>
              </a:rPr>
              <a:t>Purchase space and allocate as explained</a:t>
            </a:r>
          </a:p>
          <a:p>
            <a:pPr marL="0" indent="0">
              <a:buNone/>
            </a:pPr>
            <a:r>
              <a:rPr lang="en-US" sz="3200" dirty="0"/>
              <a:t> </a:t>
            </a:r>
            <a:endParaRPr lang="en-US" sz="2000" dirty="0"/>
          </a:p>
        </p:txBody>
      </p:sp>
    </p:spTree>
    <p:extLst>
      <p:ext uri="{BB962C8B-B14F-4D97-AF65-F5344CB8AC3E}">
        <p14:creationId xmlns:p14="http://schemas.microsoft.com/office/powerpoint/2010/main" val="45167964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Title 1"/>
          <p:cNvSpPr>
            <a:spLocks noGrp="1"/>
          </p:cNvSpPr>
          <p:nvPr>
            <p:ph type="ctrTitle"/>
          </p:nvPr>
        </p:nvSpPr>
        <p:spPr/>
        <p:txBody>
          <a:bodyPr/>
          <a:lstStyle/>
          <a:p>
            <a:pPr>
              <a:defRPr/>
            </a:pPr>
            <a:r>
              <a:rPr lang="en-US" dirty="0">
                <a:latin typeface="Tahoma" charset="0"/>
              </a:rPr>
              <a:t>mobile</a:t>
            </a:r>
          </a:p>
        </p:txBody>
      </p:sp>
      <p:sp>
        <p:nvSpPr>
          <p:cNvPr id="54274" name="Subtitle 2"/>
          <p:cNvSpPr>
            <a:spLocks noGrp="1"/>
          </p:cNvSpPr>
          <p:nvPr>
            <p:ph type="subTitle" idx="1"/>
          </p:nvPr>
        </p:nvSpPr>
        <p:spPr>
          <a:xfrm>
            <a:off x="2362200" y="6049963"/>
            <a:ext cx="6705600" cy="685800"/>
          </a:xfrm>
        </p:spPr>
        <p:txBody>
          <a:bodyPr/>
          <a:lstStyle/>
          <a:p>
            <a:endParaRPr lang="en-US">
              <a:latin typeface="Tahoma" charset="0"/>
            </a:endParaRPr>
          </a:p>
        </p:txBody>
      </p:sp>
    </p:spTree>
    <p:extLst>
      <p:ext uri="{BB962C8B-B14F-4D97-AF65-F5344CB8AC3E}">
        <p14:creationId xmlns:p14="http://schemas.microsoft.com/office/powerpoint/2010/main" val="3242305593"/>
      </p:ext>
    </p:extLst>
  </p:cSld>
  <p:clrMapOvr>
    <a:masterClrMapping/>
  </p:clrMapOvr>
  <p:transition spd="slow"/>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Title 1"/>
          <p:cNvSpPr>
            <a:spLocks noGrp="1"/>
          </p:cNvSpPr>
          <p:nvPr>
            <p:ph type="title"/>
          </p:nvPr>
        </p:nvSpPr>
        <p:spPr>
          <a:xfrm>
            <a:off x="612775" y="228600"/>
            <a:ext cx="8153400" cy="990600"/>
          </a:xfrm>
        </p:spPr>
        <p:txBody>
          <a:bodyPr/>
          <a:lstStyle/>
          <a:p>
            <a:r>
              <a:rPr lang="en-US" sz="3600" dirty="0">
                <a:latin typeface="Tahoma" charset="0"/>
              </a:rPr>
              <a:t>Core Benefits:  Any Time, Any Where</a:t>
            </a:r>
          </a:p>
        </p:txBody>
      </p:sp>
      <p:sp>
        <p:nvSpPr>
          <p:cNvPr id="21506" name="Slide Number Placeholder 3"/>
          <p:cNvSpPr>
            <a:spLocks noGrp="1"/>
          </p:cNvSpPr>
          <p:nvPr>
            <p:ph type="sldNum" sz="quarter" idx="12"/>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ormAutofit fontScale="92500" lnSpcReduction="10000"/>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a:defRPr/>
            </a:pPr>
            <a:fld id="{EE68331C-F1F8-3743-8E0B-85EBD32D91F8}" type="slidenum">
              <a:rPr lang="en-US" sz="1400">
                <a:solidFill>
                  <a:prstClr val="black"/>
                </a:solidFill>
              </a:rPr>
              <a:pPr>
                <a:defRPr/>
              </a:pPr>
              <a:t>28</a:t>
            </a:fld>
            <a:endParaRPr lang="en-US" sz="1400">
              <a:solidFill>
                <a:prstClr val="black"/>
              </a:solidFill>
            </a:endParaRPr>
          </a:p>
        </p:txBody>
      </p:sp>
      <p:pic>
        <p:nvPicPr>
          <p:cNvPr id="55299" name="Picture 3"/>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l="-11523" r="-11523"/>
          <a:stretch>
            <a:fillRect/>
          </a:stretch>
        </p:blipFill>
        <p:spPr>
          <a:xfrm>
            <a:off x="612775" y="1600200"/>
            <a:ext cx="8153400" cy="4495800"/>
          </a:xfrm>
          <a:noFill/>
        </p:spPr>
      </p:pic>
    </p:spTree>
    <p:extLst>
      <p:ext uri="{BB962C8B-B14F-4D97-AF65-F5344CB8AC3E}">
        <p14:creationId xmlns:p14="http://schemas.microsoft.com/office/powerpoint/2010/main" val="1504660839"/>
      </p:ext>
    </p:extLst>
  </p:cSld>
  <p:clrMapOvr>
    <a:masterClrMapping/>
  </p:clrMapOvr>
  <p:transition spd="slow"/>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Title 1"/>
          <p:cNvSpPr>
            <a:spLocks noGrp="1"/>
          </p:cNvSpPr>
          <p:nvPr>
            <p:ph type="title"/>
          </p:nvPr>
        </p:nvSpPr>
        <p:spPr>
          <a:xfrm>
            <a:off x="612775" y="228600"/>
            <a:ext cx="8153400" cy="990600"/>
          </a:xfrm>
        </p:spPr>
        <p:txBody>
          <a:bodyPr>
            <a:normAutofit fontScale="90000"/>
          </a:bodyPr>
          <a:lstStyle/>
          <a:p>
            <a:r>
              <a:rPr lang="en-US" dirty="0">
                <a:latin typeface="Tahoma" charset="0"/>
              </a:rPr>
              <a:t>Smart Phone Usage is Exploding</a:t>
            </a:r>
          </a:p>
        </p:txBody>
      </p:sp>
      <p:sp>
        <p:nvSpPr>
          <p:cNvPr id="23555" name="Slide Number Placeholder 3"/>
          <p:cNvSpPr>
            <a:spLocks noGrp="1"/>
          </p:cNvSpPr>
          <p:nvPr>
            <p:ph type="sldNum" sz="quarter" idx="12"/>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ormAutofit fontScale="92500" lnSpcReduction="10000"/>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a:defRPr/>
            </a:pPr>
            <a:fld id="{4EED040D-DA20-AA45-829D-92533606CB2C}" type="slidenum">
              <a:rPr lang="en-US" sz="1400">
                <a:solidFill>
                  <a:prstClr val="black"/>
                </a:solidFill>
              </a:rPr>
              <a:pPr>
                <a:defRPr/>
              </a:pPr>
              <a:t>29</a:t>
            </a:fld>
            <a:endParaRPr lang="en-US" sz="1400">
              <a:solidFill>
                <a:prstClr val="black"/>
              </a:solidFill>
            </a:endParaRPr>
          </a:p>
        </p:txBody>
      </p:sp>
      <p:sp>
        <p:nvSpPr>
          <p:cNvPr id="56324" name="TextBox 5"/>
          <p:cNvSpPr txBox="1">
            <a:spLocks noChangeArrowheads="1"/>
          </p:cNvSpPr>
          <p:nvPr/>
        </p:nvSpPr>
        <p:spPr bwMode="auto">
          <a:xfrm>
            <a:off x="543502" y="6237569"/>
            <a:ext cx="1600200"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1" fontAlgn="base" hangingPunct="1">
              <a:spcBef>
                <a:spcPct val="0"/>
              </a:spcBef>
              <a:spcAft>
                <a:spcPct val="0"/>
              </a:spcAft>
            </a:pPr>
            <a:r>
              <a:rPr lang="en-US" sz="1200" dirty="0">
                <a:solidFill>
                  <a:prstClr val="black"/>
                </a:solidFill>
                <a:latin typeface="Tahoma" charset="0"/>
              </a:rPr>
              <a:t>2018 data</a:t>
            </a:r>
          </a:p>
        </p:txBody>
      </p:sp>
      <p:pic>
        <p:nvPicPr>
          <p:cNvPr id="6" name="Picture 5" descr="A cell phone with a screen showing the time&#10;&#10;Description automatically generated with medium confidence">
            <a:extLst>
              <a:ext uri="{FF2B5EF4-FFF2-40B4-BE49-F238E27FC236}">
                <a16:creationId xmlns:a16="http://schemas.microsoft.com/office/drawing/2014/main" id="{D0455DBB-FD96-21FB-A222-5E18F151EC80}"/>
              </a:ext>
            </a:extLst>
          </p:cNvPr>
          <p:cNvPicPr>
            <a:picLocks noChangeAspect="1"/>
          </p:cNvPicPr>
          <p:nvPr/>
        </p:nvPicPr>
        <p:blipFill>
          <a:blip r:embed="rId2"/>
          <a:stretch>
            <a:fillRect/>
          </a:stretch>
        </p:blipFill>
        <p:spPr>
          <a:xfrm>
            <a:off x="612774" y="1446865"/>
            <a:ext cx="8140829" cy="4572935"/>
          </a:xfrm>
          <a:prstGeom prst="rect">
            <a:avLst/>
          </a:prstGeom>
        </p:spPr>
      </p:pic>
    </p:spTree>
    <p:extLst>
      <p:ext uri="{BB962C8B-B14F-4D97-AF65-F5344CB8AC3E}">
        <p14:creationId xmlns:p14="http://schemas.microsoft.com/office/powerpoint/2010/main" val="2777546787"/>
      </p:ext>
    </p:extLst>
  </p:cSld>
  <p:clrMapOvr>
    <a:masterClrMapping/>
  </p:clrMapOvr>
  <p:transition spd="slow"/>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Slide Number Placeholder 5"/>
          <p:cNvSpPr>
            <a:spLocks noGrp="1"/>
          </p:cNvSpPr>
          <p:nvPr>
            <p:ph type="sldNum" sz="quarter" idx="12"/>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ormAutofit fontScale="92500" lnSpcReduction="10000"/>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a:defRPr/>
            </a:pPr>
            <a:fld id="{E4352D46-5210-AD47-A610-C62323C3839F}" type="slidenum">
              <a:rPr lang="en-US" sz="1400">
                <a:solidFill>
                  <a:prstClr val="black"/>
                </a:solidFill>
              </a:rPr>
              <a:pPr>
                <a:defRPr/>
              </a:pPr>
              <a:t>3</a:t>
            </a:fld>
            <a:endParaRPr lang="en-US" sz="1400">
              <a:solidFill>
                <a:prstClr val="black"/>
              </a:solidFill>
            </a:endParaRPr>
          </a:p>
        </p:txBody>
      </p:sp>
      <p:sp>
        <p:nvSpPr>
          <p:cNvPr id="36866" name="Rectangle 2"/>
          <p:cNvSpPr>
            <a:spLocks noGrp="1" noChangeArrowheads="1"/>
          </p:cNvSpPr>
          <p:nvPr>
            <p:ph type="title"/>
          </p:nvPr>
        </p:nvSpPr>
        <p:spPr>
          <a:xfrm>
            <a:off x="990600" y="0"/>
            <a:ext cx="7772400" cy="1143000"/>
          </a:xfrm>
        </p:spPr>
        <p:txBody>
          <a:bodyPr/>
          <a:lstStyle/>
          <a:p>
            <a:pPr eaLnBrk="1" hangingPunct="1"/>
            <a:r>
              <a:rPr lang="en-US" dirty="0">
                <a:latin typeface="Tahoma" charset="0"/>
              </a:rPr>
              <a:t>Social Media Tactics</a:t>
            </a:r>
          </a:p>
        </p:txBody>
      </p:sp>
      <p:sp>
        <p:nvSpPr>
          <p:cNvPr id="36867" name="Rectangle 3"/>
          <p:cNvSpPr>
            <a:spLocks noGrp="1" noChangeArrowheads="1"/>
          </p:cNvSpPr>
          <p:nvPr>
            <p:ph type="body" idx="1"/>
          </p:nvPr>
        </p:nvSpPr>
        <p:spPr>
          <a:xfrm>
            <a:off x="5715000" y="533400"/>
            <a:ext cx="8534400" cy="5105400"/>
          </a:xfrm>
        </p:spPr>
        <p:txBody>
          <a:bodyPr/>
          <a:lstStyle/>
          <a:p>
            <a:pPr eaLnBrk="1" hangingPunct="1">
              <a:buFont typeface="Wingdings" charset="0"/>
              <a:buNone/>
            </a:pPr>
            <a:endParaRPr lang="en-US" b="1" i="1">
              <a:latin typeface="Tahoma" charset="0"/>
            </a:endParaRPr>
          </a:p>
          <a:p>
            <a:pPr eaLnBrk="1" hangingPunct="1"/>
            <a:endParaRPr lang="en-US">
              <a:latin typeface="Tahoma" charset="0"/>
            </a:endParaRPr>
          </a:p>
          <a:p>
            <a:pPr eaLnBrk="1" hangingPunct="1">
              <a:buFont typeface="Wingdings" charset="0"/>
              <a:buNone/>
            </a:pPr>
            <a:endParaRPr lang="en-US">
              <a:latin typeface="Tahoma" charset="0"/>
            </a:endParaRPr>
          </a:p>
          <a:p>
            <a:pPr eaLnBrk="1" hangingPunct="1"/>
            <a:endParaRPr lang="en-US">
              <a:latin typeface="Tahoma" charset="0"/>
            </a:endParaRPr>
          </a:p>
        </p:txBody>
      </p:sp>
      <p:sp>
        <p:nvSpPr>
          <p:cNvPr id="36870" name="Content Placeholder 2"/>
          <p:cNvSpPr txBox="1">
            <a:spLocks/>
          </p:cNvSpPr>
          <p:nvPr/>
        </p:nvSpPr>
        <p:spPr bwMode="auto">
          <a:xfrm>
            <a:off x="485552" y="1997986"/>
            <a:ext cx="4218710" cy="449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lvl1pPr marL="319088" indent="-319088" eaLnBrk="0" hangingPunct="0">
              <a:defRPr sz="2400">
                <a:solidFill>
                  <a:schemeClr val="tx1"/>
                </a:solidFill>
                <a:latin typeface="Times New Roman" charset="0"/>
                <a:ea typeface="ＭＳ Ｐゴシック" charset="0"/>
                <a:cs typeface="ＭＳ Ｐゴシック" charset="0"/>
              </a:defRPr>
            </a:lvl1pPr>
            <a:lvl2pPr marL="639763" indent="-2730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fontAlgn="base">
              <a:spcBef>
                <a:spcPts val="700"/>
              </a:spcBef>
              <a:spcAft>
                <a:spcPct val="0"/>
              </a:spcAft>
              <a:buClr>
                <a:srgbClr val="DD8047"/>
              </a:buClr>
              <a:buSzPct val="60000"/>
              <a:buFont typeface="Wingdings" charset="0"/>
              <a:buChar char=""/>
            </a:pPr>
            <a:r>
              <a:rPr lang="en-US" sz="2800" dirty="0">
                <a:solidFill>
                  <a:schemeClr val="tx2"/>
                </a:solidFill>
                <a:latin typeface="Tahoma" panose="020B0604030504040204" pitchFamily="34" charset="0"/>
                <a:ea typeface="Tahoma" panose="020B0604030504040204" pitchFamily="34" charset="0"/>
                <a:cs typeface="Tahoma" panose="020B0604030504040204" pitchFamily="34" charset="0"/>
              </a:rPr>
              <a:t>2 main ways to use</a:t>
            </a:r>
            <a:br>
              <a:rPr lang="en-US" sz="2800" dirty="0">
                <a:solidFill>
                  <a:schemeClr val="tx2"/>
                </a:solidFill>
                <a:latin typeface="Tahoma" panose="020B0604030504040204" pitchFamily="34" charset="0"/>
                <a:ea typeface="Tahoma" panose="020B0604030504040204" pitchFamily="34" charset="0"/>
                <a:cs typeface="Tahoma" panose="020B0604030504040204" pitchFamily="34" charset="0"/>
              </a:rPr>
            </a:br>
            <a:r>
              <a:rPr lang="en-US" sz="2800" dirty="0">
                <a:solidFill>
                  <a:schemeClr val="tx2"/>
                </a:solidFill>
                <a:latin typeface="Tahoma" panose="020B0604030504040204" pitchFamily="34" charset="0"/>
                <a:ea typeface="Tahoma" panose="020B0604030504040204" pitchFamily="34" charset="0"/>
                <a:cs typeface="Tahoma" panose="020B0604030504040204" pitchFamily="34" charset="0"/>
              </a:rPr>
              <a:t>social media in your</a:t>
            </a:r>
            <a:br>
              <a:rPr lang="en-US" sz="2800" dirty="0">
                <a:solidFill>
                  <a:schemeClr val="tx2"/>
                </a:solidFill>
                <a:latin typeface="Tahoma" panose="020B0604030504040204" pitchFamily="34" charset="0"/>
                <a:ea typeface="Tahoma" panose="020B0604030504040204" pitchFamily="34" charset="0"/>
                <a:cs typeface="Tahoma" panose="020B0604030504040204" pitchFamily="34" charset="0"/>
              </a:rPr>
            </a:br>
            <a:r>
              <a:rPr lang="en-US" sz="2800" dirty="0">
                <a:solidFill>
                  <a:schemeClr val="tx2"/>
                </a:solidFill>
                <a:latin typeface="Tahoma" panose="020B0604030504040204" pitchFamily="34" charset="0"/>
                <a:ea typeface="Tahoma" panose="020B0604030504040204" pitchFamily="34" charset="0"/>
                <a:cs typeface="Tahoma" panose="020B0604030504040204" pitchFamily="34" charset="0"/>
              </a:rPr>
              <a:t>interactive media plan:</a:t>
            </a:r>
            <a:br>
              <a:rPr lang="en-US" sz="2800" dirty="0">
                <a:solidFill>
                  <a:schemeClr val="tx2"/>
                </a:solidFill>
                <a:latin typeface="Tahoma" panose="020B0604030504040204" pitchFamily="34" charset="0"/>
                <a:ea typeface="Tahoma" panose="020B0604030504040204" pitchFamily="34" charset="0"/>
                <a:cs typeface="Tahoma" panose="020B0604030504040204" pitchFamily="34" charset="0"/>
              </a:rPr>
            </a:br>
            <a:endParaRPr lang="en-US" sz="2800" dirty="0">
              <a:solidFill>
                <a:schemeClr val="tx2"/>
              </a:solidFill>
              <a:latin typeface="Tahoma" panose="020B0604030504040204" pitchFamily="34" charset="0"/>
              <a:ea typeface="Tahoma" panose="020B0604030504040204" pitchFamily="34" charset="0"/>
              <a:cs typeface="Tahoma" panose="020B0604030504040204" pitchFamily="34" charset="0"/>
            </a:endParaRPr>
          </a:p>
          <a:p>
            <a:pPr lvl="1" defTabSz="914400" fontAlgn="base">
              <a:spcBef>
                <a:spcPts val="550"/>
              </a:spcBef>
              <a:spcAft>
                <a:spcPct val="0"/>
              </a:spcAft>
              <a:buClr>
                <a:srgbClr val="94B6D2"/>
              </a:buClr>
              <a:buSzPct val="70000"/>
              <a:buFont typeface="Wingdings 2" charset="0"/>
              <a:buChar char=""/>
            </a:pPr>
            <a:r>
              <a:rPr lang="en-US" dirty="0">
                <a:solidFill>
                  <a:schemeClr val="tx2"/>
                </a:solidFill>
                <a:latin typeface="Tahoma" panose="020B0604030504040204" pitchFamily="34" charset="0"/>
                <a:ea typeface="Tahoma" panose="020B0604030504040204" pitchFamily="34" charset="0"/>
                <a:cs typeface="Tahoma" panose="020B0604030504040204" pitchFamily="34" charset="0"/>
              </a:rPr>
              <a:t>Unpaid - manage ‘free’ content on your page </a:t>
            </a:r>
            <a:br>
              <a:rPr lang="en-US" dirty="0">
                <a:solidFill>
                  <a:schemeClr val="tx2"/>
                </a:solidFill>
                <a:latin typeface="Tahoma" panose="020B0604030504040204" pitchFamily="34" charset="0"/>
                <a:ea typeface="Tahoma" panose="020B0604030504040204" pitchFamily="34" charset="0"/>
                <a:cs typeface="Tahoma" panose="020B0604030504040204" pitchFamily="34" charset="0"/>
              </a:rPr>
            </a:br>
            <a:endParaRPr lang="en-US" dirty="0">
              <a:solidFill>
                <a:schemeClr val="tx2"/>
              </a:solidFill>
              <a:latin typeface="Tahoma" panose="020B0604030504040204" pitchFamily="34" charset="0"/>
              <a:ea typeface="Tahoma" panose="020B0604030504040204" pitchFamily="34" charset="0"/>
              <a:cs typeface="Tahoma" panose="020B0604030504040204" pitchFamily="34" charset="0"/>
            </a:endParaRPr>
          </a:p>
          <a:p>
            <a:pPr lvl="1" defTabSz="914400" fontAlgn="base">
              <a:spcBef>
                <a:spcPts val="550"/>
              </a:spcBef>
              <a:spcAft>
                <a:spcPct val="0"/>
              </a:spcAft>
              <a:buClr>
                <a:srgbClr val="94B6D2"/>
              </a:buClr>
              <a:buSzPct val="70000"/>
              <a:buFont typeface="Wingdings 2" charset="0"/>
              <a:buChar char=""/>
            </a:pPr>
            <a:r>
              <a:rPr lang="en-US" dirty="0">
                <a:solidFill>
                  <a:schemeClr val="tx2"/>
                </a:solidFill>
                <a:latin typeface="Tahoma" panose="020B0604030504040204" pitchFamily="34" charset="0"/>
                <a:ea typeface="Tahoma" panose="020B0604030504040204" pitchFamily="34" charset="0"/>
                <a:cs typeface="Tahoma" panose="020B0604030504040204" pitchFamily="34" charset="0"/>
              </a:rPr>
              <a:t>Paid – buying ads on social media sites</a:t>
            </a:r>
          </a:p>
        </p:txBody>
      </p:sp>
      <p:pic>
        <p:nvPicPr>
          <p:cNvPr id="5" name="Picture 4" descr="A screenshot of a social media page&#10;&#10;Description automatically generated">
            <a:extLst>
              <a:ext uri="{FF2B5EF4-FFF2-40B4-BE49-F238E27FC236}">
                <a16:creationId xmlns:a16="http://schemas.microsoft.com/office/drawing/2014/main" id="{1AEA70CE-287F-C34C-9F79-DF059E5C5460}"/>
              </a:ext>
            </a:extLst>
          </p:cNvPr>
          <p:cNvPicPr>
            <a:picLocks noChangeAspect="1"/>
          </p:cNvPicPr>
          <p:nvPr/>
        </p:nvPicPr>
        <p:blipFill>
          <a:blip r:embed="rId3"/>
          <a:stretch>
            <a:fillRect/>
          </a:stretch>
        </p:blipFill>
        <p:spPr>
          <a:xfrm>
            <a:off x="5001492" y="1433489"/>
            <a:ext cx="3830781" cy="5218239"/>
          </a:xfrm>
          <a:prstGeom prst="rect">
            <a:avLst/>
          </a:prstGeom>
        </p:spPr>
      </p:pic>
      <p:pic>
        <p:nvPicPr>
          <p:cNvPr id="6" name="Picture 5" descr="A screenshot of a social media account&#10;&#10;Description automatically generated">
            <a:extLst>
              <a:ext uri="{FF2B5EF4-FFF2-40B4-BE49-F238E27FC236}">
                <a16:creationId xmlns:a16="http://schemas.microsoft.com/office/drawing/2014/main" id="{6B80D309-1973-ED07-2097-A82F223072DF}"/>
              </a:ext>
            </a:extLst>
          </p:cNvPr>
          <p:cNvPicPr>
            <a:picLocks noChangeAspect="1"/>
          </p:cNvPicPr>
          <p:nvPr/>
        </p:nvPicPr>
        <p:blipFill>
          <a:blip r:embed="rId4"/>
          <a:stretch>
            <a:fillRect/>
          </a:stretch>
        </p:blipFill>
        <p:spPr>
          <a:xfrm>
            <a:off x="4953000" y="1437806"/>
            <a:ext cx="3810000" cy="5248558"/>
          </a:xfrm>
          <a:prstGeom prst="rect">
            <a:avLst/>
          </a:prstGeom>
        </p:spPr>
      </p:pic>
    </p:spTree>
    <p:extLst>
      <p:ext uri="{BB962C8B-B14F-4D97-AF65-F5344CB8AC3E}">
        <p14:creationId xmlns:p14="http://schemas.microsoft.com/office/powerpoint/2010/main" val="25981904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638021-5E7E-1C24-483E-33199F114952}"/>
              </a:ext>
            </a:extLst>
          </p:cNvPr>
          <p:cNvSpPr txBox="1">
            <a:spLocks/>
          </p:cNvSpPr>
          <p:nvPr/>
        </p:nvSpPr>
        <p:spPr>
          <a:xfrm>
            <a:off x="612775" y="228600"/>
            <a:ext cx="8153400" cy="990600"/>
          </a:xfrm>
          <a:prstGeom prst="rect">
            <a:avLst/>
          </a:prstGeom>
        </p:spPr>
        <p:txBody>
          <a:bodyPr>
            <a:normAutofit fontScale="97500"/>
          </a:bodyPr>
          <a:lstStyle>
            <a:lvl1pPr marL="54864" algn="r" rtl="0" eaLnBrk="1" latinLnBrk="0" hangingPunct="1">
              <a:spcBef>
                <a:spcPct val="0"/>
              </a:spcBef>
              <a:buNone/>
              <a:defRPr kumimoji="0" sz="4600" kern="1200">
                <a:solidFill>
                  <a:schemeClr val="tx2">
                    <a:tint val="100000"/>
                    <a:shade val="90000"/>
                    <a:satMod val="250000"/>
                    <a:alpha val="100000"/>
                  </a:schemeClr>
                </a:solidFill>
                <a:effectLst>
                  <a:outerShdw blurRad="38100" dist="25500" dir="5400000" algn="tl" rotWithShape="0">
                    <a:srgbClr val="000000">
                      <a:satMod val="180000"/>
                      <a:alpha val="75000"/>
                    </a:srgbClr>
                  </a:outerShdw>
                </a:effectLst>
                <a:latin typeface="+mj-lt"/>
                <a:ea typeface="+mj-ea"/>
                <a:cs typeface="+mj-cs"/>
              </a:defRPr>
            </a:lvl1pPr>
            <a:extLst/>
          </a:lstStyle>
          <a:p>
            <a:pPr fontAlgn="auto">
              <a:spcAft>
                <a:spcPts val="0"/>
              </a:spcAft>
            </a:pPr>
            <a:r>
              <a:rPr lang="en-US" dirty="0">
                <a:latin typeface="Tahoma" charset="0"/>
              </a:rPr>
              <a:t>Global and cross-generational</a:t>
            </a:r>
          </a:p>
        </p:txBody>
      </p:sp>
      <p:pic>
        <p:nvPicPr>
          <p:cNvPr id="4" name="Picture 3" descr="A graph of the country&#10;&#10;Description automatically generated with medium confidence">
            <a:extLst>
              <a:ext uri="{FF2B5EF4-FFF2-40B4-BE49-F238E27FC236}">
                <a16:creationId xmlns:a16="http://schemas.microsoft.com/office/drawing/2014/main" id="{4F4AA40F-1638-61AA-FE40-5AB29FF89E86}"/>
              </a:ext>
            </a:extLst>
          </p:cNvPr>
          <p:cNvPicPr>
            <a:picLocks noChangeAspect="1"/>
          </p:cNvPicPr>
          <p:nvPr/>
        </p:nvPicPr>
        <p:blipFill>
          <a:blip r:embed="rId2"/>
          <a:stretch>
            <a:fillRect/>
          </a:stretch>
        </p:blipFill>
        <p:spPr>
          <a:xfrm>
            <a:off x="7027863" y="1590303"/>
            <a:ext cx="1888094" cy="4866410"/>
          </a:xfrm>
          <a:prstGeom prst="rect">
            <a:avLst/>
          </a:prstGeom>
        </p:spPr>
      </p:pic>
      <p:pic>
        <p:nvPicPr>
          <p:cNvPr id="8" name="Picture 7">
            <a:extLst>
              <a:ext uri="{FF2B5EF4-FFF2-40B4-BE49-F238E27FC236}">
                <a16:creationId xmlns:a16="http://schemas.microsoft.com/office/drawing/2014/main" id="{091CBBDB-82ED-2272-C8F5-340D47137CB9}"/>
              </a:ext>
            </a:extLst>
          </p:cNvPr>
          <p:cNvPicPr>
            <a:picLocks noChangeAspect="1"/>
          </p:cNvPicPr>
          <p:nvPr/>
        </p:nvPicPr>
        <p:blipFill>
          <a:blip r:embed="rId3"/>
          <a:stretch>
            <a:fillRect/>
          </a:stretch>
        </p:blipFill>
        <p:spPr>
          <a:xfrm>
            <a:off x="3917702" y="1590303"/>
            <a:ext cx="3010150" cy="4866410"/>
          </a:xfrm>
          <a:prstGeom prst="rect">
            <a:avLst/>
          </a:prstGeom>
        </p:spPr>
      </p:pic>
      <p:pic>
        <p:nvPicPr>
          <p:cNvPr id="12" name="Picture 11" descr="A poster with text and icons&#10;&#10;Description automatically generated with medium confidence">
            <a:extLst>
              <a:ext uri="{FF2B5EF4-FFF2-40B4-BE49-F238E27FC236}">
                <a16:creationId xmlns:a16="http://schemas.microsoft.com/office/drawing/2014/main" id="{DF67583A-A07F-2181-E14B-56109945FFB2}"/>
              </a:ext>
            </a:extLst>
          </p:cNvPr>
          <p:cNvPicPr>
            <a:picLocks noChangeAspect="1"/>
          </p:cNvPicPr>
          <p:nvPr/>
        </p:nvPicPr>
        <p:blipFill>
          <a:blip r:embed="rId4"/>
          <a:stretch>
            <a:fillRect/>
          </a:stretch>
        </p:blipFill>
        <p:spPr>
          <a:xfrm>
            <a:off x="228043" y="1590303"/>
            <a:ext cx="3538858" cy="4866410"/>
          </a:xfrm>
          <a:prstGeom prst="rect">
            <a:avLst/>
          </a:prstGeom>
        </p:spPr>
      </p:pic>
    </p:spTree>
    <p:extLst>
      <p:ext uri="{BB962C8B-B14F-4D97-AF65-F5344CB8AC3E}">
        <p14:creationId xmlns:p14="http://schemas.microsoft.com/office/powerpoint/2010/main" val="409484465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Title 1"/>
          <p:cNvSpPr>
            <a:spLocks noGrp="1"/>
          </p:cNvSpPr>
          <p:nvPr>
            <p:ph type="title"/>
          </p:nvPr>
        </p:nvSpPr>
        <p:spPr>
          <a:xfrm>
            <a:off x="0" y="228600"/>
            <a:ext cx="8766175" cy="990600"/>
          </a:xfrm>
        </p:spPr>
        <p:txBody>
          <a:bodyPr>
            <a:normAutofit/>
          </a:bodyPr>
          <a:lstStyle/>
          <a:p>
            <a:r>
              <a:rPr lang="en-US" sz="4000" dirty="0">
                <a:latin typeface="Tahoma" charset="0"/>
              </a:rPr>
              <a:t>Mobile “Advertising” Tactics</a:t>
            </a:r>
          </a:p>
        </p:txBody>
      </p:sp>
      <p:sp>
        <p:nvSpPr>
          <p:cNvPr id="58370" name="Content Placeholder 2"/>
          <p:cNvSpPr>
            <a:spLocks noGrp="1"/>
          </p:cNvSpPr>
          <p:nvPr>
            <p:ph idx="1"/>
          </p:nvPr>
        </p:nvSpPr>
        <p:spPr>
          <a:xfrm>
            <a:off x="612775" y="1600200"/>
            <a:ext cx="8153400" cy="4495800"/>
          </a:xfrm>
        </p:spPr>
        <p:txBody>
          <a:bodyPr/>
          <a:lstStyle/>
          <a:p>
            <a:r>
              <a:rPr lang="en-US" dirty="0">
                <a:latin typeface="Tahoma" charset="0"/>
              </a:rPr>
              <a:t>Text Messaging</a:t>
            </a:r>
            <a:br>
              <a:rPr lang="en-US" dirty="0">
                <a:latin typeface="Tahoma" charset="0"/>
              </a:rPr>
            </a:br>
            <a:endParaRPr lang="en-US" dirty="0">
              <a:latin typeface="Tahoma" charset="0"/>
            </a:endParaRPr>
          </a:p>
          <a:p>
            <a:r>
              <a:rPr lang="en-US" dirty="0">
                <a:latin typeface="Tahoma" charset="0"/>
              </a:rPr>
              <a:t>Mobile Display Advertisements</a:t>
            </a:r>
            <a:br>
              <a:rPr lang="en-US" dirty="0">
                <a:latin typeface="Tahoma" charset="0"/>
              </a:rPr>
            </a:br>
            <a:endParaRPr lang="en-US" dirty="0">
              <a:latin typeface="Tahoma" charset="0"/>
            </a:endParaRPr>
          </a:p>
          <a:p>
            <a:r>
              <a:rPr lang="en-US" dirty="0">
                <a:latin typeface="Tahoma" charset="0"/>
              </a:rPr>
              <a:t>Mobile Promotions</a:t>
            </a:r>
            <a:br>
              <a:rPr lang="en-US" dirty="0">
                <a:latin typeface="Tahoma" charset="0"/>
              </a:rPr>
            </a:br>
            <a:endParaRPr lang="en-US" dirty="0">
              <a:latin typeface="Tahoma" charset="0"/>
            </a:endParaRPr>
          </a:p>
          <a:p>
            <a:r>
              <a:rPr lang="en-US" dirty="0">
                <a:latin typeface="Tahoma" charset="0"/>
              </a:rPr>
              <a:t>Mobile Search</a:t>
            </a:r>
            <a:br>
              <a:rPr lang="en-US" dirty="0">
                <a:latin typeface="Tahoma" charset="0"/>
              </a:rPr>
            </a:br>
            <a:endParaRPr lang="en-US" dirty="0">
              <a:latin typeface="Tahoma" charset="0"/>
            </a:endParaRPr>
          </a:p>
          <a:p>
            <a:r>
              <a:rPr lang="en-US" dirty="0">
                <a:latin typeface="Tahoma" charset="0"/>
              </a:rPr>
              <a:t>Mobile Social</a:t>
            </a:r>
          </a:p>
        </p:txBody>
      </p:sp>
      <p:sp>
        <p:nvSpPr>
          <p:cNvPr id="45059" name="Slide Number Placeholder 3"/>
          <p:cNvSpPr>
            <a:spLocks noGrp="1"/>
          </p:cNvSpPr>
          <p:nvPr>
            <p:ph type="sldNum" sz="quarter" idx="12"/>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ormAutofit fontScale="92500" lnSpcReduction="10000"/>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a:defRPr/>
            </a:pPr>
            <a:fld id="{C2073A69-8E4C-1D4B-8AC7-6E1BAB7B4811}" type="slidenum">
              <a:rPr lang="en-US" sz="1400">
                <a:solidFill>
                  <a:prstClr val="black"/>
                </a:solidFill>
              </a:rPr>
              <a:pPr>
                <a:defRPr/>
              </a:pPr>
              <a:t>31</a:t>
            </a:fld>
            <a:endParaRPr lang="en-US" sz="1400">
              <a:solidFill>
                <a:prstClr val="black"/>
              </a:solidFill>
            </a:endParaRPr>
          </a:p>
        </p:txBody>
      </p:sp>
    </p:spTree>
    <p:extLst>
      <p:ext uri="{BB962C8B-B14F-4D97-AF65-F5344CB8AC3E}">
        <p14:creationId xmlns:p14="http://schemas.microsoft.com/office/powerpoint/2010/main" val="2403958796"/>
      </p:ext>
    </p:extLst>
  </p:cSld>
  <p:clrMapOvr>
    <a:masterClrMapping/>
  </p:clrMapOvr>
  <p:transition spd="slow"/>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Title 1"/>
          <p:cNvSpPr>
            <a:spLocks noGrp="1"/>
          </p:cNvSpPr>
          <p:nvPr>
            <p:ph type="ctrTitle"/>
          </p:nvPr>
        </p:nvSpPr>
        <p:spPr/>
        <p:txBody>
          <a:bodyPr/>
          <a:lstStyle/>
          <a:p>
            <a:pPr>
              <a:defRPr/>
            </a:pPr>
            <a:r>
              <a:rPr lang="en-US" dirty="0">
                <a:latin typeface="Tahoma" charset="0"/>
              </a:rPr>
              <a:t>Streaming video and audio</a:t>
            </a:r>
          </a:p>
        </p:txBody>
      </p:sp>
      <p:sp>
        <p:nvSpPr>
          <p:cNvPr id="59394" name="Subtitle 2"/>
          <p:cNvSpPr>
            <a:spLocks noGrp="1"/>
          </p:cNvSpPr>
          <p:nvPr>
            <p:ph type="subTitle" idx="1"/>
          </p:nvPr>
        </p:nvSpPr>
        <p:spPr>
          <a:xfrm>
            <a:off x="2362200" y="6049963"/>
            <a:ext cx="6705600" cy="685800"/>
          </a:xfrm>
        </p:spPr>
        <p:txBody>
          <a:bodyPr/>
          <a:lstStyle/>
          <a:p>
            <a:endParaRPr lang="en-US">
              <a:latin typeface="Tahoma" charset="0"/>
            </a:endParaRPr>
          </a:p>
        </p:txBody>
      </p:sp>
    </p:spTree>
    <p:extLst>
      <p:ext uri="{BB962C8B-B14F-4D97-AF65-F5344CB8AC3E}">
        <p14:creationId xmlns:p14="http://schemas.microsoft.com/office/powerpoint/2010/main" val="1375040782"/>
      </p:ext>
    </p:extLst>
  </p:cSld>
  <p:clrMapOvr>
    <a:masterClrMapping/>
  </p:clrMapOvr>
  <p:transition spd="slow"/>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Number Placeholder 5"/>
          <p:cNvSpPr>
            <a:spLocks noGrp="1"/>
          </p:cNvSpPr>
          <p:nvPr>
            <p:ph type="sldNum" sz="quarter" idx="12"/>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ormAutofit fontScale="92500" lnSpcReduction="10000"/>
          </a:bodyPr>
          <a:lstStyle>
            <a:lvl1pPr eaLnBrk="0" hangingPunct="0">
              <a:defRPr sz="2400">
                <a:solidFill>
                  <a:schemeClr val="tx1"/>
                </a:solidFill>
                <a:latin typeface="Tahoma" charset="0"/>
                <a:ea typeface="ＭＳ Ｐゴシック" charset="0"/>
                <a:cs typeface="ＭＳ Ｐゴシック" charset="0"/>
              </a:defRPr>
            </a:lvl1pPr>
            <a:lvl2pPr marL="37931725" indent="-37474525" eaLnBrk="0" hangingPunct="0">
              <a:defRPr sz="2400">
                <a:solidFill>
                  <a:schemeClr val="tx1"/>
                </a:solidFill>
                <a:latin typeface="Tahoma" charset="0"/>
                <a:ea typeface="ＭＳ Ｐゴシック" charset="0"/>
              </a:defRPr>
            </a:lvl2pPr>
            <a:lvl3pPr eaLnBrk="0" hangingPunct="0">
              <a:defRPr sz="2400">
                <a:solidFill>
                  <a:schemeClr val="tx1"/>
                </a:solidFill>
                <a:latin typeface="Tahoma" charset="0"/>
                <a:ea typeface="ＭＳ Ｐゴシック" charset="0"/>
              </a:defRPr>
            </a:lvl3pPr>
            <a:lvl4pPr eaLnBrk="0" hangingPunct="0">
              <a:defRPr sz="2400">
                <a:solidFill>
                  <a:schemeClr val="tx1"/>
                </a:solidFill>
                <a:latin typeface="Tahoma" charset="0"/>
                <a:ea typeface="ＭＳ Ｐゴシック" charset="0"/>
              </a:defRPr>
            </a:lvl4pPr>
            <a:lvl5pPr eaLnBrk="0" hangingPunct="0">
              <a:defRPr sz="2400">
                <a:solidFill>
                  <a:schemeClr val="tx1"/>
                </a:solidFill>
                <a:latin typeface="Tahoma" charset="0"/>
                <a:ea typeface="ＭＳ Ｐゴシック" charset="0"/>
              </a:defRPr>
            </a:lvl5pPr>
            <a:lvl6pPr marL="457200" eaLnBrk="0" fontAlgn="base" hangingPunct="0">
              <a:spcBef>
                <a:spcPct val="0"/>
              </a:spcBef>
              <a:spcAft>
                <a:spcPct val="0"/>
              </a:spcAft>
              <a:defRPr sz="2400">
                <a:solidFill>
                  <a:schemeClr val="tx1"/>
                </a:solidFill>
                <a:latin typeface="Tahoma" charset="0"/>
                <a:ea typeface="ＭＳ Ｐゴシック" charset="0"/>
              </a:defRPr>
            </a:lvl6pPr>
            <a:lvl7pPr marL="914400" eaLnBrk="0" fontAlgn="base" hangingPunct="0">
              <a:spcBef>
                <a:spcPct val="0"/>
              </a:spcBef>
              <a:spcAft>
                <a:spcPct val="0"/>
              </a:spcAft>
              <a:defRPr sz="2400">
                <a:solidFill>
                  <a:schemeClr val="tx1"/>
                </a:solidFill>
                <a:latin typeface="Tahoma" charset="0"/>
                <a:ea typeface="ＭＳ Ｐゴシック" charset="0"/>
              </a:defRPr>
            </a:lvl7pPr>
            <a:lvl8pPr marL="1371600" eaLnBrk="0" fontAlgn="base" hangingPunct="0">
              <a:spcBef>
                <a:spcPct val="0"/>
              </a:spcBef>
              <a:spcAft>
                <a:spcPct val="0"/>
              </a:spcAft>
              <a:defRPr sz="2400">
                <a:solidFill>
                  <a:schemeClr val="tx1"/>
                </a:solidFill>
                <a:latin typeface="Tahoma" charset="0"/>
                <a:ea typeface="ＭＳ Ｐゴシック" charset="0"/>
              </a:defRPr>
            </a:lvl8pPr>
            <a:lvl9pPr marL="1828800" eaLnBrk="0" fontAlgn="base" hangingPunct="0">
              <a:spcBef>
                <a:spcPct val="0"/>
              </a:spcBef>
              <a:spcAft>
                <a:spcPct val="0"/>
              </a:spcAft>
              <a:defRPr sz="2400">
                <a:solidFill>
                  <a:schemeClr val="tx1"/>
                </a:solidFill>
                <a:latin typeface="Tahoma" charset="0"/>
                <a:ea typeface="ＭＳ Ｐゴシック" charset="0"/>
              </a:defRPr>
            </a:lvl9pPr>
          </a:lstStyle>
          <a:p>
            <a:pPr eaLnBrk="1" hangingPunct="1">
              <a:defRPr/>
            </a:pPr>
            <a:fld id="{73FAF39E-97B7-BD41-B74B-027C6BD79BB7}" type="slidenum">
              <a:rPr lang="en-US" sz="1400">
                <a:solidFill>
                  <a:prstClr val="black"/>
                </a:solidFill>
              </a:rPr>
              <a:pPr eaLnBrk="1" hangingPunct="1">
                <a:defRPr/>
              </a:pPr>
              <a:t>33</a:t>
            </a:fld>
            <a:endParaRPr lang="en-US" sz="1400">
              <a:solidFill>
                <a:prstClr val="black"/>
              </a:solidFill>
            </a:endParaRPr>
          </a:p>
        </p:txBody>
      </p:sp>
      <p:sp>
        <p:nvSpPr>
          <p:cNvPr id="60418" name="Rectangle 2"/>
          <p:cNvSpPr>
            <a:spLocks noGrp="1" noChangeArrowheads="1"/>
          </p:cNvSpPr>
          <p:nvPr>
            <p:ph type="title"/>
          </p:nvPr>
        </p:nvSpPr>
        <p:spPr>
          <a:xfrm>
            <a:off x="612775" y="228600"/>
            <a:ext cx="8153400" cy="990600"/>
          </a:xfrm>
        </p:spPr>
        <p:txBody>
          <a:bodyPr/>
          <a:lstStyle/>
          <a:p>
            <a:pPr eaLnBrk="1" hangingPunct="1"/>
            <a:r>
              <a:rPr lang="en-US" dirty="0">
                <a:latin typeface="Tahoma" charset="0"/>
              </a:rPr>
              <a:t>Streaming Video</a:t>
            </a:r>
          </a:p>
        </p:txBody>
      </p:sp>
      <p:sp>
        <p:nvSpPr>
          <p:cNvPr id="60419" name="Rectangle 3"/>
          <p:cNvSpPr>
            <a:spLocks noGrp="1" noChangeArrowheads="1"/>
          </p:cNvSpPr>
          <p:nvPr>
            <p:ph type="body" idx="1"/>
          </p:nvPr>
        </p:nvSpPr>
        <p:spPr>
          <a:xfrm>
            <a:off x="228600" y="1335088"/>
            <a:ext cx="8782752" cy="3465512"/>
          </a:xfrm>
        </p:spPr>
        <p:txBody>
          <a:bodyPr/>
          <a:lstStyle/>
          <a:p>
            <a:pPr eaLnBrk="1" hangingPunct="1">
              <a:buFont typeface="Wingdings" charset="0"/>
              <a:buNone/>
            </a:pPr>
            <a:endParaRPr lang="en-US" sz="1800" dirty="0">
              <a:latin typeface="Tahoma" charset="0"/>
            </a:endParaRPr>
          </a:p>
          <a:p>
            <a:pPr lvl="1" eaLnBrk="1" hangingPunct="1"/>
            <a:r>
              <a:rPr lang="en-US" sz="1800" dirty="0">
                <a:latin typeface="Tahoma" charset="0"/>
              </a:rPr>
              <a:t>Ads placed within streaming video content on the internet </a:t>
            </a:r>
          </a:p>
          <a:p>
            <a:pPr lvl="2" eaLnBrk="1" hangingPunct="1"/>
            <a:r>
              <a:rPr lang="en-US" sz="1800" dirty="0">
                <a:latin typeface="Tahoma" charset="0"/>
              </a:rPr>
              <a:t>Free or lower cost online video content</a:t>
            </a:r>
          </a:p>
          <a:p>
            <a:pPr lvl="2" eaLnBrk="1" hangingPunct="1"/>
            <a:r>
              <a:rPr lang="en-US" sz="1800" dirty="0">
                <a:latin typeface="Tahoma" charset="0"/>
              </a:rPr>
              <a:t>Video ads are placed generally within the content of the TV show or movie</a:t>
            </a:r>
            <a:br>
              <a:rPr lang="en-US" sz="1800" dirty="0">
                <a:latin typeface="Tahoma" charset="0"/>
              </a:rPr>
            </a:br>
            <a:endParaRPr lang="en-US" sz="1800" dirty="0">
              <a:latin typeface="Tahoma" charset="0"/>
            </a:endParaRPr>
          </a:p>
          <a:p>
            <a:pPr lvl="1" eaLnBrk="1" hangingPunct="1"/>
            <a:r>
              <a:rPr lang="en-US" sz="1800" dirty="0">
                <a:latin typeface="Tahoma" charset="0"/>
              </a:rPr>
              <a:t>Growing opportunity as content consolidation grows</a:t>
            </a:r>
          </a:p>
          <a:p>
            <a:pPr lvl="2" eaLnBrk="1" hangingPunct="1"/>
            <a:r>
              <a:rPr lang="en-US" sz="1800" dirty="0">
                <a:latin typeface="Tahoma" charset="0"/>
              </a:rPr>
              <a:t>About $1 billion was spent on streaming video ads in 2007</a:t>
            </a:r>
          </a:p>
          <a:p>
            <a:pPr lvl="2" eaLnBrk="1" hangingPunct="1"/>
            <a:r>
              <a:rPr lang="en-US" sz="1800" dirty="0">
                <a:latin typeface="Tahoma" charset="0"/>
              </a:rPr>
              <a:t>Over $13 billion was spent on streaming video ads in 2017</a:t>
            </a:r>
          </a:p>
          <a:p>
            <a:pPr eaLnBrk="1" hangingPunct="1">
              <a:buFont typeface="Wingdings" charset="0"/>
              <a:buNone/>
            </a:pPr>
            <a:endParaRPr lang="en-US" sz="1800" dirty="0">
              <a:latin typeface="Tahoma" charset="0"/>
            </a:endParaRPr>
          </a:p>
        </p:txBody>
      </p:sp>
      <p:pic>
        <p:nvPicPr>
          <p:cNvPr id="60420" name="Picture 5" descr="c8c613e5811c3cc4-1.jpe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12775" y="4495800"/>
            <a:ext cx="4954588" cy="1600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52AF3CFD-00C3-90CE-D37B-1A031F3D2492}"/>
              </a:ext>
            </a:extLst>
          </p:cNvPr>
          <p:cNvSpPr txBox="1"/>
          <p:nvPr/>
        </p:nvSpPr>
        <p:spPr>
          <a:xfrm>
            <a:off x="6172200" y="4294138"/>
            <a:ext cx="1554913" cy="2308324"/>
          </a:xfrm>
          <a:prstGeom prst="rect">
            <a:avLst/>
          </a:prstGeom>
          <a:noFill/>
        </p:spPr>
        <p:txBody>
          <a:bodyPr wrap="none" rtlCol="0">
            <a:spAutoFit/>
          </a:bodyPr>
          <a:lstStyle/>
          <a:p>
            <a:pPr algn="l">
              <a:buFont typeface="Arial" panose="020B0604020202020204" pitchFamily="34" charset="0"/>
              <a:buChar char="•"/>
            </a:pPr>
            <a:r>
              <a:rPr lang="en-US" sz="2000" b="0" i="0" dirty="0">
                <a:solidFill>
                  <a:schemeClr val="tx2"/>
                </a:solidFill>
                <a:effectLst/>
                <a:latin typeface="Gotham"/>
              </a:rPr>
              <a:t>Hulu</a:t>
            </a:r>
          </a:p>
          <a:p>
            <a:pPr algn="l">
              <a:buFont typeface="Arial" panose="020B0604020202020204" pitchFamily="34" charset="0"/>
              <a:buChar char="•"/>
            </a:pPr>
            <a:r>
              <a:rPr lang="en-US" sz="2000" b="0" i="0" dirty="0">
                <a:solidFill>
                  <a:schemeClr val="tx2"/>
                </a:solidFill>
                <a:effectLst/>
                <a:latin typeface="Gotham"/>
              </a:rPr>
              <a:t>Peacock</a:t>
            </a:r>
          </a:p>
          <a:p>
            <a:pPr algn="l">
              <a:buFont typeface="Arial" panose="020B0604020202020204" pitchFamily="34" charset="0"/>
              <a:buChar char="•"/>
            </a:pPr>
            <a:r>
              <a:rPr lang="en-US" sz="2000" b="0" i="0" dirty="0">
                <a:solidFill>
                  <a:schemeClr val="tx2"/>
                </a:solidFill>
                <a:effectLst/>
                <a:latin typeface="Gotham"/>
              </a:rPr>
              <a:t>Sling</a:t>
            </a:r>
          </a:p>
          <a:p>
            <a:pPr algn="l">
              <a:buFont typeface="Arial" panose="020B0604020202020204" pitchFamily="34" charset="0"/>
              <a:buChar char="•"/>
            </a:pPr>
            <a:r>
              <a:rPr lang="en-US" sz="2000" b="0" i="0" dirty="0">
                <a:solidFill>
                  <a:schemeClr val="tx2"/>
                </a:solidFill>
                <a:effectLst/>
                <a:latin typeface="Gotham"/>
              </a:rPr>
              <a:t>Paramount+</a:t>
            </a:r>
          </a:p>
          <a:p>
            <a:pPr algn="l">
              <a:buFont typeface="Arial" panose="020B0604020202020204" pitchFamily="34" charset="0"/>
              <a:buChar char="•"/>
            </a:pPr>
            <a:r>
              <a:rPr lang="en-US" sz="2000" b="0" i="0" dirty="0">
                <a:solidFill>
                  <a:schemeClr val="tx2"/>
                </a:solidFill>
                <a:effectLst/>
                <a:latin typeface="Gotham"/>
              </a:rPr>
              <a:t>HBO Max</a:t>
            </a:r>
          </a:p>
          <a:p>
            <a:pPr algn="l">
              <a:buFont typeface="Arial" panose="020B0604020202020204" pitchFamily="34" charset="0"/>
              <a:buChar char="•"/>
            </a:pPr>
            <a:r>
              <a:rPr lang="en-US" sz="2000" b="0" i="0" dirty="0">
                <a:solidFill>
                  <a:schemeClr val="tx2"/>
                </a:solidFill>
                <a:effectLst/>
                <a:latin typeface="Gotham"/>
              </a:rPr>
              <a:t>Pluto TV</a:t>
            </a:r>
          </a:p>
          <a:p>
            <a:endParaRPr lang="en-US" dirty="0"/>
          </a:p>
        </p:txBody>
      </p:sp>
    </p:spTree>
    <p:extLst>
      <p:ext uri="{BB962C8B-B14F-4D97-AF65-F5344CB8AC3E}">
        <p14:creationId xmlns:p14="http://schemas.microsoft.com/office/powerpoint/2010/main" val="1479425957"/>
      </p:ext>
    </p:extLst>
  </p:cSld>
  <p:clrMapOvr>
    <a:masterClrMapping/>
  </p:clrMapOvr>
  <p:transition spd="slow"/>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D59F1F-CB51-694F-A120-68F2801A87E5}"/>
              </a:ext>
            </a:extLst>
          </p:cNvPr>
          <p:cNvSpPr>
            <a:spLocks noGrp="1"/>
          </p:cNvSpPr>
          <p:nvPr>
            <p:ph type="title"/>
          </p:nvPr>
        </p:nvSpPr>
        <p:spPr/>
        <p:txBody>
          <a:bodyPr/>
          <a:lstStyle/>
          <a:p>
            <a:r>
              <a:rPr lang="en-US" dirty="0"/>
              <a:t>And Growing Very Fast</a:t>
            </a:r>
          </a:p>
        </p:txBody>
      </p:sp>
      <p:pic>
        <p:nvPicPr>
          <p:cNvPr id="5" name="Content Placeholder 4">
            <a:extLst>
              <a:ext uri="{FF2B5EF4-FFF2-40B4-BE49-F238E27FC236}">
                <a16:creationId xmlns:a16="http://schemas.microsoft.com/office/drawing/2014/main" id="{B29DADEB-197A-7545-80B5-7A9FE566F68F}"/>
              </a:ext>
            </a:extLst>
          </p:cNvPr>
          <p:cNvPicPr>
            <a:picLocks noGrp="1" noChangeAspect="1"/>
          </p:cNvPicPr>
          <p:nvPr>
            <p:ph idx="1"/>
          </p:nvPr>
        </p:nvPicPr>
        <p:blipFill>
          <a:blip r:embed="rId2"/>
          <a:stretch>
            <a:fillRect/>
          </a:stretch>
        </p:blipFill>
        <p:spPr>
          <a:xfrm>
            <a:off x="304800" y="1625442"/>
            <a:ext cx="5168498" cy="4979022"/>
          </a:xfrm>
        </p:spPr>
      </p:pic>
      <p:sp>
        <p:nvSpPr>
          <p:cNvPr id="3" name="TextBox 2">
            <a:extLst>
              <a:ext uri="{FF2B5EF4-FFF2-40B4-BE49-F238E27FC236}">
                <a16:creationId xmlns:a16="http://schemas.microsoft.com/office/drawing/2014/main" id="{D2B77AD9-4179-5F67-F341-10FBB7916BD2}"/>
              </a:ext>
            </a:extLst>
          </p:cNvPr>
          <p:cNvSpPr txBox="1"/>
          <p:nvPr/>
        </p:nvSpPr>
        <p:spPr>
          <a:xfrm>
            <a:off x="5721927" y="2133600"/>
            <a:ext cx="3124200" cy="3662541"/>
          </a:xfrm>
          <a:prstGeom prst="rect">
            <a:avLst/>
          </a:prstGeom>
          <a:noFill/>
        </p:spPr>
        <p:txBody>
          <a:bodyPr wrap="square" rtlCol="0">
            <a:spAutoFit/>
          </a:bodyPr>
          <a:lstStyle/>
          <a:p>
            <a:r>
              <a:rPr lang="en-US" sz="3200" dirty="0">
                <a:latin typeface="Tahoma" panose="020B0604030504040204" pitchFamily="34" charset="0"/>
                <a:ea typeface="Tahoma" panose="020B0604030504040204" pitchFamily="34" charset="0"/>
                <a:cs typeface="Tahoma" panose="020B0604030504040204" pitchFamily="34" charset="0"/>
              </a:rPr>
              <a:t>Over $47 billion spent on digital video in 2022</a:t>
            </a:r>
          </a:p>
          <a:p>
            <a:endParaRPr lang="en-US" sz="3200" dirty="0">
              <a:latin typeface="Tahoma" panose="020B0604030504040204" pitchFamily="34" charset="0"/>
              <a:ea typeface="Tahoma" panose="020B0604030504040204" pitchFamily="34" charset="0"/>
              <a:cs typeface="Tahoma" panose="020B0604030504040204" pitchFamily="34" charset="0"/>
            </a:endParaRPr>
          </a:p>
          <a:p>
            <a:r>
              <a:rPr lang="en-US" sz="2800" dirty="0">
                <a:latin typeface="Tahoma" panose="020B0604030504040204" pitchFamily="34" charset="0"/>
                <a:ea typeface="Tahoma" panose="020B0604030504040204" pitchFamily="34" charset="0"/>
                <a:cs typeface="Tahoma" panose="020B0604030504040204" pitchFamily="34" charset="0"/>
              </a:rPr>
              <a:t>Over $55 billion estimated in 2023</a:t>
            </a:r>
          </a:p>
          <a:p>
            <a:endParaRPr lang="en-US" dirty="0"/>
          </a:p>
          <a:p>
            <a:endParaRPr lang="en-US" dirty="0"/>
          </a:p>
        </p:txBody>
      </p:sp>
    </p:spTree>
    <p:extLst>
      <p:ext uri="{BB962C8B-B14F-4D97-AF65-F5344CB8AC3E}">
        <p14:creationId xmlns:p14="http://schemas.microsoft.com/office/powerpoint/2010/main" val="95178864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Title 1"/>
          <p:cNvSpPr>
            <a:spLocks noGrp="1"/>
          </p:cNvSpPr>
          <p:nvPr>
            <p:ph type="title"/>
          </p:nvPr>
        </p:nvSpPr>
        <p:spPr>
          <a:xfrm>
            <a:off x="612775" y="228600"/>
            <a:ext cx="8153400" cy="990600"/>
          </a:xfrm>
        </p:spPr>
        <p:txBody>
          <a:bodyPr/>
          <a:lstStyle/>
          <a:p>
            <a:r>
              <a:rPr lang="en-US" dirty="0">
                <a:latin typeface="Tahoma" charset="0"/>
              </a:rPr>
              <a:t>Hulu’</a:t>
            </a:r>
            <a:r>
              <a:rPr lang="en-US" altLang="ja-JP" dirty="0">
                <a:latin typeface="Tahoma" charset="0"/>
              </a:rPr>
              <a:t>s Advertising Model</a:t>
            </a:r>
            <a:endParaRPr lang="en-US" dirty="0">
              <a:latin typeface="Tahoma" charset="0"/>
            </a:endParaRPr>
          </a:p>
        </p:txBody>
      </p:sp>
      <p:sp>
        <p:nvSpPr>
          <p:cNvPr id="62466" name="Content Placeholder 2"/>
          <p:cNvSpPr>
            <a:spLocks noGrp="1"/>
          </p:cNvSpPr>
          <p:nvPr>
            <p:ph idx="1"/>
          </p:nvPr>
        </p:nvSpPr>
        <p:spPr>
          <a:xfrm>
            <a:off x="612775" y="1600200"/>
            <a:ext cx="8153400" cy="4495800"/>
          </a:xfrm>
        </p:spPr>
        <p:txBody>
          <a:bodyPr/>
          <a:lstStyle/>
          <a:p>
            <a:r>
              <a:rPr lang="en-US" dirty="0" err="1">
                <a:latin typeface="Tahoma" charset="0"/>
              </a:rPr>
              <a:t>Hulu</a:t>
            </a:r>
            <a:r>
              <a:rPr lang="en-US" dirty="0">
                <a:latin typeface="Tahoma" charset="0"/>
              </a:rPr>
              <a:t> gets double the CPMs of broadcast television because:</a:t>
            </a:r>
          </a:p>
          <a:p>
            <a:pPr lvl="1"/>
            <a:r>
              <a:rPr lang="en-US" dirty="0">
                <a:latin typeface="Tahoma" charset="0"/>
              </a:rPr>
              <a:t>Fewer ads per hour</a:t>
            </a:r>
          </a:p>
          <a:p>
            <a:pPr lvl="1"/>
            <a:r>
              <a:rPr lang="en-US" dirty="0">
                <a:latin typeface="Tahoma" charset="0"/>
              </a:rPr>
              <a:t>Can’</a:t>
            </a:r>
            <a:r>
              <a:rPr lang="en-US" altLang="ja-JP" dirty="0">
                <a:latin typeface="Tahoma" charset="0"/>
              </a:rPr>
              <a:t>t fast-forward through the ads</a:t>
            </a:r>
          </a:p>
          <a:p>
            <a:pPr lvl="1"/>
            <a:r>
              <a:rPr lang="en-US" dirty="0">
                <a:latin typeface="Tahoma" charset="0"/>
              </a:rPr>
              <a:t>Hulu ads are also among the best-testing ads in terms of recall</a:t>
            </a:r>
          </a:p>
        </p:txBody>
      </p:sp>
      <p:sp>
        <p:nvSpPr>
          <p:cNvPr id="60420" name="Slide Number Placeholder 3"/>
          <p:cNvSpPr>
            <a:spLocks noGrp="1"/>
          </p:cNvSpPr>
          <p:nvPr>
            <p:ph type="sldNum" sz="quarter" idx="12"/>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ormAutofit fontScale="92500" lnSpcReduction="10000"/>
          </a:bodyPr>
          <a:lstStyle>
            <a:lvl1pPr>
              <a:defRPr sz="2400">
                <a:solidFill>
                  <a:schemeClr val="tx1"/>
                </a:solidFill>
                <a:latin typeface="Tahoma" charset="0"/>
                <a:ea typeface="ＭＳ Ｐゴシック" charset="0"/>
                <a:cs typeface="ＭＳ Ｐゴシック" charset="0"/>
              </a:defRPr>
            </a:lvl1pPr>
            <a:lvl2pPr marL="37931725" indent="-37474525">
              <a:defRPr sz="2400">
                <a:solidFill>
                  <a:schemeClr val="tx1"/>
                </a:solidFill>
                <a:latin typeface="Tahoma" charset="0"/>
                <a:ea typeface="ＭＳ Ｐゴシック" charset="0"/>
              </a:defRPr>
            </a:lvl2pPr>
            <a:lvl3pPr>
              <a:defRPr sz="2400">
                <a:solidFill>
                  <a:schemeClr val="tx1"/>
                </a:solidFill>
                <a:latin typeface="Tahoma" charset="0"/>
                <a:ea typeface="ＭＳ Ｐゴシック" charset="0"/>
              </a:defRPr>
            </a:lvl3pPr>
            <a:lvl4pPr>
              <a:defRPr sz="2400">
                <a:solidFill>
                  <a:schemeClr val="tx1"/>
                </a:solidFill>
                <a:latin typeface="Tahoma" charset="0"/>
                <a:ea typeface="ＭＳ Ｐゴシック" charset="0"/>
              </a:defRPr>
            </a:lvl4pPr>
            <a:lvl5pPr>
              <a:defRPr sz="2400">
                <a:solidFill>
                  <a:schemeClr val="tx1"/>
                </a:solidFill>
                <a:latin typeface="Tahoma" charset="0"/>
                <a:ea typeface="ＭＳ Ｐゴシック" charset="0"/>
              </a:defRPr>
            </a:lvl5pPr>
            <a:lvl6pPr marL="457200" eaLnBrk="0" fontAlgn="base" hangingPunct="0">
              <a:spcBef>
                <a:spcPct val="0"/>
              </a:spcBef>
              <a:spcAft>
                <a:spcPct val="0"/>
              </a:spcAft>
              <a:defRPr sz="2400">
                <a:solidFill>
                  <a:schemeClr val="tx1"/>
                </a:solidFill>
                <a:latin typeface="Tahoma" charset="0"/>
                <a:ea typeface="ＭＳ Ｐゴシック" charset="0"/>
              </a:defRPr>
            </a:lvl6pPr>
            <a:lvl7pPr marL="914400" eaLnBrk="0" fontAlgn="base" hangingPunct="0">
              <a:spcBef>
                <a:spcPct val="0"/>
              </a:spcBef>
              <a:spcAft>
                <a:spcPct val="0"/>
              </a:spcAft>
              <a:defRPr sz="2400">
                <a:solidFill>
                  <a:schemeClr val="tx1"/>
                </a:solidFill>
                <a:latin typeface="Tahoma" charset="0"/>
                <a:ea typeface="ＭＳ Ｐゴシック" charset="0"/>
              </a:defRPr>
            </a:lvl7pPr>
            <a:lvl8pPr marL="1371600" eaLnBrk="0" fontAlgn="base" hangingPunct="0">
              <a:spcBef>
                <a:spcPct val="0"/>
              </a:spcBef>
              <a:spcAft>
                <a:spcPct val="0"/>
              </a:spcAft>
              <a:defRPr sz="2400">
                <a:solidFill>
                  <a:schemeClr val="tx1"/>
                </a:solidFill>
                <a:latin typeface="Tahoma" charset="0"/>
                <a:ea typeface="ＭＳ Ｐゴシック" charset="0"/>
              </a:defRPr>
            </a:lvl8pPr>
            <a:lvl9pPr marL="1828800" eaLnBrk="0" fontAlgn="base" hangingPunct="0">
              <a:spcBef>
                <a:spcPct val="0"/>
              </a:spcBef>
              <a:spcAft>
                <a:spcPct val="0"/>
              </a:spcAft>
              <a:defRPr sz="2400">
                <a:solidFill>
                  <a:schemeClr val="tx1"/>
                </a:solidFill>
                <a:latin typeface="Tahoma" charset="0"/>
                <a:ea typeface="ＭＳ Ｐゴシック" charset="0"/>
              </a:defRPr>
            </a:lvl9pPr>
          </a:lstStyle>
          <a:p>
            <a:pPr>
              <a:defRPr/>
            </a:pPr>
            <a:fld id="{FA8C972D-4845-3E40-9C0C-0504B779E181}" type="slidenum">
              <a:rPr lang="en-US" sz="1400">
                <a:solidFill>
                  <a:prstClr val="black"/>
                </a:solidFill>
              </a:rPr>
              <a:pPr>
                <a:defRPr/>
              </a:pPr>
              <a:t>35</a:t>
            </a:fld>
            <a:endParaRPr lang="en-US" sz="1400">
              <a:solidFill>
                <a:prstClr val="black"/>
              </a:solidFill>
            </a:endParaRPr>
          </a:p>
        </p:txBody>
      </p:sp>
    </p:spTree>
    <p:extLst>
      <p:ext uri="{BB962C8B-B14F-4D97-AF65-F5344CB8AC3E}">
        <p14:creationId xmlns:p14="http://schemas.microsoft.com/office/powerpoint/2010/main" val="1578000829"/>
      </p:ext>
    </p:extLst>
  </p:cSld>
  <p:clrMapOvr>
    <a:masterClrMapping/>
  </p:clrMapOvr>
  <p:transition spd="slow"/>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Title 1"/>
          <p:cNvSpPr>
            <a:spLocks noGrp="1"/>
          </p:cNvSpPr>
          <p:nvPr>
            <p:ph type="title"/>
          </p:nvPr>
        </p:nvSpPr>
        <p:spPr>
          <a:xfrm>
            <a:off x="612775" y="228600"/>
            <a:ext cx="8153400" cy="990600"/>
          </a:xfrm>
        </p:spPr>
        <p:txBody>
          <a:bodyPr>
            <a:noAutofit/>
          </a:bodyPr>
          <a:lstStyle/>
          <a:p>
            <a:r>
              <a:rPr lang="en-US" sz="4000" dirty="0">
                <a:latin typeface="Tahoma" charset="0"/>
              </a:rPr>
              <a:t>Music Streaming’s Mobile Explosion</a:t>
            </a:r>
          </a:p>
        </p:txBody>
      </p:sp>
      <p:sp>
        <p:nvSpPr>
          <p:cNvPr id="64514" name="Content Placeholder 2"/>
          <p:cNvSpPr>
            <a:spLocks noGrp="1"/>
          </p:cNvSpPr>
          <p:nvPr>
            <p:ph idx="1"/>
          </p:nvPr>
        </p:nvSpPr>
        <p:spPr>
          <a:xfrm>
            <a:off x="381000" y="1639887"/>
            <a:ext cx="6248400" cy="4684713"/>
          </a:xfrm>
        </p:spPr>
        <p:txBody>
          <a:bodyPr/>
          <a:lstStyle/>
          <a:p>
            <a:r>
              <a:rPr lang="en-US" sz="2400" dirty="0">
                <a:latin typeface="Tahoma" charset="0"/>
              </a:rPr>
              <a:t>More than half of all Spotify / Apple Music usage comes from mobile</a:t>
            </a:r>
            <a:br>
              <a:rPr lang="en-US" sz="2400" dirty="0">
                <a:latin typeface="Tahoma" charset="0"/>
              </a:rPr>
            </a:br>
            <a:endParaRPr lang="en-US" sz="2400" dirty="0">
              <a:latin typeface="Tahoma" charset="0"/>
            </a:endParaRPr>
          </a:p>
          <a:p>
            <a:r>
              <a:rPr lang="en-US" sz="2400" dirty="0">
                <a:latin typeface="Tahoma" charset="0"/>
              </a:rPr>
              <a:t>Spotify among the</a:t>
            </a:r>
            <a:r>
              <a:rPr lang="en-US" sz="2400" dirty="0">
                <a:latin typeface="Tahoma" panose="020B0604030504040204" pitchFamily="34" charset="0"/>
                <a:ea typeface="Tahoma" panose="020B0604030504040204" pitchFamily="34" charset="0"/>
                <a:cs typeface="Tahoma" panose="020B0604030504040204" pitchFamily="34" charset="0"/>
              </a:rPr>
              <a:t> most used apps, with 365 million active monthly users in 2023</a:t>
            </a:r>
            <a:br>
              <a:rPr lang="en-US" sz="2400" dirty="0">
                <a:latin typeface="Tahoma" panose="020B0604030504040204" pitchFamily="34" charset="0"/>
                <a:ea typeface="Tahoma" panose="020B0604030504040204" pitchFamily="34" charset="0"/>
                <a:cs typeface="Tahoma" panose="020B0604030504040204" pitchFamily="34" charset="0"/>
              </a:rPr>
            </a:br>
            <a:endParaRPr lang="en-US" sz="2400" dirty="0">
              <a:latin typeface="Tahoma" panose="020B0604030504040204" pitchFamily="34" charset="0"/>
              <a:ea typeface="Tahoma" panose="020B0604030504040204" pitchFamily="34" charset="0"/>
              <a:cs typeface="Tahoma" panose="020B0604030504040204" pitchFamily="34" charset="0"/>
            </a:endParaRPr>
          </a:p>
        </p:txBody>
      </p:sp>
      <p:sp>
        <p:nvSpPr>
          <p:cNvPr id="24580" name="Slide Number Placeholder 3"/>
          <p:cNvSpPr>
            <a:spLocks noGrp="1"/>
          </p:cNvSpPr>
          <p:nvPr>
            <p:ph type="sldNum" sz="quarter" idx="12"/>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ormAutofit fontScale="92500" lnSpcReduction="10000"/>
          </a:bodyPr>
          <a:lstStyle>
            <a:lvl1pPr>
              <a:defRPr sz="2400">
                <a:solidFill>
                  <a:schemeClr val="tx1"/>
                </a:solidFill>
                <a:latin typeface="Tahoma" charset="0"/>
                <a:ea typeface="ＭＳ Ｐゴシック" charset="0"/>
                <a:cs typeface="ＭＳ Ｐゴシック" charset="0"/>
              </a:defRPr>
            </a:lvl1pPr>
            <a:lvl2pPr marL="37931725" indent="-37474525">
              <a:defRPr sz="2400">
                <a:solidFill>
                  <a:schemeClr val="tx1"/>
                </a:solidFill>
                <a:latin typeface="Tahoma" charset="0"/>
                <a:ea typeface="ＭＳ Ｐゴシック" charset="0"/>
              </a:defRPr>
            </a:lvl2pPr>
            <a:lvl3pPr>
              <a:defRPr sz="2400">
                <a:solidFill>
                  <a:schemeClr val="tx1"/>
                </a:solidFill>
                <a:latin typeface="Tahoma" charset="0"/>
                <a:ea typeface="ＭＳ Ｐゴシック" charset="0"/>
              </a:defRPr>
            </a:lvl3pPr>
            <a:lvl4pPr>
              <a:defRPr sz="2400">
                <a:solidFill>
                  <a:schemeClr val="tx1"/>
                </a:solidFill>
                <a:latin typeface="Tahoma" charset="0"/>
                <a:ea typeface="ＭＳ Ｐゴシック" charset="0"/>
              </a:defRPr>
            </a:lvl4pPr>
            <a:lvl5pPr>
              <a:defRPr sz="2400">
                <a:solidFill>
                  <a:schemeClr val="tx1"/>
                </a:solidFill>
                <a:latin typeface="Tahoma" charset="0"/>
                <a:ea typeface="ＭＳ Ｐゴシック" charset="0"/>
              </a:defRPr>
            </a:lvl5pPr>
            <a:lvl6pPr marL="457200" eaLnBrk="0" fontAlgn="base" hangingPunct="0">
              <a:spcBef>
                <a:spcPct val="0"/>
              </a:spcBef>
              <a:spcAft>
                <a:spcPct val="0"/>
              </a:spcAft>
              <a:defRPr sz="2400">
                <a:solidFill>
                  <a:schemeClr val="tx1"/>
                </a:solidFill>
                <a:latin typeface="Tahoma" charset="0"/>
                <a:ea typeface="ＭＳ Ｐゴシック" charset="0"/>
              </a:defRPr>
            </a:lvl6pPr>
            <a:lvl7pPr marL="914400" eaLnBrk="0" fontAlgn="base" hangingPunct="0">
              <a:spcBef>
                <a:spcPct val="0"/>
              </a:spcBef>
              <a:spcAft>
                <a:spcPct val="0"/>
              </a:spcAft>
              <a:defRPr sz="2400">
                <a:solidFill>
                  <a:schemeClr val="tx1"/>
                </a:solidFill>
                <a:latin typeface="Tahoma" charset="0"/>
                <a:ea typeface="ＭＳ Ｐゴシック" charset="0"/>
              </a:defRPr>
            </a:lvl7pPr>
            <a:lvl8pPr marL="1371600" eaLnBrk="0" fontAlgn="base" hangingPunct="0">
              <a:spcBef>
                <a:spcPct val="0"/>
              </a:spcBef>
              <a:spcAft>
                <a:spcPct val="0"/>
              </a:spcAft>
              <a:defRPr sz="2400">
                <a:solidFill>
                  <a:schemeClr val="tx1"/>
                </a:solidFill>
                <a:latin typeface="Tahoma" charset="0"/>
                <a:ea typeface="ＭＳ Ｐゴシック" charset="0"/>
              </a:defRPr>
            </a:lvl8pPr>
            <a:lvl9pPr marL="1828800" eaLnBrk="0" fontAlgn="base" hangingPunct="0">
              <a:spcBef>
                <a:spcPct val="0"/>
              </a:spcBef>
              <a:spcAft>
                <a:spcPct val="0"/>
              </a:spcAft>
              <a:defRPr sz="2400">
                <a:solidFill>
                  <a:schemeClr val="tx1"/>
                </a:solidFill>
                <a:latin typeface="Tahoma" charset="0"/>
                <a:ea typeface="ＭＳ Ｐゴシック" charset="0"/>
              </a:defRPr>
            </a:lvl9pPr>
          </a:lstStyle>
          <a:p>
            <a:pPr>
              <a:defRPr/>
            </a:pPr>
            <a:fld id="{4247FA16-5605-F946-A2B2-06EFC84FD946}" type="slidenum">
              <a:rPr lang="en-US" sz="1400">
                <a:solidFill>
                  <a:prstClr val="black"/>
                </a:solidFill>
              </a:rPr>
              <a:pPr>
                <a:defRPr/>
              </a:pPr>
              <a:t>36</a:t>
            </a:fld>
            <a:endParaRPr lang="en-US" sz="1400">
              <a:solidFill>
                <a:prstClr val="black"/>
              </a:solidFill>
            </a:endParaRPr>
          </a:p>
        </p:txBody>
      </p:sp>
      <p:pic>
        <p:nvPicPr>
          <p:cNvPr id="3" name="Picture 2" descr="A green circle with black lines in it&#10;&#10;Description automatically generated">
            <a:extLst>
              <a:ext uri="{FF2B5EF4-FFF2-40B4-BE49-F238E27FC236}">
                <a16:creationId xmlns:a16="http://schemas.microsoft.com/office/drawing/2014/main" id="{0DD8C3AB-10AD-49FF-4817-DD191F485925}"/>
              </a:ext>
            </a:extLst>
          </p:cNvPr>
          <p:cNvPicPr>
            <a:picLocks noChangeAspect="1"/>
          </p:cNvPicPr>
          <p:nvPr/>
        </p:nvPicPr>
        <p:blipFill>
          <a:blip r:embed="rId2"/>
          <a:stretch>
            <a:fillRect/>
          </a:stretch>
        </p:blipFill>
        <p:spPr>
          <a:xfrm>
            <a:off x="6858000" y="1978891"/>
            <a:ext cx="1422400" cy="1422400"/>
          </a:xfrm>
          <a:prstGeom prst="rect">
            <a:avLst/>
          </a:prstGeom>
        </p:spPr>
      </p:pic>
      <p:pic>
        <p:nvPicPr>
          <p:cNvPr id="5" name="Picture 4" descr="A screenshot of a graph&#10;&#10;Description automatically generated">
            <a:extLst>
              <a:ext uri="{FF2B5EF4-FFF2-40B4-BE49-F238E27FC236}">
                <a16:creationId xmlns:a16="http://schemas.microsoft.com/office/drawing/2014/main" id="{2C96B739-69AB-3880-260E-E219C8CBE340}"/>
              </a:ext>
            </a:extLst>
          </p:cNvPr>
          <p:cNvPicPr>
            <a:picLocks noChangeAspect="1"/>
          </p:cNvPicPr>
          <p:nvPr/>
        </p:nvPicPr>
        <p:blipFill>
          <a:blip r:embed="rId3"/>
          <a:stretch>
            <a:fillRect/>
          </a:stretch>
        </p:blipFill>
        <p:spPr>
          <a:xfrm>
            <a:off x="619702" y="3975316"/>
            <a:ext cx="7546975" cy="2181386"/>
          </a:xfrm>
          <a:prstGeom prst="rect">
            <a:avLst/>
          </a:prstGeom>
        </p:spPr>
      </p:pic>
    </p:spTree>
    <p:extLst>
      <p:ext uri="{BB962C8B-B14F-4D97-AF65-F5344CB8AC3E}">
        <p14:creationId xmlns:p14="http://schemas.microsoft.com/office/powerpoint/2010/main" val="1533804257"/>
      </p:ext>
    </p:extLst>
  </p:cSld>
  <p:clrMapOvr>
    <a:masterClrMapping/>
  </p:clrMapOvr>
  <p:transition spd="slow"/>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screen&#10;&#10;Description automatically generated">
            <a:extLst>
              <a:ext uri="{FF2B5EF4-FFF2-40B4-BE49-F238E27FC236}">
                <a16:creationId xmlns:a16="http://schemas.microsoft.com/office/drawing/2014/main" id="{D12F9B79-F56D-F04F-1DFC-5CD16496A311}"/>
              </a:ext>
            </a:extLst>
          </p:cNvPr>
          <p:cNvPicPr>
            <a:picLocks noChangeAspect="1"/>
          </p:cNvPicPr>
          <p:nvPr/>
        </p:nvPicPr>
        <p:blipFill>
          <a:blip r:embed="rId2"/>
          <a:stretch>
            <a:fillRect/>
          </a:stretch>
        </p:blipFill>
        <p:spPr>
          <a:xfrm>
            <a:off x="457200" y="381000"/>
            <a:ext cx="8423384" cy="6172200"/>
          </a:xfrm>
          <a:prstGeom prst="rect">
            <a:avLst/>
          </a:prstGeom>
        </p:spPr>
      </p:pic>
    </p:spTree>
    <p:extLst>
      <p:ext uri="{BB962C8B-B14F-4D97-AF65-F5344CB8AC3E}">
        <p14:creationId xmlns:p14="http://schemas.microsoft.com/office/powerpoint/2010/main" val="152003134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blue graph with numbers and text&#10;&#10;Description automatically generated">
            <a:extLst>
              <a:ext uri="{FF2B5EF4-FFF2-40B4-BE49-F238E27FC236}">
                <a16:creationId xmlns:a16="http://schemas.microsoft.com/office/drawing/2014/main" id="{5B93C654-F147-FFD7-7D11-164F715969B8}"/>
              </a:ext>
            </a:extLst>
          </p:cNvPr>
          <p:cNvPicPr>
            <a:picLocks noChangeAspect="1"/>
          </p:cNvPicPr>
          <p:nvPr/>
        </p:nvPicPr>
        <p:blipFill>
          <a:blip r:embed="rId2"/>
          <a:stretch>
            <a:fillRect/>
          </a:stretch>
        </p:blipFill>
        <p:spPr>
          <a:xfrm>
            <a:off x="609600" y="349726"/>
            <a:ext cx="8102600" cy="6158547"/>
          </a:xfrm>
          <a:prstGeom prst="rect">
            <a:avLst/>
          </a:prstGeom>
        </p:spPr>
      </p:pic>
    </p:spTree>
    <p:extLst>
      <p:ext uri="{BB962C8B-B14F-4D97-AF65-F5344CB8AC3E}">
        <p14:creationId xmlns:p14="http://schemas.microsoft.com/office/powerpoint/2010/main" val="414068390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Title 1"/>
          <p:cNvSpPr>
            <a:spLocks noGrp="1"/>
          </p:cNvSpPr>
          <p:nvPr>
            <p:ph type="title"/>
          </p:nvPr>
        </p:nvSpPr>
        <p:spPr>
          <a:xfrm>
            <a:off x="612775" y="228600"/>
            <a:ext cx="8153400" cy="990600"/>
          </a:xfrm>
        </p:spPr>
        <p:txBody>
          <a:bodyPr>
            <a:normAutofit/>
          </a:bodyPr>
          <a:lstStyle/>
          <a:p>
            <a:r>
              <a:rPr lang="en-US" dirty="0">
                <a:latin typeface="Tahoma" charset="0"/>
              </a:rPr>
              <a:t>Highly Targetable</a:t>
            </a:r>
          </a:p>
        </p:txBody>
      </p:sp>
      <p:sp>
        <p:nvSpPr>
          <p:cNvPr id="66562" name="Content Placeholder 2"/>
          <p:cNvSpPr>
            <a:spLocks noGrp="1"/>
          </p:cNvSpPr>
          <p:nvPr>
            <p:ph idx="1"/>
          </p:nvPr>
        </p:nvSpPr>
        <p:spPr>
          <a:xfrm>
            <a:off x="612775" y="1600200"/>
            <a:ext cx="8153400" cy="4495800"/>
          </a:xfrm>
        </p:spPr>
        <p:txBody>
          <a:bodyPr/>
          <a:lstStyle/>
          <a:p>
            <a:r>
              <a:rPr lang="en-US" dirty="0">
                <a:latin typeface="Tahoma" charset="0"/>
              </a:rPr>
              <a:t>Via the user, through their sign-up profile</a:t>
            </a:r>
          </a:p>
          <a:p>
            <a:pPr marL="0" indent="0">
              <a:buNone/>
            </a:pPr>
            <a:endParaRPr lang="en-US" dirty="0">
              <a:latin typeface="Tahoma" charset="0"/>
            </a:endParaRPr>
          </a:p>
          <a:p>
            <a:pPr lvl="1"/>
            <a:r>
              <a:rPr lang="en-US" dirty="0">
                <a:latin typeface="Tahoma" charset="0"/>
              </a:rPr>
              <a:t>Basic Demographic Characteristics</a:t>
            </a:r>
          </a:p>
          <a:p>
            <a:pPr lvl="1"/>
            <a:r>
              <a:rPr lang="en-US" dirty="0">
                <a:latin typeface="Tahoma" charset="0"/>
              </a:rPr>
              <a:t>Geographic:  register via their zip code</a:t>
            </a:r>
          </a:p>
          <a:p>
            <a:pPr lvl="1"/>
            <a:r>
              <a:rPr lang="en-US" dirty="0">
                <a:latin typeface="Tahoma" charset="0"/>
              </a:rPr>
              <a:t>Genre:  type of music</a:t>
            </a:r>
          </a:p>
          <a:p>
            <a:pPr lvl="1"/>
            <a:r>
              <a:rPr lang="en-US" dirty="0">
                <a:latin typeface="Tahoma" charset="0"/>
              </a:rPr>
              <a:t>By the type of device</a:t>
            </a:r>
          </a:p>
          <a:p>
            <a:endParaRPr lang="en-US" dirty="0">
              <a:latin typeface="Tahoma" charset="0"/>
            </a:endParaRPr>
          </a:p>
        </p:txBody>
      </p:sp>
      <p:sp>
        <p:nvSpPr>
          <p:cNvPr id="29700" name="Slide Number Placeholder 3"/>
          <p:cNvSpPr>
            <a:spLocks noGrp="1"/>
          </p:cNvSpPr>
          <p:nvPr>
            <p:ph type="sldNum" sz="quarter" idx="12"/>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ormAutofit fontScale="92500" lnSpcReduction="10000"/>
          </a:bodyPr>
          <a:lstStyle>
            <a:lvl1pPr>
              <a:defRPr sz="2400">
                <a:solidFill>
                  <a:schemeClr val="tx1"/>
                </a:solidFill>
                <a:latin typeface="Tahoma" charset="0"/>
                <a:ea typeface="ＭＳ Ｐゴシック" charset="0"/>
                <a:cs typeface="ＭＳ Ｐゴシック" charset="0"/>
              </a:defRPr>
            </a:lvl1pPr>
            <a:lvl2pPr marL="37931725" indent="-37474525">
              <a:defRPr sz="2400">
                <a:solidFill>
                  <a:schemeClr val="tx1"/>
                </a:solidFill>
                <a:latin typeface="Tahoma" charset="0"/>
                <a:ea typeface="ＭＳ Ｐゴシック" charset="0"/>
              </a:defRPr>
            </a:lvl2pPr>
            <a:lvl3pPr>
              <a:defRPr sz="2400">
                <a:solidFill>
                  <a:schemeClr val="tx1"/>
                </a:solidFill>
                <a:latin typeface="Tahoma" charset="0"/>
                <a:ea typeface="ＭＳ Ｐゴシック" charset="0"/>
              </a:defRPr>
            </a:lvl3pPr>
            <a:lvl4pPr>
              <a:defRPr sz="2400">
                <a:solidFill>
                  <a:schemeClr val="tx1"/>
                </a:solidFill>
                <a:latin typeface="Tahoma" charset="0"/>
                <a:ea typeface="ＭＳ Ｐゴシック" charset="0"/>
              </a:defRPr>
            </a:lvl4pPr>
            <a:lvl5pPr>
              <a:defRPr sz="2400">
                <a:solidFill>
                  <a:schemeClr val="tx1"/>
                </a:solidFill>
                <a:latin typeface="Tahoma" charset="0"/>
                <a:ea typeface="ＭＳ Ｐゴシック" charset="0"/>
              </a:defRPr>
            </a:lvl5pPr>
            <a:lvl6pPr marL="457200" eaLnBrk="0" fontAlgn="base" hangingPunct="0">
              <a:spcBef>
                <a:spcPct val="0"/>
              </a:spcBef>
              <a:spcAft>
                <a:spcPct val="0"/>
              </a:spcAft>
              <a:defRPr sz="2400">
                <a:solidFill>
                  <a:schemeClr val="tx1"/>
                </a:solidFill>
                <a:latin typeface="Tahoma" charset="0"/>
                <a:ea typeface="ＭＳ Ｐゴシック" charset="0"/>
              </a:defRPr>
            </a:lvl6pPr>
            <a:lvl7pPr marL="914400" eaLnBrk="0" fontAlgn="base" hangingPunct="0">
              <a:spcBef>
                <a:spcPct val="0"/>
              </a:spcBef>
              <a:spcAft>
                <a:spcPct val="0"/>
              </a:spcAft>
              <a:defRPr sz="2400">
                <a:solidFill>
                  <a:schemeClr val="tx1"/>
                </a:solidFill>
                <a:latin typeface="Tahoma" charset="0"/>
                <a:ea typeface="ＭＳ Ｐゴシック" charset="0"/>
              </a:defRPr>
            </a:lvl7pPr>
            <a:lvl8pPr marL="1371600" eaLnBrk="0" fontAlgn="base" hangingPunct="0">
              <a:spcBef>
                <a:spcPct val="0"/>
              </a:spcBef>
              <a:spcAft>
                <a:spcPct val="0"/>
              </a:spcAft>
              <a:defRPr sz="2400">
                <a:solidFill>
                  <a:schemeClr val="tx1"/>
                </a:solidFill>
                <a:latin typeface="Tahoma" charset="0"/>
                <a:ea typeface="ＭＳ Ｐゴシック" charset="0"/>
              </a:defRPr>
            </a:lvl8pPr>
            <a:lvl9pPr marL="1828800" eaLnBrk="0" fontAlgn="base" hangingPunct="0">
              <a:spcBef>
                <a:spcPct val="0"/>
              </a:spcBef>
              <a:spcAft>
                <a:spcPct val="0"/>
              </a:spcAft>
              <a:defRPr sz="2400">
                <a:solidFill>
                  <a:schemeClr val="tx1"/>
                </a:solidFill>
                <a:latin typeface="Tahoma" charset="0"/>
                <a:ea typeface="ＭＳ Ｐゴシック" charset="0"/>
              </a:defRPr>
            </a:lvl9pPr>
          </a:lstStyle>
          <a:p>
            <a:pPr>
              <a:defRPr/>
            </a:pPr>
            <a:fld id="{D445FD8C-76E8-4D49-A640-D1B91C7BD158}" type="slidenum">
              <a:rPr lang="en-US" sz="1400">
                <a:solidFill>
                  <a:prstClr val="black"/>
                </a:solidFill>
              </a:rPr>
              <a:pPr>
                <a:defRPr/>
              </a:pPr>
              <a:t>39</a:t>
            </a:fld>
            <a:endParaRPr lang="en-US" sz="1400">
              <a:solidFill>
                <a:prstClr val="black"/>
              </a:solidFill>
            </a:endParaRPr>
          </a:p>
        </p:txBody>
      </p:sp>
    </p:spTree>
    <p:extLst>
      <p:ext uri="{BB962C8B-B14F-4D97-AF65-F5344CB8AC3E}">
        <p14:creationId xmlns:p14="http://schemas.microsoft.com/office/powerpoint/2010/main" val="1008394306"/>
      </p:ext>
    </p:extLst>
  </p:cSld>
  <p:clrMapOvr>
    <a:masterClrMapping/>
  </p:clrMapOvr>
  <p:transition spd="slow"/>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9" name="Title 1"/>
          <p:cNvSpPr>
            <a:spLocks noGrp="1"/>
          </p:cNvSpPr>
          <p:nvPr>
            <p:ph type="title"/>
          </p:nvPr>
        </p:nvSpPr>
        <p:spPr>
          <a:xfrm>
            <a:off x="612775" y="228600"/>
            <a:ext cx="8153400" cy="990600"/>
          </a:xfrm>
        </p:spPr>
        <p:txBody>
          <a:bodyPr/>
          <a:lstStyle/>
          <a:p>
            <a:r>
              <a:rPr lang="en-US" dirty="0">
                <a:latin typeface="Tw Cen MT" charset="0"/>
              </a:rPr>
              <a:t>Social Media Marketing</a:t>
            </a:r>
          </a:p>
        </p:txBody>
      </p:sp>
      <p:sp>
        <p:nvSpPr>
          <p:cNvPr id="99330" name="Content Placeholder 2"/>
          <p:cNvSpPr>
            <a:spLocks noGrp="1"/>
          </p:cNvSpPr>
          <p:nvPr>
            <p:ph sz="quarter" idx="1"/>
          </p:nvPr>
        </p:nvSpPr>
        <p:spPr>
          <a:xfrm>
            <a:off x="381000" y="1524000"/>
            <a:ext cx="8352045" cy="4495800"/>
          </a:xfrm>
        </p:spPr>
        <p:txBody>
          <a:bodyPr>
            <a:normAutofit fontScale="85000" lnSpcReduction="10000"/>
          </a:bodyPr>
          <a:lstStyle/>
          <a:p>
            <a:pPr>
              <a:spcBef>
                <a:spcPts val="600"/>
              </a:spcBef>
            </a:pPr>
            <a:r>
              <a:rPr lang="en-US" dirty="0">
                <a:latin typeface="Tw Cen MT" charset="0"/>
              </a:rPr>
              <a:t> </a:t>
            </a:r>
            <a:r>
              <a:rPr lang="en-US" sz="3300" dirty="0">
                <a:latin typeface="Tahoma" panose="020B0604030504040204" pitchFamily="34" charset="0"/>
                <a:ea typeface="Tahoma" panose="020B0604030504040204" pitchFamily="34" charset="0"/>
                <a:cs typeface="Tahoma" panose="020B0604030504040204" pitchFamily="34" charset="0"/>
              </a:rPr>
              <a:t>Optimize your platform profile</a:t>
            </a:r>
          </a:p>
          <a:p>
            <a:pPr lvl="1">
              <a:spcBef>
                <a:spcPts val="600"/>
              </a:spcBef>
            </a:pPr>
            <a:r>
              <a:rPr lang="en-US" sz="2800" dirty="0">
                <a:latin typeface="Tahoma" panose="020B0604030504040204" pitchFamily="34" charset="0"/>
                <a:ea typeface="Tahoma" panose="020B0604030504040204" pitchFamily="34" charset="0"/>
                <a:cs typeface="Tahoma" panose="020B0604030504040204" pitchFamily="34" charset="0"/>
              </a:rPr>
              <a:t>Accurate, complete, active, and interlinked</a:t>
            </a:r>
          </a:p>
          <a:p>
            <a:pPr>
              <a:spcBef>
                <a:spcPts val="600"/>
              </a:spcBef>
            </a:pPr>
            <a:r>
              <a:rPr lang="en-US" sz="3300" dirty="0">
                <a:latin typeface="Tahoma" panose="020B0604030504040204" pitchFamily="34" charset="0"/>
                <a:ea typeface="Tahoma" panose="020B0604030504040204" pitchFamily="34" charset="0"/>
                <a:cs typeface="Tahoma" panose="020B0604030504040204" pitchFamily="34" charset="0"/>
              </a:rPr>
              <a:t> Post content to your profile page</a:t>
            </a:r>
          </a:p>
          <a:p>
            <a:pPr lvl="1">
              <a:spcBef>
                <a:spcPts val="600"/>
              </a:spcBef>
            </a:pPr>
            <a:r>
              <a:rPr lang="en-US" sz="2800" dirty="0">
                <a:latin typeface="Tahoma" panose="020B0604030504040204" pitchFamily="34" charset="0"/>
                <a:ea typeface="Tahoma" panose="020B0604030504040204" pitchFamily="34" charset="0"/>
                <a:cs typeface="Tahoma" panose="020B0604030504040204" pitchFamily="34" charset="0"/>
              </a:rPr>
              <a:t>Useful and entertaining posts, videos, stories, live feeds</a:t>
            </a:r>
          </a:p>
          <a:p>
            <a:pPr>
              <a:spcBef>
                <a:spcPts val="600"/>
              </a:spcBef>
            </a:pPr>
            <a:r>
              <a:rPr lang="en-US" sz="3300" dirty="0">
                <a:latin typeface="Tahoma" panose="020B0604030504040204" pitchFamily="34" charset="0"/>
                <a:ea typeface="Tahoma" panose="020B0604030504040204" pitchFamily="34" charset="0"/>
                <a:cs typeface="Tahoma" panose="020B0604030504040204" pitchFamily="34" charset="0"/>
              </a:rPr>
              <a:t> Engage with followers and audiences</a:t>
            </a:r>
          </a:p>
          <a:p>
            <a:pPr lvl="1">
              <a:spcBef>
                <a:spcPts val="600"/>
              </a:spcBef>
            </a:pPr>
            <a:r>
              <a:rPr lang="en-US" sz="2800" dirty="0">
                <a:latin typeface="Tahoma" panose="020B0604030504040204" pitchFamily="34" charset="0"/>
                <a:ea typeface="Tahoma" panose="020B0604030504040204" pitchFamily="34" charset="0"/>
                <a:cs typeface="Tahoma" panose="020B0604030504040204" pitchFamily="34" charset="0"/>
              </a:rPr>
              <a:t>Like, share, comment &amp; follow – customers/influencers</a:t>
            </a:r>
          </a:p>
          <a:p>
            <a:pPr>
              <a:spcBef>
                <a:spcPts val="600"/>
              </a:spcBef>
            </a:pPr>
            <a:r>
              <a:rPr lang="en-US" sz="3300" dirty="0">
                <a:latin typeface="Tahoma" panose="020B0604030504040204" pitchFamily="34" charset="0"/>
                <a:ea typeface="Tahoma" panose="020B0604030504040204" pitchFamily="34" charset="0"/>
                <a:cs typeface="Tahoma" panose="020B0604030504040204" pitchFamily="34" charset="0"/>
              </a:rPr>
              <a:t> Advertise on platform using sponsored content</a:t>
            </a:r>
          </a:p>
          <a:p>
            <a:pPr lvl="1">
              <a:spcBef>
                <a:spcPts val="600"/>
              </a:spcBef>
            </a:pPr>
            <a:r>
              <a:rPr lang="en-US" sz="2800" dirty="0">
                <a:latin typeface="Tahoma" panose="020B0604030504040204" pitchFamily="34" charset="0"/>
                <a:ea typeface="Tahoma" panose="020B0604030504040204" pitchFamily="34" charset="0"/>
                <a:cs typeface="Tahoma" panose="020B0604030504040204" pitchFamily="34" charset="0"/>
              </a:rPr>
              <a:t>Paid methods to target key audiences</a:t>
            </a:r>
          </a:p>
          <a:p>
            <a:pPr>
              <a:spcBef>
                <a:spcPts val="600"/>
              </a:spcBef>
            </a:pPr>
            <a:r>
              <a:rPr lang="en-US" sz="3300" dirty="0">
                <a:latin typeface="Tahoma" panose="020B0604030504040204" pitchFamily="34" charset="0"/>
                <a:ea typeface="Tahoma" panose="020B0604030504040204" pitchFamily="34" charset="0"/>
                <a:cs typeface="Tahoma" panose="020B0604030504040204" pitchFamily="34" charset="0"/>
              </a:rPr>
              <a:t> Measure your impact</a:t>
            </a:r>
          </a:p>
          <a:p>
            <a:pPr lvl="1">
              <a:spcBef>
                <a:spcPts val="600"/>
              </a:spcBef>
            </a:pPr>
            <a:r>
              <a:rPr lang="en-US" sz="2800" dirty="0">
                <a:latin typeface="Tahoma" panose="020B0604030504040204" pitchFamily="34" charset="0"/>
                <a:ea typeface="Tahoma" panose="020B0604030504040204" pitchFamily="34" charset="0"/>
                <a:cs typeface="Tahoma" panose="020B0604030504040204" pitchFamily="34" charset="0"/>
              </a:rPr>
              <a:t>Use web analytics to see what is working</a:t>
            </a:r>
            <a:endParaRPr lang="en-US"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19076331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hart of social media marketing platforms&#10;&#10;Description automatically generated">
            <a:extLst>
              <a:ext uri="{FF2B5EF4-FFF2-40B4-BE49-F238E27FC236}">
                <a16:creationId xmlns:a16="http://schemas.microsoft.com/office/drawing/2014/main" id="{A360B778-377C-2664-307E-A8E1E32FAC0D}"/>
              </a:ext>
            </a:extLst>
          </p:cNvPr>
          <p:cNvPicPr>
            <a:picLocks noChangeAspect="1"/>
          </p:cNvPicPr>
          <p:nvPr/>
        </p:nvPicPr>
        <p:blipFill>
          <a:blip r:embed="rId2"/>
          <a:stretch>
            <a:fillRect/>
          </a:stretch>
        </p:blipFill>
        <p:spPr>
          <a:xfrm>
            <a:off x="1295400" y="0"/>
            <a:ext cx="6324600" cy="6816513"/>
          </a:xfrm>
          <a:prstGeom prst="rect">
            <a:avLst/>
          </a:prstGeom>
        </p:spPr>
      </p:pic>
      <p:pic>
        <p:nvPicPr>
          <p:cNvPr id="4" name="Picture 3" descr="A white x on a black background&#10;&#10;Description automatically generated">
            <a:extLst>
              <a:ext uri="{FF2B5EF4-FFF2-40B4-BE49-F238E27FC236}">
                <a16:creationId xmlns:a16="http://schemas.microsoft.com/office/drawing/2014/main" id="{F343A111-80BC-2681-017C-F5BC4FD50CED}"/>
              </a:ext>
            </a:extLst>
          </p:cNvPr>
          <p:cNvPicPr>
            <a:picLocks noChangeAspect="1"/>
          </p:cNvPicPr>
          <p:nvPr/>
        </p:nvPicPr>
        <p:blipFill>
          <a:blip r:embed="rId3"/>
          <a:stretch>
            <a:fillRect/>
          </a:stretch>
        </p:blipFill>
        <p:spPr>
          <a:xfrm>
            <a:off x="1371600" y="3394400"/>
            <a:ext cx="720399" cy="720399"/>
          </a:xfrm>
          <a:prstGeom prst="rect">
            <a:avLst/>
          </a:prstGeom>
        </p:spPr>
      </p:pic>
    </p:spTree>
    <p:extLst>
      <p:ext uri="{BB962C8B-B14F-4D97-AF65-F5344CB8AC3E}">
        <p14:creationId xmlns:p14="http://schemas.microsoft.com/office/powerpoint/2010/main" val="6793127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Table&#10;&#10;Description automatically generated with medium confidence">
            <a:extLst>
              <a:ext uri="{FF2B5EF4-FFF2-40B4-BE49-F238E27FC236}">
                <a16:creationId xmlns:a16="http://schemas.microsoft.com/office/drawing/2014/main" id="{FC47F08E-E32C-A1DA-6B66-C048263CE558}"/>
              </a:ext>
            </a:extLst>
          </p:cNvPr>
          <p:cNvPicPr>
            <a:picLocks noGrp="1" noChangeAspect="1"/>
          </p:cNvPicPr>
          <p:nvPr>
            <p:ph idx="1"/>
          </p:nvPr>
        </p:nvPicPr>
        <p:blipFill>
          <a:blip r:embed="rId2"/>
          <a:stretch>
            <a:fillRect/>
          </a:stretch>
        </p:blipFill>
        <p:spPr>
          <a:xfrm>
            <a:off x="152400" y="349027"/>
            <a:ext cx="6389914" cy="6290073"/>
          </a:xfrm>
        </p:spPr>
      </p:pic>
      <p:pic>
        <p:nvPicPr>
          <p:cNvPr id="6" name="Picture 5" descr="A chart with numbers and dots&#10;&#10;Description automatically generated with medium confidence">
            <a:extLst>
              <a:ext uri="{FF2B5EF4-FFF2-40B4-BE49-F238E27FC236}">
                <a16:creationId xmlns:a16="http://schemas.microsoft.com/office/drawing/2014/main" id="{AA1270D9-E2CE-C1D6-186A-A91B141ECD72}"/>
              </a:ext>
            </a:extLst>
          </p:cNvPr>
          <p:cNvPicPr>
            <a:picLocks noChangeAspect="1"/>
          </p:cNvPicPr>
          <p:nvPr/>
        </p:nvPicPr>
        <p:blipFill>
          <a:blip r:embed="rId3"/>
          <a:stretch>
            <a:fillRect/>
          </a:stretch>
        </p:blipFill>
        <p:spPr>
          <a:xfrm>
            <a:off x="6747584" y="369809"/>
            <a:ext cx="2230161" cy="6183391"/>
          </a:xfrm>
          <a:prstGeom prst="rect">
            <a:avLst/>
          </a:prstGeom>
        </p:spPr>
      </p:pic>
    </p:spTree>
    <p:extLst>
      <p:ext uri="{BB962C8B-B14F-4D97-AF65-F5344CB8AC3E}">
        <p14:creationId xmlns:p14="http://schemas.microsoft.com/office/powerpoint/2010/main" val="174369978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9" name="Title 1"/>
          <p:cNvSpPr>
            <a:spLocks noGrp="1"/>
          </p:cNvSpPr>
          <p:nvPr>
            <p:ph type="title"/>
          </p:nvPr>
        </p:nvSpPr>
        <p:spPr>
          <a:xfrm>
            <a:off x="612775" y="228600"/>
            <a:ext cx="8153400" cy="990600"/>
          </a:xfrm>
        </p:spPr>
        <p:txBody>
          <a:bodyPr/>
          <a:lstStyle/>
          <a:p>
            <a:r>
              <a:rPr lang="en-US" dirty="0">
                <a:latin typeface="Tw Cen MT" charset="0"/>
              </a:rPr>
              <a:t>Success in Unpaid Social Media</a:t>
            </a:r>
          </a:p>
        </p:txBody>
      </p:sp>
      <p:sp>
        <p:nvSpPr>
          <p:cNvPr id="99330" name="Content Placeholder 2"/>
          <p:cNvSpPr>
            <a:spLocks noGrp="1"/>
          </p:cNvSpPr>
          <p:nvPr>
            <p:ph sz="quarter" idx="1"/>
          </p:nvPr>
        </p:nvSpPr>
        <p:spPr>
          <a:xfrm>
            <a:off x="579645" y="1524000"/>
            <a:ext cx="8153400" cy="4495800"/>
          </a:xfrm>
        </p:spPr>
        <p:txBody>
          <a:bodyPr>
            <a:normAutofit fontScale="92500"/>
          </a:bodyPr>
          <a:lstStyle/>
          <a:p>
            <a:r>
              <a:rPr lang="en-US" dirty="0">
                <a:latin typeface="Tahoma" panose="020B0604030504040204" pitchFamily="34" charset="0"/>
                <a:ea typeface="Tahoma" panose="020B0604030504040204" pitchFamily="34" charset="0"/>
                <a:cs typeface="Tahoma" panose="020B0604030504040204" pitchFamily="34" charset="0"/>
              </a:rPr>
              <a:t>Know when and how to find your audience</a:t>
            </a:r>
            <a:br>
              <a:rPr lang="en-US" dirty="0">
                <a:latin typeface="Tahoma" panose="020B0604030504040204" pitchFamily="34" charset="0"/>
                <a:ea typeface="Tahoma" panose="020B0604030504040204" pitchFamily="34" charset="0"/>
                <a:cs typeface="Tahoma" panose="020B0604030504040204" pitchFamily="34" charset="0"/>
              </a:rPr>
            </a:br>
            <a:endParaRPr lang="en-US" dirty="0">
              <a:latin typeface="Tahoma" panose="020B0604030504040204" pitchFamily="34" charset="0"/>
              <a:ea typeface="Tahoma" panose="020B0604030504040204" pitchFamily="34" charset="0"/>
              <a:cs typeface="Tahoma" panose="020B0604030504040204" pitchFamily="34" charset="0"/>
            </a:endParaRPr>
          </a:p>
          <a:p>
            <a:r>
              <a:rPr lang="en-US" dirty="0">
                <a:latin typeface="Tahoma" panose="020B0604030504040204" pitchFamily="34" charset="0"/>
                <a:ea typeface="Tahoma" panose="020B0604030504040204" pitchFamily="34" charset="0"/>
                <a:cs typeface="Tahoma" panose="020B0604030504040204" pitchFamily="34" charset="0"/>
              </a:rPr>
              <a:t>Engage in 2-way communications </a:t>
            </a:r>
          </a:p>
          <a:p>
            <a:endParaRPr lang="en-US" dirty="0">
              <a:latin typeface="Tahoma" panose="020B0604030504040204" pitchFamily="34" charset="0"/>
              <a:ea typeface="Tahoma" panose="020B0604030504040204" pitchFamily="34" charset="0"/>
              <a:cs typeface="Tahoma" panose="020B0604030504040204" pitchFamily="34" charset="0"/>
            </a:endParaRPr>
          </a:p>
          <a:p>
            <a:pPr lvl="1"/>
            <a:r>
              <a:rPr lang="en-US" dirty="0">
                <a:latin typeface="Tahoma" panose="020B0604030504040204" pitchFamily="34" charset="0"/>
                <a:ea typeface="Tahoma" panose="020B0604030504040204" pitchFamily="34" charset="0"/>
                <a:cs typeface="Tahoma" panose="020B0604030504040204" pitchFamily="34" charset="0"/>
              </a:rPr>
              <a:t>Not just talking to them, but listening as well</a:t>
            </a:r>
            <a:br>
              <a:rPr lang="en-US" dirty="0">
                <a:latin typeface="Tahoma" panose="020B0604030504040204" pitchFamily="34" charset="0"/>
                <a:ea typeface="Tahoma" panose="020B0604030504040204" pitchFamily="34" charset="0"/>
                <a:cs typeface="Tahoma" panose="020B0604030504040204" pitchFamily="34" charset="0"/>
              </a:rPr>
            </a:br>
            <a:endParaRPr lang="en-US" dirty="0">
              <a:latin typeface="Tahoma" panose="020B0604030504040204" pitchFamily="34" charset="0"/>
              <a:ea typeface="Tahoma" panose="020B0604030504040204" pitchFamily="34" charset="0"/>
              <a:cs typeface="Tahoma" panose="020B0604030504040204" pitchFamily="34" charset="0"/>
            </a:endParaRPr>
          </a:p>
          <a:p>
            <a:r>
              <a:rPr lang="en-US" dirty="0">
                <a:latin typeface="Tahoma" panose="020B0604030504040204" pitchFamily="34" charset="0"/>
                <a:ea typeface="Tahoma" panose="020B0604030504040204" pitchFamily="34" charset="0"/>
                <a:cs typeface="Tahoma" panose="020B0604030504040204" pitchFamily="34" charset="0"/>
              </a:rPr>
              <a:t>Integrate marketing messages from social media into all forms of your marketing mix</a:t>
            </a:r>
            <a:br>
              <a:rPr lang="en-US" dirty="0">
                <a:latin typeface="Tahoma" panose="020B0604030504040204" pitchFamily="34" charset="0"/>
                <a:ea typeface="Tahoma" panose="020B0604030504040204" pitchFamily="34" charset="0"/>
                <a:cs typeface="Tahoma" panose="020B0604030504040204" pitchFamily="34" charset="0"/>
              </a:rPr>
            </a:br>
            <a:endParaRPr lang="en-US" dirty="0">
              <a:latin typeface="Tahoma" panose="020B0604030504040204" pitchFamily="34" charset="0"/>
              <a:ea typeface="Tahoma" panose="020B0604030504040204" pitchFamily="34" charset="0"/>
              <a:cs typeface="Tahoma" panose="020B0604030504040204" pitchFamily="34" charset="0"/>
            </a:endParaRPr>
          </a:p>
          <a:p>
            <a:pPr lvl="1"/>
            <a:r>
              <a:rPr lang="en-US" dirty="0">
                <a:latin typeface="Tahoma" panose="020B0604030504040204" pitchFamily="34" charset="0"/>
                <a:ea typeface="Tahoma" panose="020B0604030504040204" pitchFamily="34" charset="0"/>
                <a:cs typeface="Tahoma" panose="020B0604030504040204" pitchFamily="34" charset="0"/>
              </a:rPr>
              <a:t>Create Awesome Content!!!</a:t>
            </a:r>
          </a:p>
        </p:txBody>
      </p:sp>
    </p:spTree>
    <p:extLst>
      <p:ext uri="{BB962C8B-B14F-4D97-AF65-F5344CB8AC3E}">
        <p14:creationId xmlns:p14="http://schemas.microsoft.com/office/powerpoint/2010/main" val="156347564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Title 1"/>
          <p:cNvSpPr>
            <a:spLocks noGrp="1"/>
          </p:cNvSpPr>
          <p:nvPr>
            <p:ph type="title"/>
          </p:nvPr>
        </p:nvSpPr>
        <p:spPr>
          <a:xfrm>
            <a:off x="612775" y="228600"/>
            <a:ext cx="8153400" cy="990600"/>
          </a:xfrm>
        </p:spPr>
        <p:txBody>
          <a:bodyPr>
            <a:normAutofit fontScale="90000"/>
          </a:bodyPr>
          <a:lstStyle/>
          <a:p>
            <a:pPr algn="l"/>
            <a:r>
              <a:rPr lang="en-US" dirty="0">
                <a:latin typeface="Tahoma" charset="0"/>
              </a:rPr>
              <a:t>Content (and Branding) Drives All!</a:t>
            </a:r>
          </a:p>
        </p:txBody>
      </p:sp>
      <p:sp>
        <p:nvSpPr>
          <p:cNvPr id="59394" name="Slide Number Placeholder 3"/>
          <p:cNvSpPr>
            <a:spLocks noGrp="1"/>
          </p:cNvSpPr>
          <p:nvPr>
            <p:ph type="sldNum" sz="quarter" idx="12"/>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ormAutofit fontScale="92500" lnSpcReduction="10000"/>
          </a:bodyPr>
          <a:lstStyle>
            <a:lvl1pPr eaLnBrk="0" hangingPunct="0">
              <a:defRPr sz="2400">
                <a:solidFill>
                  <a:schemeClr val="tx1"/>
                </a:solidFill>
                <a:latin typeface="Tahoma" charset="0"/>
                <a:ea typeface="ＭＳ Ｐゴシック" charset="0"/>
                <a:cs typeface="ＭＳ Ｐゴシック" charset="0"/>
              </a:defRPr>
            </a:lvl1pPr>
            <a:lvl2pPr marL="742950" indent="-285750" eaLnBrk="0" hangingPunct="0">
              <a:defRPr sz="2400">
                <a:solidFill>
                  <a:schemeClr val="tx1"/>
                </a:solidFill>
                <a:latin typeface="Tahoma" charset="0"/>
                <a:ea typeface="ＭＳ Ｐゴシック" charset="0"/>
              </a:defRPr>
            </a:lvl2pPr>
            <a:lvl3pPr marL="1143000" indent="-228600" eaLnBrk="0" hangingPunct="0">
              <a:defRPr sz="2400">
                <a:solidFill>
                  <a:schemeClr val="tx1"/>
                </a:solidFill>
                <a:latin typeface="Tahoma" charset="0"/>
                <a:ea typeface="ＭＳ Ｐゴシック" charset="0"/>
              </a:defRPr>
            </a:lvl3pPr>
            <a:lvl4pPr marL="1600200" indent="-228600" eaLnBrk="0" hangingPunct="0">
              <a:defRPr sz="2400">
                <a:solidFill>
                  <a:schemeClr val="tx1"/>
                </a:solidFill>
                <a:latin typeface="Tahoma" charset="0"/>
                <a:ea typeface="ＭＳ Ｐゴシック" charset="0"/>
              </a:defRPr>
            </a:lvl4pPr>
            <a:lvl5pPr marL="2057400" indent="-228600" eaLnBrk="0" hangingPunct="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eaLnBrk="1" hangingPunct="1">
              <a:defRPr/>
            </a:pPr>
            <a:fld id="{49BF0605-405D-AE48-8FB4-04DBC6680E41}" type="slidenum">
              <a:rPr lang="en-US" sz="1400">
                <a:solidFill>
                  <a:prstClr val="black"/>
                </a:solidFill>
              </a:rPr>
              <a:pPr eaLnBrk="1" hangingPunct="1">
                <a:defRPr/>
              </a:pPr>
              <a:t>8</a:t>
            </a:fld>
            <a:endParaRPr lang="en-US" sz="1400">
              <a:solidFill>
                <a:prstClr val="black"/>
              </a:solidFill>
            </a:endParaRPr>
          </a:p>
        </p:txBody>
      </p:sp>
      <p:sp>
        <p:nvSpPr>
          <p:cNvPr id="37891" name="TextBox 4"/>
          <p:cNvSpPr txBox="1">
            <a:spLocks noChangeArrowheads="1"/>
          </p:cNvSpPr>
          <p:nvPr/>
        </p:nvSpPr>
        <p:spPr bwMode="auto">
          <a:xfrm>
            <a:off x="304800" y="6443663"/>
            <a:ext cx="7010400" cy="3381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1" fontAlgn="base" hangingPunct="1">
              <a:spcBef>
                <a:spcPct val="0"/>
              </a:spcBef>
              <a:spcAft>
                <a:spcPct val="0"/>
              </a:spcAft>
            </a:pPr>
            <a:endParaRPr lang="en-US" sz="1600" dirty="0">
              <a:solidFill>
                <a:prstClr val="black"/>
              </a:solidFill>
              <a:latin typeface="Tahoma" charset="0"/>
            </a:endParaRPr>
          </a:p>
        </p:txBody>
      </p:sp>
      <p:pic>
        <p:nvPicPr>
          <p:cNvPr id="37892" name="Pictur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419600" y="1926431"/>
            <a:ext cx="2247900" cy="3810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7893" name="Picture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896100" y="1929744"/>
            <a:ext cx="1961997" cy="15955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7895" name="Picture 8"/>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81000" y="1719263"/>
            <a:ext cx="3810000" cy="1752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7896" name="Picture 9"/>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81000" y="3774411"/>
            <a:ext cx="3744572" cy="233357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355E787B-D8A8-D344-B428-84D12F51AD09}"/>
              </a:ext>
            </a:extLst>
          </p:cNvPr>
          <p:cNvSpPr txBox="1"/>
          <p:nvPr/>
        </p:nvSpPr>
        <p:spPr>
          <a:xfrm>
            <a:off x="6961528" y="3951824"/>
            <a:ext cx="1804647" cy="1938992"/>
          </a:xfrm>
          <a:prstGeom prst="rect">
            <a:avLst/>
          </a:prstGeom>
          <a:noFill/>
        </p:spPr>
        <p:txBody>
          <a:bodyPr wrap="square" rtlCol="0">
            <a:spAutoFit/>
          </a:bodyPr>
          <a:lstStyle/>
          <a:p>
            <a:r>
              <a:rPr lang="en-US" dirty="0">
                <a:latin typeface="+mn-lt"/>
              </a:rPr>
              <a:t>Lives across all points of consumer contact</a:t>
            </a:r>
          </a:p>
        </p:txBody>
      </p:sp>
    </p:spTree>
    <p:extLst>
      <p:ext uri="{BB962C8B-B14F-4D97-AF65-F5344CB8AC3E}">
        <p14:creationId xmlns:p14="http://schemas.microsoft.com/office/powerpoint/2010/main" val="2705397887"/>
      </p:ext>
    </p:extLst>
  </p:cSld>
  <p:clrMapOvr>
    <a:masterClrMapping/>
  </p:clrMapOvr>
  <p:transition spd="slow"/>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Title 1"/>
          <p:cNvSpPr>
            <a:spLocks noGrp="1"/>
          </p:cNvSpPr>
          <p:nvPr>
            <p:ph type="title"/>
          </p:nvPr>
        </p:nvSpPr>
        <p:spPr>
          <a:xfrm>
            <a:off x="612775" y="228600"/>
            <a:ext cx="8153400" cy="990600"/>
          </a:xfrm>
        </p:spPr>
        <p:txBody>
          <a:bodyPr/>
          <a:lstStyle/>
          <a:p>
            <a:r>
              <a:rPr lang="en-US" dirty="0">
                <a:latin typeface="Tahoma" charset="0"/>
              </a:rPr>
              <a:t>Content Creation Skills</a:t>
            </a:r>
          </a:p>
        </p:txBody>
      </p:sp>
      <p:sp>
        <p:nvSpPr>
          <p:cNvPr id="3" name="Content Placeholder 2"/>
          <p:cNvSpPr>
            <a:spLocks noGrp="1"/>
          </p:cNvSpPr>
          <p:nvPr>
            <p:ph idx="1"/>
          </p:nvPr>
        </p:nvSpPr>
        <p:spPr>
          <a:xfrm>
            <a:off x="381000" y="1563688"/>
            <a:ext cx="8574088" cy="4684712"/>
          </a:xfrm>
        </p:spPr>
        <p:txBody>
          <a:bodyPr/>
          <a:lstStyle/>
          <a:p>
            <a:pPr marL="0" indent="0" algn="ctr">
              <a:buFont typeface="Wingdings" charset="0"/>
              <a:buNone/>
              <a:defRPr/>
            </a:pPr>
            <a:r>
              <a:rPr lang="en-US" sz="2800" dirty="0">
                <a:latin typeface="Tahoma" panose="020B0604030504040204" pitchFamily="34" charset="0"/>
                <a:ea typeface="Tahoma" panose="020B0604030504040204" pitchFamily="34" charset="0"/>
                <a:cs typeface="Tahoma" panose="020B0604030504040204" pitchFamily="34" charset="0"/>
              </a:rPr>
              <a:t>Wanted:   We “need strong hybrids …. </a:t>
            </a:r>
            <a:br>
              <a:rPr lang="en-US" sz="2800" dirty="0">
                <a:latin typeface="Tahoma" panose="020B0604030504040204" pitchFamily="34" charset="0"/>
                <a:ea typeface="Tahoma" panose="020B0604030504040204" pitchFamily="34" charset="0"/>
                <a:cs typeface="Tahoma" panose="020B0604030504040204" pitchFamily="34" charset="0"/>
              </a:rPr>
            </a:br>
            <a:r>
              <a:rPr lang="en-US" sz="2800" dirty="0">
                <a:latin typeface="Tahoma" panose="020B0604030504040204" pitchFamily="34" charset="0"/>
                <a:ea typeface="Tahoma" panose="020B0604030504040204" pitchFamily="34" charset="0"/>
                <a:cs typeface="Tahoma" panose="020B0604030504040204" pitchFamily="34" charset="0"/>
              </a:rPr>
              <a:t>understand technology, but also have a </a:t>
            </a:r>
            <a:br>
              <a:rPr lang="en-US" sz="2800" dirty="0">
                <a:latin typeface="Tahoma" panose="020B0604030504040204" pitchFamily="34" charset="0"/>
                <a:ea typeface="Tahoma" panose="020B0604030504040204" pitchFamily="34" charset="0"/>
                <a:cs typeface="Tahoma" panose="020B0604030504040204" pitchFamily="34" charset="0"/>
              </a:rPr>
            </a:br>
            <a:r>
              <a:rPr lang="en-US" sz="2800" dirty="0">
                <a:latin typeface="Tahoma" panose="020B0604030504040204" pitchFamily="34" charset="0"/>
                <a:ea typeface="Tahoma" panose="020B0604030504040204" pitchFamily="34" charset="0"/>
                <a:cs typeface="Tahoma" panose="020B0604030504040204" pitchFamily="34" charset="0"/>
              </a:rPr>
              <a:t>sense of story and interconnectivity.”</a:t>
            </a:r>
            <a:br>
              <a:rPr lang="en-US" sz="2800" dirty="0">
                <a:latin typeface="Tahoma" panose="020B0604030504040204" pitchFamily="34" charset="0"/>
                <a:ea typeface="Tahoma" panose="020B0604030504040204" pitchFamily="34" charset="0"/>
                <a:cs typeface="Tahoma" panose="020B0604030504040204" pitchFamily="34" charset="0"/>
              </a:rPr>
            </a:br>
            <a:br>
              <a:rPr lang="en-US" sz="2800" dirty="0">
                <a:latin typeface="Tahoma" panose="020B0604030504040204" pitchFamily="34" charset="0"/>
                <a:ea typeface="Tahoma" panose="020B0604030504040204" pitchFamily="34" charset="0"/>
                <a:cs typeface="Tahoma" panose="020B0604030504040204" pitchFamily="34" charset="0"/>
              </a:rPr>
            </a:br>
            <a:endParaRPr lang="en-US" sz="2800" dirty="0">
              <a:latin typeface="Tahoma" panose="020B0604030504040204" pitchFamily="34" charset="0"/>
              <a:ea typeface="Tahoma" panose="020B0604030504040204" pitchFamily="34" charset="0"/>
              <a:cs typeface="Tahoma" panose="020B0604030504040204" pitchFamily="34" charset="0"/>
            </a:endParaRPr>
          </a:p>
          <a:p>
            <a:pPr>
              <a:defRPr/>
            </a:pPr>
            <a:r>
              <a:rPr lang="en-US" sz="2800" dirty="0">
                <a:latin typeface="Tahoma" panose="020B0604030504040204" pitchFamily="34" charset="0"/>
                <a:ea typeface="Tahoma" panose="020B0604030504040204" pitchFamily="34" charset="0"/>
                <a:cs typeface="Tahoma" panose="020B0604030504040204" pitchFamily="34" charset="0"/>
              </a:rPr>
              <a:t>Analytical skills </a:t>
            </a:r>
          </a:p>
          <a:p>
            <a:pPr>
              <a:defRPr/>
            </a:pPr>
            <a:r>
              <a:rPr lang="en-US" sz="2800" dirty="0">
                <a:latin typeface="Tahoma" panose="020B0604030504040204" pitchFamily="34" charset="0"/>
                <a:ea typeface="Tahoma" panose="020B0604030504040204" pitchFamily="34" charset="0"/>
                <a:cs typeface="Tahoma" panose="020B0604030504040204" pitchFamily="34" charset="0"/>
              </a:rPr>
              <a:t>Communications</a:t>
            </a:r>
          </a:p>
          <a:p>
            <a:pPr>
              <a:defRPr/>
            </a:pPr>
            <a:r>
              <a:rPr lang="en-US" sz="2800" dirty="0">
                <a:latin typeface="Tahoma" panose="020B0604030504040204" pitchFamily="34" charset="0"/>
                <a:ea typeface="Tahoma" panose="020B0604030504040204" pitchFamily="34" charset="0"/>
                <a:cs typeface="Tahoma" panose="020B0604030504040204" pitchFamily="34" charset="0"/>
              </a:rPr>
              <a:t>Writing</a:t>
            </a:r>
          </a:p>
          <a:p>
            <a:pPr>
              <a:defRPr/>
            </a:pPr>
            <a:r>
              <a:rPr lang="en-US" sz="2800" dirty="0">
                <a:latin typeface="Tahoma" panose="020B0604030504040204" pitchFamily="34" charset="0"/>
                <a:ea typeface="Tahoma" panose="020B0604030504040204" pitchFamily="34" charset="0"/>
                <a:cs typeface="Tahoma" panose="020B0604030504040204" pitchFamily="34" charset="0"/>
              </a:rPr>
              <a:t>Creative</a:t>
            </a:r>
          </a:p>
        </p:txBody>
      </p:sp>
      <p:sp>
        <p:nvSpPr>
          <p:cNvPr id="60419" name="Slide Number Placeholder 3"/>
          <p:cNvSpPr>
            <a:spLocks noGrp="1"/>
          </p:cNvSpPr>
          <p:nvPr>
            <p:ph type="sldNum" sz="quarter" idx="12"/>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ormAutofit fontScale="92500" lnSpcReduction="10000"/>
          </a:bodyPr>
          <a:lstStyle>
            <a:lvl1pPr eaLnBrk="0" hangingPunct="0">
              <a:defRPr sz="2400">
                <a:solidFill>
                  <a:schemeClr val="tx1"/>
                </a:solidFill>
                <a:latin typeface="Tahoma" charset="0"/>
                <a:ea typeface="ＭＳ Ｐゴシック" charset="0"/>
                <a:cs typeface="ＭＳ Ｐゴシック" charset="0"/>
              </a:defRPr>
            </a:lvl1pPr>
            <a:lvl2pPr marL="742950" indent="-285750" eaLnBrk="0" hangingPunct="0">
              <a:defRPr sz="2400">
                <a:solidFill>
                  <a:schemeClr val="tx1"/>
                </a:solidFill>
                <a:latin typeface="Tahoma" charset="0"/>
                <a:ea typeface="ＭＳ Ｐゴシック" charset="0"/>
              </a:defRPr>
            </a:lvl2pPr>
            <a:lvl3pPr marL="1143000" indent="-228600" eaLnBrk="0" hangingPunct="0">
              <a:defRPr sz="2400">
                <a:solidFill>
                  <a:schemeClr val="tx1"/>
                </a:solidFill>
                <a:latin typeface="Tahoma" charset="0"/>
                <a:ea typeface="ＭＳ Ｐゴシック" charset="0"/>
              </a:defRPr>
            </a:lvl3pPr>
            <a:lvl4pPr marL="1600200" indent="-228600" eaLnBrk="0" hangingPunct="0">
              <a:defRPr sz="2400">
                <a:solidFill>
                  <a:schemeClr val="tx1"/>
                </a:solidFill>
                <a:latin typeface="Tahoma" charset="0"/>
                <a:ea typeface="ＭＳ Ｐゴシック" charset="0"/>
              </a:defRPr>
            </a:lvl4pPr>
            <a:lvl5pPr marL="2057400" indent="-228600" eaLnBrk="0" hangingPunct="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eaLnBrk="1" hangingPunct="1">
              <a:defRPr/>
            </a:pPr>
            <a:fld id="{A4F4D876-8BC8-1445-92FC-7C3AC783BEF4}" type="slidenum">
              <a:rPr lang="en-US" sz="1400">
                <a:solidFill>
                  <a:prstClr val="black"/>
                </a:solidFill>
              </a:rPr>
              <a:pPr eaLnBrk="1" hangingPunct="1">
                <a:defRPr/>
              </a:pPr>
              <a:t>9</a:t>
            </a:fld>
            <a:endParaRPr lang="en-US" sz="1400">
              <a:solidFill>
                <a:prstClr val="black"/>
              </a:solidFill>
            </a:endParaRPr>
          </a:p>
        </p:txBody>
      </p:sp>
      <p:pic>
        <p:nvPicPr>
          <p:cNvPr id="38917" name="Pictur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572000" y="3131047"/>
            <a:ext cx="2939815" cy="32504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54010104"/>
      </p:ext>
    </p:extLst>
  </p:cSld>
  <p:clrMapOvr>
    <a:masterClrMapping/>
  </p:clrMapOvr>
  <p:transition spd="slow"/>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Foundry">
  <a:themeElements>
    <a:clrScheme name="Foundry">
      <a:dk1>
        <a:sysClr val="windowText" lastClr="000000"/>
      </a:dk1>
      <a:lt1>
        <a:sysClr val="window" lastClr="FFFFFF"/>
      </a:lt1>
      <a:dk2>
        <a:srgbClr val="676A55"/>
      </a:dk2>
      <a:lt2>
        <a:srgbClr val="EAEBDE"/>
      </a:lt2>
      <a:accent1>
        <a:srgbClr val="72A376"/>
      </a:accent1>
      <a:accent2>
        <a:srgbClr val="B0CCB0"/>
      </a:accent2>
      <a:accent3>
        <a:srgbClr val="A8CDD7"/>
      </a:accent3>
      <a:accent4>
        <a:srgbClr val="C0BEAF"/>
      </a:accent4>
      <a:accent5>
        <a:srgbClr val="CEC597"/>
      </a:accent5>
      <a:accent6>
        <a:srgbClr val="E8B7B7"/>
      </a:accent6>
      <a:hlink>
        <a:srgbClr val="DB5353"/>
      </a:hlink>
      <a:folHlink>
        <a:srgbClr val="903638"/>
      </a:folHlink>
    </a:clrScheme>
    <a:fontScheme name="Foundry">
      <a:majorFont>
        <a:latin typeface="Rockwell"/>
        <a:ea typeface=""/>
        <a:cs typeface=""/>
        <a:font script="Grek" typeface="Cambria"/>
        <a:font script="Cyrl" typeface="Cambria"/>
        <a:font script="Jpan" typeface="ＭＳ 明朝"/>
        <a:font script="Hang" typeface="바탕"/>
        <a:font script="Hans" typeface="华文新魏"/>
        <a:font script="Hant" typeface="微軟正黑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Rockwell"/>
        <a:ea typeface=""/>
        <a:cs typeface=""/>
        <a:font script="Grek" typeface="Cambria"/>
        <a:font script="Cyrl" typeface="Cambria"/>
        <a:font script="Jpan" typeface="ＭＳ 明朝"/>
        <a:font script="Hang" typeface="바탕"/>
        <a:font script="Hans" typeface="华文新魏"/>
        <a:font script="Hant" typeface="標楷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oundry">
      <a:fillStyleLst>
        <a:solidFill>
          <a:schemeClr val="phClr"/>
        </a:solidFill>
        <a:gradFill rotWithShape="1">
          <a:gsLst>
            <a:gs pos="0">
              <a:schemeClr val="phClr">
                <a:tint val="70000"/>
                <a:satMod val="180000"/>
              </a:schemeClr>
            </a:gs>
            <a:gs pos="62000">
              <a:schemeClr val="phClr">
                <a:tint val="30000"/>
                <a:satMod val="180000"/>
              </a:schemeClr>
            </a:gs>
            <a:gs pos="100000">
              <a:schemeClr val="phClr">
                <a:tint val="22000"/>
                <a:satMod val="180000"/>
              </a:schemeClr>
            </a:gs>
          </a:gsLst>
          <a:lin ang="16200000" scaled="0"/>
        </a:gradFill>
        <a:gradFill rotWithShape="1">
          <a:gsLst>
            <a:gs pos="0">
              <a:schemeClr val="phClr">
                <a:shade val="58000"/>
                <a:satMod val="150000"/>
              </a:schemeClr>
            </a:gs>
            <a:gs pos="72000">
              <a:schemeClr val="phClr">
                <a:tint val="90000"/>
                <a:satMod val="135000"/>
              </a:schemeClr>
            </a:gs>
            <a:gs pos="100000">
              <a:schemeClr val="phClr">
                <a:tint val="80000"/>
                <a:satMod val="155000"/>
              </a:schemeClr>
            </a:gs>
          </a:gsLst>
          <a:lin ang="16200000" scaled="0"/>
        </a:gradFill>
      </a:fillStyleLst>
      <a:lnStyleLst>
        <a:ln w="9525" cap="flat" cmpd="sng" algn="ctr">
          <a:solidFill>
            <a:schemeClr val="phClr">
              <a:shade val="80000"/>
            </a:schemeClr>
          </a:solidFill>
          <a:prstDash val="solid"/>
        </a:ln>
        <a:ln w="38100" cap="flat" cmpd="sng" algn="ctr">
          <a:solidFill>
            <a:schemeClr val="phClr"/>
          </a:solidFill>
          <a:prstDash val="solid"/>
        </a:ln>
        <a:ln w="38100" cap="flat" cmpd="sng" algn="ctr">
          <a:solidFill>
            <a:schemeClr val="phClr"/>
          </a:solidFill>
          <a:prstDash val="solid"/>
        </a:ln>
      </a:lnStyleLst>
      <a:effectStyleLst>
        <a:effectStyle>
          <a:effectLst>
            <a:outerShdw blurRad="50800" dist="38100" dir="5400000" rotWithShape="0">
              <a:srgbClr val="000000">
                <a:alpha val="43137"/>
              </a:srgbClr>
            </a:outerShdw>
          </a:effectLst>
        </a:effectStyle>
        <a:effectStyle>
          <a:effectLst>
            <a:outerShdw blurRad="50800" dist="38100" dir="5400000" rotWithShape="0">
              <a:srgbClr val="000000">
                <a:alpha val="43137"/>
              </a:srgbClr>
            </a:outerShdw>
          </a:effectLst>
        </a:effectStyle>
        <a:effectStyle>
          <a:effectLst>
            <a:outerShdw blurRad="50800" dist="38100" dir="5400000" rotWithShape="0">
              <a:srgbClr val="000000">
                <a:alpha val="43137"/>
              </a:srgbClr>
            </a:outerShdw>
          </a:effectLst>
          <a:scene3d>
            <a:camera prst="orthographicFront" fov="0">
              <a:rot lat="0" lon="0" rev="0"/>
            </a:camera>
            <a:lightRig rig="soft" dir="tl">
              <a:rot lat="0" lon="0" rev="20000000"/>
            </a:lightRig>
          </a:scene3d>
          <a:sp3d prstMaterial="matte">
            <a:bevelT w="63500" h="63500" prst="coolSlant"/>
          </a:sp3d>
        </a:effectStyle>
      </a:effectStyleLst>
      <a:bgFillStyleLst>
        <a:solidFill>
          <a:schemeClr val="phClr"/>
        </a:solidFill>
        <a:gradFill rotWithShape="1">
          <a:gsLst>
            <a:gs pos="0">
              <a:schemeClr val="phClr">
                <a:tint val="75000"/>
                <a:satMod val="400000"/>
              </a:schemeClr>
            </a:gs>
            <a:gs pos="20000">
              <a:schemeClr val="phClr">
                <a:tint val="80000"/>
                <a:satMod val="355000"/>
              </a:schemeClr>
            </a:gs>
            <a:gs pos="100000">
              <a:schemeClr val="phClr">
                <a:tint val="95000"/>
                <a:shade val="55000"/>
                <a:satMod val="355000"/>
              </a:schemeClr>
            </a:gs>
          </a:gsLst>
          <a:path path="circle">
            <a:fillToRect l="67500" t="35000" r="32500" b="65000"/>
          </a:path>
        </a:gradFill>
        <a:blipFill>
          <a:blip xmlns:r="http://schemas.openxmlformats.org/officeDocument/2006/relationships" r:embed="rId1">
            <a:duotone>
              <a:schemeClr val="phClr">
                <a:shade val="30000"/>
                <a:satMod val="120000"/>
              </a:schemeClr>
              <a:schemeClr val="phClr">
                <a:tint val="70000"/>
                <a:satMod val="250000"/>
              </a:schemeClr>
            </a:duotone>
          </a:blip>
          <a:tile tx="0" ty="0" sx="50000" sy="50000" flip="none" algn="t"/>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Foundry.thmx</Template>
  <TotalTime>3327</TotalTime>
  <Words>2320</Words>
  <Application>Microsoft Macintosh PowerPoint</Application>
  <PresentationFormat>On-screen Show (4:3)</PresentationFormat>
  <Paragraphs>254</Paragraphs>
  <Slides>39</Slides>
  <Notes>5</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39</vt:i4>
      </vt:variant>
    </vt:vector>
  </HeadingPairs>
  <TitlesOfParts>
    <vt:vector size="50" baseType="lpstr">
      <vt:lpstr>Arial</vt:lpstr>
      <vt:lpstr>Calibri</vt:lpstr>
      <vt:lpstr>Gotham</vt:lpstr>
      <vt:lpstr>Helvetica</vt:lpstr>
      <vt:lpstr>Rockwell</vt:lpstr>
      <vt:lpstr>Tahoma</vt:lpstr>
      <vt:lpstr>Times New Roman</vt:lpstr>
      <vt:lpstr>Tw Cen MT</vt:lpstr>
      <vt:lpstr>Wingdings</vt:lpstr>
      <vt:lpstr>Wingdings 2</vt:lpstr>
      <vt:lpstr>Foundry</vt:lpstr>
      <vt:lpstr>Interactive Media: Social Media</vt:lpstr>
      <vt:lpstr>Social media has exploded </vt:lpstr>
      <vt:lpstr>Social Media Tactics</vt:lpstr>
      <vt:lpstr>Social Media Marketing</vt:lpstr>
      <vt:lpstr>PowerPoint Presentation</vt:lpstr>
      <vt:lpstr>PowerPoint Presentation</vt:lpstr>
      <vt:lpstr>Success in Unpaid Social Media</vt:lpstr>
      <vt:lpstr>Content (and Branding) Drives All!</vt:lpstr>
      <vt:lpstr>Content Creation Skills</vt:lpstr>
      <vt:lpstr>The Three ”A” of Social Media Engagement </vt:lpstr>
      <vt:lpstr>PowerPoint Presentation</vt:lpstr>
      <vt:lpstr>PowerPoint Presentation</vt:lpstr>
      <vt:lpstr>Facebook Display Advertising</vt:lpstr>
      <vt:lpstr>Some Social Media Ads Moving to Cost Per Click </vt:lpstr>
      <vt:lpstr>Facebook Allows you to Target Your Ads Based on Many Different Factors</vt:lpstr>
      <vt:lpstr>Download Your Data</vt:lpstr>
      <vt:lpstr>X’s Role in Marketing</vt:lpstr>
      <vt:lpstr>Advertising on X</vt:lpstr>
      <vt:lpstr>Promoted Accounts</vt:lpstr>
      <vt:lpstr>Promoted Tweets</vt:lpstr>
      <vt:lpstr>PowerPoint Presentation</vt:lpstr>
      <vt:lpstr>Visual Sharing Sites</vt:lpstr>
      <vt:lpstr>Pinterest</vt:lpstr>
      <vt:lpstr>Linking ‘Pin’ Viewing with Buying</vt:lpstr>
      <vt:lpstr>PowerPoint Presentation</vt:lpstr>
      <vt:lpstr>For Your Project</vt:lpstr>
      <vt:lpstr>mobile</vt:lpstr>
      <vt:lpstr>Core Benefits:  Any Time, Any Where</vt:lpstr>
      <vt:lpstr>Smart Phone Usage is Exploding</vt:lpstr>
      <vt:lpstr>PowerPoint Presentation</vt:lpstr>
      <vt:lpstr>Mobile “Advertising” Tactics</vt:lpstr>
      <vt:lpstr>Streaming video and audio</vt:lpstr>
      <vt:lpstr>Streaming Video</vt:lpstr>
      <vt:lpstr>And Growing Very Fast</vt:lpstr>
      <vt:lpstr>Hulu’s Advertising Model</vt:lpstr>
      <vt:lpstr>Music Streaming’s Mobile Explosion</vt:lpstr>
      <vt:lpstr>PowerPoint Presentation</vt:lpstr>
      <vt:lpstr>PowerPoint Presentation</vt:lpstr>
      <vt:lpstr>Highly Targetable</vt:lpstr>
    </vt:vector>
  </TitlesOfParts>
  <Company>Inso Corp</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No Slide Title</dc:title>
  <dc:creator>Keith Mickunas</dc:creator>
  <cp:lastModifiedBy>Dhavan Shah</cp:lastModifiedBy>
  <cp:revision>52</cp:revision>
  <dcterms:created xsi:type="dcterms:W3CDTF">2009-11-24T05:52:46Z</dcterms:created>
  <dcterms:modified xsi:type="dcterms:W3CDTF">2023-11-28T18:21:30Z</dcterms:modified>
</cp:coreProperties>
</file>