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45" r:id="rId1"/>
  </p:sldMasterIdLst>
  <p:notesMasterIdLst>
    <p:notesMasterId r:id="rId26"/>
  </p:notesMasterIdLst>
  <p:sldIdLst>
    <p:sldId id="350" r:id="rId2"/>
    <p:sldId id="295" r:id="rId3"/>
    <p:sldId id="258" r:id="rId4"/>
    <p:sldId id="351" r:id="rId5"/>
    <p:sldId id="359" r:id="rId6"/>
    <p:sldId id="352" r:id="rId7"/>
    <p:sldId id="357" r:id="rId8"/>
    <p:sldId id="358" r:id="rId9"/>
    <p:sldId id="296" r:id="rId10"/>
    <p:sldId id="297" r:id="rId11"/>
    <p:sldId id="298" r:id="rId12"/>
    <p:sldId id="271" r:id="rId13"/>
    <p:sldId id="292" r:id="rId14"/>
    <p:sldId id="300" r:id="rId15"/>
    <p:sldId id="293" r:id="rId16"/>
    <p:sldId id="353" r:id="rId17"/>
    <p:sldId id="314" r:id="rId18"/>
    <p:sldId id="259" r:id="rId19"/>
    <p:sldId id="260" r:id="rId20"/>
    <p:sldId id="272" r:id="rId21"/>
    <p:sldId id="265" r:id="rId22"/>
    <p:sldId id="270" r:id="rId23"/>
    <p:sldId id="264" r:id="rId24"/>
    <p:sldId id="262" r:id="rId2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05"/>
    <p:restoredTop sz="94618"/>
  </p:normalViewPr>
  <p:slideViewPr>
    <p:cSldViewPr>
      <p:cViewPr varScale="1">
        <p:scale>
          <a:sx n="93" d="100"/>
          <a:sy n="93" d="100"/>
        </p:scale>
        <p:origin x="416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114300" indent="3429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228600" indent="685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342900" indent="10287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457200" indent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4979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991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5924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514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219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044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471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406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682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818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1671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425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>
            <a:extLst>
              <a:ext uri="{FF2B5EF4-FFF2-40B4-BE49-F238E27FC236}">
                <a16:creationId xmlns:a16="http://schemas.microsoft.com/office/drawing/2014/main" id="{95623007-5201-9B48-98C8-0090BF1F4029}"/>
              </a:ext>
            </a:extLst>
          </p:cNvPr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/>
          <a:lstStyle>
            <a:lvl1pPr marL="0" algn="r">
              <a:defRPr sz="480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id="{5A9E5D48-C674-5947-BB9E-65A10160C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0">
            <a:extLst>
              <a:ext uri="{FF2B5EF4-FFF2-40B4-BE49-F238E27FC236}">
                <a16:creationId xmlns:a16="http://schemas.microsoft.com/office/drawing/2014/main" id="{6C73F0DA-662D-AE44-BEC4-FC6F41B493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/>
          <a:lstStyle>
            <a:lvl1pPr>
              <a:defRPr/>
            </a:lvl1pPr>
          </a:lstStyle>
          <a:p>
            <a:fld id="{1AB25044-EFBB-D848-A413-CDB791A2445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9389AEE7-EBD5-E347-BECD-46294F8A59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709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1252221F-80D6-FF4B-B5B4-B88D76AC0D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CEE4C56F-F172-6E46-A992-BB507AC0048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29532F54-98AD-4541-9521-3647BE981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885C5F-99CA-7447-BC92-61B7F684CD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0644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53414CCB-339C-0B4B-BD3F-D20B32DCF7E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0C5E2E2A-21BA-F44D-8947-E79D9E56BC7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12C4E849-684F-014A-B3CE-AA1461F7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E276F2-735C-FC4A-8C6E-73AB381A44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2428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FF0A5D-03E8-DB49-AECC-488D18426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80808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381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DF28A2A-537B-FA4F-B213-A48067D2A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5A60836-C068-5940-90EC-4987AFD8C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493572B-9E2C-CD4E-969E-2CABBFE2D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FC5224-A4D8-5141-94F1-6945695099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4301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A8B03E-3669-F940-8FDC-781C9C002A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25" y="3267075"/>
            <a:ext cx="7407275" cy="9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80808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381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7">
            <a:extLst>
              <a:ext uri="{FF2B5EF4-FFF2-40B4-BE49-F238E27FC236}">
                <a16:creationId xmlns:a16="http://schemas.microsoft.com/office/drawing/2014/main" id="{EE8987F3-CE5A-FB44-A734-E67500C60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ACD9F27A-F88F-C545-B051-C828906110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/>
          <a:lstStyle>
            <a:lvl1pPr>
              <a:defRPr/>
            </a:lvl1pPr>
          </a:lstStyle>
          <a:p>
            <a:fld id="{527BCF97-9755-A849-8FEF-1FF045328B8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10F8EFFA-161D-AC49-9E9E-84B79B930FA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886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5803C81-1C1A-154C-8C90-F7FBAFEEC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80808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381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ECFB2F19-0B94-E24B-B23E-E5E81567C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EC0A06A4-2A0E-3A4F-BE06-401A30C46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F2362F32-D7F6-CA46-9646-4DFC9DDD8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</a:lstStyle>
          <a:p>
            <a:fld id="{8D322A9D-4282-0F49-86D1-4AD92C7AE2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0450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A3CE6FC-448B-CA40-8D94-94DD85F92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538" y="2165350"/>
            <a:ext cx="3748087" cy="9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80808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381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BA7050-93CC-7047-AD20-16857974B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2165350"/>
            <a:ext cx="3749675" cy="9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80808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381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8568BE21-F1C4-6A4D-829F-C419DC791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5C7B63C4-A65F-504D-9031-CD4C0187A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469099C8-67F1-B54B-BDB3-4DAD8AB19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0763" y="6515100"/>
            <a:ext cx="465137" cy="273050"/>
          </a:xfrm>
        </p:spPr>
        <p:txBody>
          <a:bodyPr/>
          <a:lstStyle>
            <a:lvl1pPr>
              <a:defRPr/>
            </a:lvl1pPr>
          </a:lstStyle>
          <a:p>
            <a:fld id="{EA663407-2977-014E-B12E-0E5813424B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5016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6FD63F4-E02D-D24C-A8C7-AA9EDEBC7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63" y="1423988"/>
            <a:ext cx="8001000" cy="9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80808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381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46976832-9605-0D48-A132-BE98C345C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47E1A52-1492-BB4B-AC0F-71D53E056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BDDDDA62-2315-D846-9C63-1EC5A90C0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ED9AB6-BE3A-9C49-A4BD-E381925190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5557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EBA8BE0-4CE5-4E49-AEB2-E731B2A45E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13">
            <a:extLst>
              <a:ext uri="{FF2B5EF4-FFF2-40B4-BE49-F238E27FC236}">
                <a16:creationId xmlns:a16="http://schemas.microsoft.com/office/drawing/2014/main" id="{E264D84B-5814-5C45-BE27-F7A3D5F032B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0A610B6B-B426-6B4A-8EDF-F398269C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6D585E-4B5C-FF44-A2DA-318D615343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9389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C59A31B-CA86-E14D-9F39-F5061A442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7775" y="1057275"/>
            <a:ext cx="3748088" cy="952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" dist="12900" dir="5400000" algn="tl" rotWithShape="0">
              <a:srgbClr val="808080">
                <a:alpha val="75000"/>
              </a:srgbClr>
            </a:outerShdw>
          </a:effectLst>
          <a:extLst>
            <a:ext uri="{91240B29-F687-4F45-9708-019B960494DF}">
              <a14:hiddenLine xmlns:a14="http://schemas.microsoft.com/office/drawing/2010/main" w="381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8">
            <a:extLst>
              <a:ext uri="{FF2B5EF4-FFF2-40B4-BE49-F238E27FC236}">
                <a16:creationId xmlns:a16="http://schemas.microsoft.com/office/drawing/2014/main" id="{7F88EBBE-D65B-E34F-8AD5-D05D656015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62600" y="6513513"/>
            <a:ext cx="3001963" cy="274637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EAEBA5AA-36A7-F548-B096-8BE6542ACC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39175" y="6513513"/>
            <a:ext cx="463550" cy="274637"/>
          </a:xfrm>
        </p:spPr>
        <p:txBody>
          <a:bodyPr/>
          <a:lstStyle>
            <a:lvl1pPr>
              <a:defRPr/>
            </a:lvl1pPr>
          </a:lstStyle>
          <a:p>
            <a:fld id="{33B67597-EEC3-C247-B1A1-07DDB5A41DA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855EA5D9-6014-F548-BF83-A26B4124B2D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600200" y="6513513"/>
            <a:ext cx="3906838" cy="274637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764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/>
          <a:lstStyle>
            <a:lvl1pPr marL="0" algn="r">
              <a:buNone/>
              <a:defRPr sz="2000" b="1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5" name="Date Placeholder 7">
            <a:extLst>
              <a:ext uri="{FF2B5EF4-FFF2-40B4-BE49-F238E27FC236}">
                <a16:creationId xmlns:a16="http://schemas.microsoft.com/office/drawing/2014/main" id="{5327CAB9-1FF1-0448-8CA2-C2251A10B2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62600" y="6508750"/>
            <a:ext cx="3001963" cy="274638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0E51EE67-D886-D148-903C-46C9D570CD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39175" y="6508750"/>
            <a:ext cx="463550" cy="274638"/>
          </a:xfrm>
        </p:spPr>
        <p:txBody>
          <a:bodyPr/>
          <a:lstStyle>
            <a:lvl1pPr>
              <a:defRPr/>
            </a:lvl1pPr>
          </a:lstStyle>
          <a:p>
            <a:fld id="{07C06B1A-40D1-6F45-876E-56EBC93E487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AAE37E41-275B-6544-AABC-B970FBC2CF3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600200" y="6508750"/>
            <a:ext cx="3906838" cy="274638"/>
          </a:xfrm>
        </p:spPr>
        <p:txBody>
          <a:bodyPr vert="horz"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45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57D86AD5-6E30-7542-A98F-3B9A09D6CC8E}"/>
              </a:ext>
            </a:extLst>
          </p:cNvPr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1E41C9-86A2-4F4D-9914-8FA84A00A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1638" cy="274638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E1678055-AA7D-B146-AAAE-0D3007B745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1963" cy="274638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620F1911-E696-7841-9E68-F49004A046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9175" y="6515100"/>
            <a:ext cx="463550" cy="2730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DFE0D4"/>
                </a:solidFill>
              </a:defRPr>
            </a:lvl1pPr>
          </a:lstStyle>
          <a:p>
            <a:fld id="{E5B3CD69-A040-5E42-A17E-D6B60304A90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22" name="Title Placeholder 21">
            <a:extLst>
              <a:ext uri="{FF2B5EF4-FFF2-40B4-BE49-F238E27FC236}">
                <a16:creationId xmlns:a16="http://schemas.microsoft.com/office/drawing/2014/main" id="{8134967F-1D53-E24A-A992-F8C94342A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4000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5849" name="Text Placeholder 12">
            <a:extLst>
              <a:ext uri="{FF2B5EF4-FFF2-40B4-BE49-F238E27FC236}">
                <a16:creationId xmlns:a16="http://schemas.microsoft.com/office/drawing/2014/main" id="{B3A71171-F735-A047-84EC-45FF3DC9BD7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65" r:id="rId7"/>
    <p:sldLayoutId id="2147483774" r:id="rId8"/>
    <p:sldLayoutId id="2147483775" r:id="rId9"/>
    <p:sldLayoutId id="2147483766" r:id="rId10"/>
    <p:sldLayoutId id="2147483767" r:id="rId11"/>
  </p:sldLayoutIdLst>
  <p:txStyles>
    <p:titleStyle>
      <a:lvl1pPr marL="53975" indent="-53975" algn="r" rtl="0" fontAlgn="base">
        <a:spcBef>
          <a:spcPct val="0"/>
        </a:spcBef>
        <a:spcAft>
          <a:spcPct val="0"/>
        </a:spcAft>
        <a:defRPr sz="4600" kern="1200">
          <a:solidFill>
            <a:srgbClr val="E7EACB"/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ＭＳ Ｐゴシック" panose="020B0600070205080204" pitchFamily="34" charset="-128"/>
          <a:cs typeface="+mj-cs"/>
        </a:defRPr>
      </a:lvl1pPr>
      <a:lvl2pPr marL="539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anose="02060603020205020403" pitchFamily="18" charset="77"/>
          <a:ea typeface="ＭＳ Ｐゴシック" panose="020B0600070205080204" pitchFamily="34" charset="-128"/>
        </a:defRPr>
      </a:lvl2pPr>
      <a:lvl3pPr marL="539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anose="02060603020205020403" pitchFamily="18" charset="77"/>
          <a:ea typeface="ＭＳ Ｐゴシック" panose="020B0600070205080204" pitchFamily="34" charset="-128"/>
        </a:defRPr>
      </a:lvl3pPr>
      <a:lvl4pPr marL="539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anose="02060603020205020403" pitchFamily="18" charset="77"/>
          <a:ea typeface="ＭＳ Ｐゴシック" panose="020B0600070205080204" pitchFamily="34" charset="-128"/>
        </a:defRPr>
      </a:lvl4pPr>
      <a:lvl5pPr marL="539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anose="02060603020205020403" pitchFamily="18" charset="77"/>
          <a:ea typeface="ＭＳ Ｐゴシック" panose="020B0600070205080204" pitchFamily="34" charset="-128"/>
        </a:defRPr>
      </a:lvl5pPr>
      <a:lvl6pPr marL="5111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anose="02060603020205020403" pitchFamily="18" charset="77"/>
          <a:ea typeface="ＭＳ Ｐゴシック" panose="020B0600070205080204" pitchFamily="34" charset="-128"/>
        </a:defRPr>
      </a:lvl6pPr>
      <a:lvl7pPr marL="9683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anose="02060603020205020403" pitchFamily="18" charset="77"/>
          <a:ea typeface="ＭＳ Ｐゴシック" panose="020B0600070205080204" pitchFamily="34" charset="-128"/>
        </a:defRPr>
      </a:lvl7pPr>
      <a:lvl8pPr marL="14255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anose="02060603020205020403" pitchFamily="18" charset="77"/>
          <a:ea typeface="ＭＳ Ｐゴシック" panose="020B0600070205080204" pitchFamily="34" charset="-128"/>
        </a:defRPr>
      </a:lvl8pPr>
      <a:lvl9pPr marL="1882775" indent="-53975" algn="r" rtl="0" fontAlgn="base">
        <a:spcBef>
          <a:spcPct val="0"/>
        </a:spcBef>
        <a:spcAft>
          <a:spcPct val="0"/>
        </a:spcAft>
        <a:defRPr sz="4600">
          <a:solidFill>
            <a:srgbClr val="E7EACB"/>
          </a:solidFill>
          <a:latin typeface="Rockwell" panose="02060603020205020403" pitchFamily="18" charset="77"/>
          <a:ea typeface="ＭＳ Ｐゴシック" panose="020B0600070205080204" pitchFamily="34" charset="-128"/>
        </a:defRPr>
      </a:lvl9pPr>
      <a:extLst/>
    </p:titleStyle>
    <p:bodyStyle>
      <a:lvl1pPr marL="292100" indent="-292100" algn="l" rtl="0" fontAlgn="base">
        <a:spcBef>
          <a:spcPct val="0"/>
        </a:spcBef>
        <a:spcAft>
          <a:spcPct val="0"/>
        </a:spcAft>
        <a:buClr>
          <a:schemeClr val="accent1"/>
        </a:buClr>
        <a:buSzPct val="70000"/>
        <a:buFont typeface="Wingdings 2" pitchFamily="2" charset="2"/>
        <a:buChar char=""/>
        <a:defRPr sz="32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1pPr>
      <a:lvl2pPr marL="639763" indent="-228600" algn="l" rtl="0" fontAlgn="base">
        <a:spcBef>
          <a:spcPts val="400"/>
        </a:spcBef>
        <a:spcAft>
          <a:spcPct val="0"/>
        </a:spcAft>
        <a:buClr>
          <a:schemeClr val="accent2"/>
        </a:buClr>
        <a:buSzPct val="90000"/>
        <a:buChar char="•"/>
        <a:defRPr sz="26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2pPr>
      <a:lvl3pPr marL="822325" indent="-190500" algn="l" rtl="0" fontAlgn="base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2" charset="2"/>
        <a:buChar char=""/>
        <a:defRPr sz="23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3pPr>
      <a:lvl4pPr marL="1004888" indent="-182563" algn="l" rtl="0" fontAlgn="base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2" charset="2"/>
        <a:buChar char="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4pPr>
      <a:lvl5pPr marL="1187450" indent="-182563" algn="l" rtl="0" fontAlgn="base">
        <a:spcBef>
          <a:spcPts val="400"/>
        </a:spcBef>
        <a:spcAft>
          <a:spcPct val="0"/>
        </a:spcAft>
        <a:buClr>
          <a:srgbClr val="A8CDD7"/>
        </a:buClr>
        <a:buSzPct val="100000"/>
        <a:buFont typeface="Wingdings 2" pitchFamily="2" charset="2"/>
        <a:buChar char=""/>
        <a:defRPr sz="19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video" Target="file:////Users/dshah/Dropbox/Dhavan/Classes/345/Video%20Clips%20for%20Ad%20Campaigns/Truth%20Targets%20Smoking%20Celebs%20in%20New%20Finish%20It%20Campaign%20Ads%20-%20Video%20-%20Creativity%20Online.mp4" TargetMode="External"/><Relationship Id="rId13" Type="http://schemas.openxmlformats.org/officeDocument/2006/relationships/image" Target="../media/image26.png"/><Relationship Id="rId3" Type="http://schemas.microsoft.com/office/2007/relationships/media" Target="../media/media2.mp4"/><Relationship Id="rId7" Type="http://schemas.microsoft.com/office/2007/relationships/media" Target="file:////Users/dshah/Dropbox/Dhavan/Classes/345/Video%20Clips%20for%20Ad%20Campaigns/Truth%20Targets%20Smoking%20Celebs%20in%20New%20Finish%20It%20Campaign%20Ads%20-%20Video%20-%20Creativity%20Online.mp4" TargetMode="External"/><Relationship Id="rId12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24.png"/><Relationship Id="rId5" Type="http://schemas.microsoft.com/office/2007/relationships/media" Target="../media/media3.mp4"/><Relationship Id="rId10" Type="http://schemas.openxmlformats.org/officeDocument/2006/relationships/image" Target="../media/image23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WMt9G4GD-mw?feature=oembed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>
          <a:xfrm>
            <a:off x="453231" y="1524000"/>
            <a:ext cx="8237537" cy="1316038"/>
          </a:xfrm>
          <a:noFill/>
        </p:spPr>
        <p:txBody>
          <a:bodyPr lIns="0" tIns="0" rIns="0" bIns="0" anchor="t">
            <a:normAutofit fontScale="90000"/>
          </a:bodyPr>
          <a:lstStyle/>
          <a:p>
            <a:pPr eaLnBrk="1" hangingPunct="1"/>
            <a:br>
              <a:rPr lang="en-US" b="1" dirty="0">
                <a:latin typeface="Arial Black" charset="0"/>
              </a:rPr>
            </a:br>
            <a:r>
              <a:rPr lang="en-US" b="1" dirty="0">
                <a:latin typeface="Arial Black" charset="0"/>
              </a:rPr>
              <a:t>Social Marketing and </a:t>
            </a:r>
            <a:br>
              <a:rPr lang="en-US" b="1" dirty="0">
                <a:latin typeface="Arial Black" charset="0"/>
              </a:rPr>
            </a:br>
            <a:r>
              <a:rPr lang="en-US" b="1" dirty="0">
                <a:latin typeface="Arial Black" charset="0"/>
              </a:rPr>
              <a:t>Health Interventions </a:t>
            </a:r>
            <a:br>
              <a:rPr lang="en-US" b="1" dirty="0">
                <a:latin typeface="Arial Black" charset="0"/>
              </a:rPr>
            </a:br>
            <a:br>
              <a:rPr lang="en-US" b="1" dirty="0">
                <a:latin typeface="Arial Black" charset="0"/>
              </a:rPr>
            </a:br>
            <a:br>
              <a:rPr lang="en-US" b="1" dirty="0">
                <a:latin typeface="Arial Black" charset="0"/>
              </a:rPr>
            </a:br>
            <a:br>
              <a:rPr lang="en-US" b="1" dirty="0">
                <a:latin typeface="Arial Black" charset="0"/>
              </a:rPr>
            </a:br>
            <a:endParaRPr lang="en-US" sz="2400" b="1" dirty="0">
              <a:solidFill>
                <a:schemeClr val="hlink"/>
              </a:solidFill>
              <a:latin typeface="Arial Black" charset="0"/>
            </a:endParaRPr>
          </a:p>
        </p:txBody>
      </p:sp>
      <p:sp>
        <p:nvSpPr>
          <p:cNvPr id="14338" name="Freeform 3"/>
          <p:cNvSpPr>
            <a:spLocks/>
          </p:cNvSpPr>
          <p:nvPr/>
        </p:nvSpPr>
        <p:spPr bwMode="auto">
          <a:xfrm>
            <a:off x="228600" y="3581400"/>
            <a:ext cx="8655050" cy="104775"/>
          </a:xfrm>
          <a:custGeom>
            <a:avLst/>
            <a:gdLst>
              <a:gd name="T0" fmla="*/ 0 w 5452"/>
              <a:gd name="T1" fmla="*/ 163810950 h 66"/>
              <a:gd name="T2" fmla="*/ 2147483647 w 5452"/>
              <a:gd name="T3" fmla="*/ 163810950 h 66"/>
              <a:gd name="T4" fmla="*/ 2147483647 w 5452"/>
              <a:gd name="T5" fmla="*/ 0 h 66"/>
              <a:gd name="T6" fmla="*/ 0 w 5452"/>
              <a:gd name="T7" fmla="*/ 0 h 66"/>
              <a:gd name="T8" fmla="*/ 0 w 5452"/>
              <a:gd name="T9" fmla="*/ 163810950 h 6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52"/>
              <a:gd name="T16" fmla="*/ 0 h 66"/>
              <a:gd name="T17" fmla="*/ 5452 w 5452"/>
              <a:gd name="T18" fmla="*/ 66 h 6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52" h="66">
                <a:moveTo>
                  <a:pt x="0" y="65"/>
                </a:moveTo>
                <a:lnTo>
                  <a:pt x="5451" y="65"/>
                </a:lnTo>
                <a:lnTo>
                  <a:pt x="5451" y="0"/>
                </a:lnTo>
                <a:lnTo>
                  <a:pt x="0" y="0"/>
                </a:lnTo>
                <a:lnTo>
                  <a:pt x="0" y="65"/>
                </a:lnTo>
              </a:path>
            </a:pathLst>
          </a:custGeom>
          <a:gradFill rotWithShape="0">
            <a:gsLst>
              <a:gs pos="0">
                <a:srgbClr val="A060A0"/>
              </a:gs>
              <a:gs pos="50000">
                <a:srgbClr val="515056"/>
              </a:gs>
              <a:gs pos="100000">
                <a:srgbClr val="A060A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278729"/>
      </p:ext>
    </p:extLst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826"/>
            <a:ext cx="8763000" cy="91377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Elements of Social Marketing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Audience - Identify, segment, and target tailored health messages.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Campaigns – Coordinate messaging with other interventions.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Channels - Distribute, deliver, and promote outreach strategy.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Eductainment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- writers and producers developing health storylines.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41788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0965" y="609600"/>
            <a:ext cx="7772400" cy="76944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…Elements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Research – Formative and summative to establish and assess goals.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Risk Communication - Principles of risk and crisis response.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Tools &amp; Templates – Effectively use interactive tools for health literacy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Social Media – expression and connections for health support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31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65139"/>
            <a:ext cx="8458200" cy="8302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>
                <a:latin typeface="Arial Black" charset="0"/>
              </a:rPr>
              <a:t>Health Campaigns/Social Marketing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Public Health Campaigns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Strategic campaigns designed: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to promote healthy behaviors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to discourage unhealthy behaviors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Social Marketing Campaigns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Campaigns for social improvement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To encourage global human rights</a:t>
            </a:r>
          </a:p>
          <a:p>
            <a:pPr lvl="2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To encourage environmental protection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Public Information Campaigns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Dissemination of information</a:t>
            </a:r>
          </a:p>
        </p:txBody>
      </p:sp>
    </p:spTree>
    <p:extLst>
      <p:ext uri="{BB962C8B-B14F-4D97-AF65-F5344CB8AC3E}">
        <p14:creationId xmlns:p14="http://schemas.microsoft.com/office/powerpoint/2010/main" val="444543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00100"/>
            <a:ext cx="77724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</a:rPr>
              <a:t>Anti-Smoking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  <p:pic>
        <p:nvPicPr>
          <p:cNvPr id="2" name="Picture 1" descr="anti-smoking-ads-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752600"/>
            <a:ext cx="3298833" cy="2133600"/>
          </a:xfrm>
          <a:prstGeom prst="rect">
            <a:avLst/>
          </a:prstGeom>
        </p:spPr>
      </p:pic>
      <p:pic>
        <p:nvPicPr>
          <p:cNvPr id="3" name="Picture 2" descr="1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114800"/>
            <a:ext cx="4343400" cy="2313848"/>
          </a:xfrm>
          <a:prstGeom prst="rect">
            <a:avLst/>
          </a:prstGeom>
        </p:spPr>
      </p:pic>
      <p:pic>
        <p:nvPicPr>
          <p:cNvPr id="4" name="Picture 3" descr="the-17-best-anti-smoking-print-ads-ever-created-1-25548-1373932103-6_bi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399" y="4114800"/>
            <a:ext cx="3438687" cy="2286000"/>
          </a:xfrm>
          <a:prstGeom prst="rect">
            <a:avLst/>
          </a:prstGeom>
        </p:spPr>
      </p:pic>
      <p:pic>
        <p:nvPicPr>
          <p:cNvPr id="5" name="Picture 4" descr="Unknown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905000"/>
            <a:ext cx="4597400" cy="1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924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96379"/>
            <a:ext cx="7772400" cy="76944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</a:rPr>
              <a:t>Second-Hand Smoke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  <p:pic>
        <p:nvPicPr>
          <p:cNvPr id="2" name="Picture 1" descr="non-smoking-campaig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752600"/>
            <a:ext cx="6629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183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7699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ja-JP" dirty="0">
                <a:latin typeface="Arial Black" charset="0"/>
              </a:rPr>
              <a:t>Anti-Smoking PSAs</a:t>
            </a:r>
            <a:endParaRPr lang="en-US" dirty="0">
              <a:latin typeface="Arial Black" charset="0"/>
            </a:endParaRPr>
          </a:p>
        </p:txBody>
      </p:sp>
      <p:pic>
        <p:nvPicPr>
          <p:cNvPr id="2" name="The Truth - 120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8600" y="1031667"/>
            <a:ext cx="3810000" cy="2857500"/>
          </a:xfrm>
          <a:prstGeom prst="rect">
            <a:avLst/>
          </a:prstGeom>
        </p:spPr>
      </p:pic>
      <p:pic>
        <p:nvPicPr>
          <p:cNvPr id="4" name="Best Commercial of Quit Smoking Eveeer-1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57591" y="3997186"/>
            <a:ext cx="3810000" cy="2857500"/>
          </a:xfrm>
          <a:prstGeom prst="rect">
            <a:avLst/>
          </a:prstGeom>
        </p:spPr>
      </p:pic>
      <p:pic>
        <p:nvPicPr>
          <p:cNvPr id="5" name="Perhaps_One_Of_The_Best_Anti-Smoking_Ads_Ever_Created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8600" y="3997186"/>
            <a:ext cx="3814417" cy="2860813"/>
          </a:xfrm>
          <a:prstGeom prst="rect">
            <a:avLst/>
          </a:prstGeom>
        </p:spPr>
      </p:pic>
      <p:pic>
        <p:nvPicPr>
          <p:cNvPr id="6" name="Truth Targets Smoking Celebs in New Finish It Campaign Ads - Video - Creativity Online">
            <a:hlinkClick r:id="" action="ppaction://media"/>
            <a:extLst>
              <a:ext uri="{FF2B5EF4-FFF2-40B4-BE49-F238E27FC236}">
                <a16:creationId xmlns:a16="http://schemas.microsoft.com/office/drawing/2014/main" id="{CC46C5A5-ED1B-6D45-BF53-57836D0BF64D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181182" y="1031667"/>
            <a:ext cx="4962818" cy="279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78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76944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Environmental Efforts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10social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0200"/>
            <a:ext cx="7315200" cy="42885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800" y="6248400"/>
            <a:ext cx="5828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World Wildlife Fund and </a:t>
            </a:r>
            <a:r>
              <a:rPr lang="en-US" dirty="0" err="1">
                <a:latin typeface="+mj-lt"/>
              </a:rPr>
              <a:t>Snapchat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062117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76944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Ambient Messages</a:t>
            </a:r>
          </a:p>
        </p:txBody>
      </p:sp>
      <p:pic>
        <p:nvPicPr>
          <p:cNvPr id="6" name="Picture 5" descr="public-service-announcements-social-issue-ads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3" y="1447800"/>
            <a:ext cx="4877717" cy="2638970"/>
          </a:xfrm>
          <a:prstGeom prst="rect">
            <a:avLst/>
          </a:prstGeom>
        </p:spPr>
      </p:pic>
      <p:pic>
        <p:nvPicPr>
          <p:cNvPr id="7" name="Picture 6" descr="social-advertisement-powerful-ads-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686" y="3429000"/>
            <a:ext cx="4244562" cy="332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300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Arial Black" charset="0"/>
              </a:rPr>
              <a:t>Social Marketing Principles</a:t>
            </a:r>
          </a:p>
        </p:txBody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Concepts and principles of strategic communication campaigns (Ad/PR)</a:t>
            </a:r>
          </a:p>
          <a:p>
            <a:pPr eaLnBrk="1" hangingPunct="1"/>
            <a:r>
              <a:rPr lang="en-US">
                <a:latin typeface="Arial" charset="0"/>
              </a:rPr>
              <a:t>Strategic campaigns designed to: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spread knowledge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change attitudes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alter behaviors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spreading messages of social change</a:t>
            </a:r>
          </a:p>
        </p:txBody>
      </p:sp>
    </p:spTree>
    <p:extLst>
      <p:ext uri="{BB962C8B-B14F-4D97-AF65-F5344CB8AC3E}">
        <p14:creationId xmlns:p14="http://schemas.microsoft.com/office/powerpoint/2010/main" val="4201403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4000" dirty="0">
                <a:latin typeface="Arial Black" charset="0"/>
              </a:rPr>
              <a:t>Social Marketing Challenges</a:t>
            </a:r>
          </a:p>
        </p:txBody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Value-laden activities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Engineering social change</a:t>
            </a:r>
          </a:p>
          <a:p>
            <a:pPr lvl="2" eaLnBrk="1" hangingPunct="1"/>
            <a:r>
              <a:rPr lang="en-US" dirty="0">
                <a:latin typeface="Arial" charset="0"/>
                <a:ea typeface="ＭＳ Ｐゴシック" charset="0"/>
              </a:rPr>
              <a:t>Decisions about what is good and bad</a:t>
            </a:r>
          </a:p>
          <a:p>
            <a:pPr eaLnBrk="1" hangingPunct="1"/>
            <a:r>
              <a:rPr lang="en-US" dirty="0">
                <a:latin typeface="Arial" charset="0"/>
              </a:rPr>
              <a:t>Conflicts of interests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E.g., anti-smoking from Phillip Morris</a:t>
            </a:r>
          </a:p>
          <a:p>
            <a:pPr eaLnBrk="1" hangingPunct="1"/>
            <a:r>
              <a:rPr lang="en-US" dirty="0">
                <a:latin typeface="Arial" charset="0"/>
              </a:rPr>
              <a:t>Tension between: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Social good and individual freedoms</a:t>
            </a:r>
          </a:p>
        </p:txBody>
      </p:sp>
    </p:spTree>
    <p:extLst>
      <p:ext uri="{BB962C8B-B14F-4D97-AF65-F5344CB8AC3E}">
        <p14:creationId xmlns:p14="http://schemas.microsoft.com/office/powerpoint/2010/main" val="2066966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7826"/>
            <a:ext cx="8305800" cy="837574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Arial Black" panose="020B0604020202020204" pitchFamily="34" charset="0"/>
                <a:cs typeface="Arial Black" panose="020B0604020202020204" pitchFamily="34" charset="0"/>
              </a:rPr>
              <a:t>Beyond Marketing Communication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principles and practices you have encountered in this class are flexible and can be applied across contexts.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Social Marketing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Health Campaign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Non-profit Communication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Civic and Public Communication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Political Campaign Management</a:t>
            </a:r>
          </a:p>
        </p:txBody>
      </p:sp>
    </p:spTree>
    <p:extLst>
      <p:ext uri="{BB962C8B-B14F-4D97-AF65-F5344CB8AC3E}">
        <p14:creationId xmlns:p14="http://schemas.microsoft.com/office/powerpoint/2010/main" val="7409980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84" name="Group 64"/>
          <p:cNvGraphicFramePr>
            <a:graphicFrameLocks noGrp="1"/>
          </p:cNvGraphicFramePr>
          <p:nvPr/>
        </p:nvGraphicFramePr>
        <p:xfrm>
          <a:off x="304800" y="1770206"/>
          <a:ext cx="8610600" cy="4634614"/>
        </p:xfrm>
        <a:graphic>
          <a:graphicData uri="http://schemas.openxmlformats.org/drawingml/2006/table">
            <a:tbl>
              <a:tblPr/>
              <a:tblGrid>
                <a:gridCol w="287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60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Social Marketing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Commercial Marketing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60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Amount of change expected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Large proportion of population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Small shifts in market share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60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Time frame of expected benefits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Delayed / Probable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Instant gratification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60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Presentation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Cannot be hyped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Lots of scope for window dressing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98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Available budget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Miniscule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Massive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60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Evaluation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Primarily summative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Formative and summative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7679" name="Rectangle 62"/>
          <p:cNvSpPr>
            <a:spLocks noGrp="1" noChangeArrowheads="1"/>
          </p:cNvSpPr>
          <p:nvPr>
            <p:ph type="title"/>
          </p:nvPr>
        </p:nvSpPr>
        <p:spPr>
          <a:xfrm>
            <a:off x="685800" y="15875"/>
            <a:ext cx="7772400" cy="1446213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Arial Black" charset="0"/>
              </a:rPr>
              <a:t>Social vs. Commercial Marketing Campaigns</a:t>
            </a:r>
          </a:p>
        </p:txBody>
      </p:sp>
    </p:spTree>
    <p:extLst>
      <p:ext uri="{BB962C8B-B14F-4D97-AF65-F5344CB8AC3E}">
        <p14:creationId xmlns:p14="http://schemas.microsoft.com/office/powerpoint/2010/main" val="36567401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458200" cy="10588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>
                <a:latin typeface="Arial Black" charset="0"/>
              </a:rPr>
              <a:t>The 7 P’</a:t>
            </a:r>
            <a:r>
              <a:rPr lang="en-US" altLang="ja-JP" sz="4000" dirty="0">
                <a:latin typeface="Arial Black" charset="0"/>
              </a:rPr>
              <a:t>s of Social Marketing</a:t>
            </a:r>
            <a:endParaRPr lang="en-US" sz="4000" dirty="0">
              <a:latin typeface="Arial Black" charset="0"/>
            </a:endParaRPr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pPr eaLnBrk="1" hangingPunct="1">
              <a:spcBef>
                <a:spcPct val="30000"/>
              </a:spcBef>
            </a:pPr>
            <a:r>
              <a:rPr lang="en-US" sz="2400" b="1" dirty="0">
                <a:latin typeface="Arial" charset="0"/>
              </a:rPr>
              <a:t>Product</a:t>
            </a:r>
            <a:r>
              <a:rPr lang="en-US" sz="2400" dirty="0">
                <a:latin typeface="Arial" charset="0"/>
              </a:rPr>
              <a:t>: Tangible, physical products (e.g. condoms) services (e.g. medical exams), practices (e.g. drunk driving), or intangible ideas (e.g. global poverty)</a:t>
            </a:r>
          </a:p>
          <a:p>
            <a:pPr eaLnBrk="1" hangingPunct="1">
              <a:spcBef>
                <a:spcPct val="30000"/>
              </a:spcBef>
            </a:pPr>
            <a:r>
              <a:rPr lang="en-US" sz="2400" b="1" dirty="0">
                <a:latin typeface="Arial" charset="0"/>
              </a:rPr>
              <a:t>Price</a:t>
            </a:r>
            <a:r>
              <a:rPr lang="en-US" sz="2400" dirty="0">
                <a:latin typeface="Arial" charset="0"/>
              </a:rPr>
              <a:t>: Monetary, opportunity cost, contribution</a:t>
            </a:r>
          </a:p>
          <a:p>
            <a:pPr eaLnBrk="1" hangingPunct="1">
              <a:spcBef>
                <a:spcPct val="30000"/>
              </a:spcBef>
            </a:pPr>
            <a:r>
              <a:rPr lang="en-US" sz="2400" b="1" dirty="0">
                <a:latin typeface="Arial" charset="0"/>
              </a:rPr>
              <a:t>Place</a:t>
            </a:r>
            <a:r>
              <a:rPr lang="en-US" sz="2400" dirty="0">
                <a:latin typeface="Arial" charset="0"/>
              </a:rPr>
              <a:t>: Retailer, doctor</a:t>
            </a:r>
            <a:r>
              <a:rPr lang="ja-JP" altLang="en-US" sz="2400">
                <a:latin typeface="Arial" charset="0"/>
              </a:rPr>
              <a:t>’</a:t>
            </a:r>
            <a:r>
              <a:rPr lang="en-US" altLang="ja-JP" sz="2400" dirty="0">
                <a:latin typeface="Arial" charset="0"/>
              </a:rPr>
              <a:t>s office, mass media</a:t>
            </a:r>
          </a:p>
          <a:p>
            <a:pPr eaLnBrk="1" hangingPunct="1">
              <a:spcBef>
                <a:spcPct val="30000"/>
              </a:spcBef>
            </a:pPr>
            <a:r>
              <a:rPr lang="en-US" sz="2400" b="1" dirty="0">
                <a:latin typeface="Arial" charset="0"/>
              </a:rPr>
              <a:t>Promotion</a:t>
            </a:r>
            <a:r>
              <a:rPr lang="en-US" sz="2400" dirty="0">
                <a:latin typeface="Arial" charset="0"/>
              </a:rPr>
              <a:t>: Integrated use of advertising, PR, promotion, media advocacy, personal selling</a:t>
            </a:r>
          </a:p>
          <a:p>
            <a:pPr eaLnBrk="1" hangingPunct="1">
              <a:spcBef>
                <a:spcPct val="30000"/>
              </a:spcBef>
            </a:pPr>
            <a:r>
              <a:rPr lang="en-US" sz="2400" b="1" dirty="0">
                <a:latin typeface="Arial" charset="0"/>
              </a:rPr>
              <a:t>Partnership</a:t>
            </a:r>
            <a:r>
              <a:rPr lang="en-US" sz="2400" dirty="0">
                <a:latin typeface="Arial" charset="0"/>
              </a:rPr>
              <a:t>: Work with other groups to max effects</a:t>
            </a:r>
            <a:endParaRPr lang="en-US" sz="2400" b="1" dirty="0">
              <a:latin typeface="Arial" charset="0"/>
            </a:endParaRPr>
          </a:p>
          <a:p>
            <a:pPr eaLnBrk="1" hangingPunct="1">
              <a:spcBef>
                <a:spcPct val="30000"/>
              </a:spcBef>
            </a:pPr>
            <a:r>
              <a:rPr lang="en-US" sz="2400" b="1" dirty="0">
                <a:latin typeface="Arial" charset="0"/>
              </a:rPr>
              <a:t>Policy</a:t>
            </a:r>
            <a:r>
              <a:rPr lang="en-US" sz="2400" dirty="0">
                <a:latin typeface="Arial" charset="0"/>
              </a:rPr>
              <a:t>: Work with policy to capitalize on laws</a:t>
            </a:r>
            <a:r>
              <a:rPr lang="en-US" sz="2400" b="1" dirty="0">
                <a:latin typeface="Arial" charset="0"/>
              </a:rPr>
              <a:t> </a:t>
            </a:r>
          </a:p>
          <a:p>
            <a:pPr eaLnBrk="1" hangingPunct="1">
              <a:spcBef>
                <a:spcPct val="30000"/>
              </a:spcBef>
            </a:pPr>
            <a:r>
              <a:rPr lang="en-US" sz="2400" b="1" dirty="0">
                <a:latin typeface="Arial" charset="0"/>
              </a:rPr>
              <a:t>Politics</a:t>
            </a:r>
            <a:r>
              <a:rPr lang="en-US" sz="2400" dirty="0">
                <a:latin typeface="Arial" charset="0"/>
              </a:rPr>
              <a:t>: Work with politicians to change policy</a:t>
            </a:r>
            <a:endParaRPr lang="en-US" sz="24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0781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1"/>
            <a:ext cx="8915400" cy="1066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000" dirty="0">
                <a:latin typeface="Arial Black" charset="0"/>
              </a:rPr>
              <a:t>Successful Social Marketing Campaigns</a:t>
            </a:r>
          </a:p>
        </p:txBody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73263"/>
            <a:ext cx="7772400" cy="4724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>
                <a:latin typeface="Arial" charset="0"/>
              </a:rPr>
              <a:t>Success is subjective and case-specific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latin typeface="Arial" charset="0"/>
              </a:rPr>
              <a:t>Goals should be SMART: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b="1" dirty="0">
                <a:latin typeface="Arial" charset="0"/>
                <a:ea typeface="ＭＳ Ｐゴシック" charset="0"/>
              </a:rPr>
              <a:t>S</a:t>
            </a:r>
            <a:r>
              <a:rPr lang="en-US" sz="2400" dirty="0">
                <a:latin typeface="Arial" charset="0"/>
                <a:ea typeface="ＭＳ Ｐゴシック" charset="0"/>
              </a:rPr>
              <a:t>pecific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b="1" dirty="0">
                <a:latin typeface="Arial" charset="0"/>
                <a:ea typeface="ＭＳ Ｐゴシック" charset="0"/>
              </a:rPr>
              <a:t>M</a:t>
            </a:r>
            <a:r>
              <a:rPr lang="en-US" sz="2400" dirty="0">
                <a:latin typeface="Arial" charset="0"/>
                <a:ea typeface="ＭＳ Ｐゴシック" charset="0"/>
              </a:rPr>
              <a:t>easurable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b="1" dirty="0">
                <a:latin typeface="Arial" charset="0"/>
                <a:ea typeface="ＭＳ Ｐゴシック" charset="0"/>
              </a:rPr>
              <a:t>A</a:t>
            </a:r>
            <a:r>
              <a:rPr lang="en-US" sz="2400" dirty="0">
                <a:latin typeface="Arial" charset="0"/>
                <a:ea typeface="ＭＳ Ｐゴシック" charset="0"/>
              </a:rPr>
              <a:t>ttainable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b="1" dirty="0">
                <a:latin typeface="Arial" charset="0"/>
                <a:ea typeface="ＭＳ Ｐゴシック" charset="0"/>
              </a:rPr>
              <a:t>R</a:t>
            </a:r>
            <a:r>
              <a:rPr lang="en-US" sz="2400" dirty="0">
                <a:latin typeface="Arial" charset="0"/>
                <a:ea typeface="ＭＳ Ｐゴシック" charset="0"/>
              </a:rPr>
              <a:t>ealistic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b="1" dirty="0">
                <a:latin typeface="Arial" charset="0"/>
                <a:ea typeface="ＭＳ Ｐゴシック" charset="0"/>
              </a:rPr>
              <a:t>T</a:t>
            </a:r>
            <a:r>
              <a:rPr lang="en-US" sz="2400" dirty="0">
                <a:latin typeface="Arial" charset="0"/>
                <a:ea typeface="ＭＳ Ｐゴシック" charset="0"/>
              </a:rPr>
              <a:t>ime-limited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>
              <a:latin typeface="Arial" charset="0"/>
              <a:ea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latin typeface="Arial" charset="0"/>
              </a:rPr>
              <a:t>Types of evaluation: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Knowledge gain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Attitude change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Behavioral indicators</a:t>
            </a:r>
          </a:p>
        </p:txBody>
      </p:sp>
    </p:spTree>
    <p:extLst>
      <p:ext uri="{BB962C8B-B14F-4D97-AF65-F5344CB8AC3E}">
        <p14:creationId xmlns:p14="http://schemas.microsoft.com/office/powerpoint/2010/main" val="21020101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47663"/>
            <a:ext cx="8686800" cy="9477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dirty="0">
                <a:latin typeface="Arial Black" charset="0"/>
              </a:rPr>
              <a:t>Advantages of Social Marketing Efforts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Legitimate source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Government, non-profits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No obvious self-interest</a:t>
            </a:r>
          </a:p>
          <a:p>
            <a:pPr eaLnBrk="1" hangingPunct="1"/>
            <a:r>
              <a:rPr lang="en-US">
                <a:latin typeface="Arial" charset="0"/>
              </a:rPr>
              <a:t>Social desirability of change</a:t>
            </a:r>
          </a:p>
        </p:txBody>
      </p:sp>
    </p:spTree>
    <p:extLst>
      <p:ext uri="{BB962C8B-B14F-4D97-AF65-F5344CB8AC3E}">
        <p14:creationId xmlns:p14="http://schemas.microsoft.com/office/powerpoint/2010/main" val="42416266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47663"/>
            <a:ext cx="8534400" cy="10239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dirty="0">
                <a:latin typeface="Arial Black" charset="0"/>
              </a:rPr>
              <a:t>Problems with Social Marketing Efforts</a:t>
            </a: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Faulty assumptions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Change is not simply a function of spreading information; social norms, </a:t>
            </a:r>
            <a:r>
              <a:rPr lang="en-US" sz="2400">
                <a:latin typeface="Arial" charset="0"/>
                <a:ea typeface="ＭＳ Ｐゴシック" charset="0"/>
              </a:rPr>
              <a:t>engrained behaviors</a:t>
            </a:r>
            <a:endParaRPr lang="en-US" sz="2400" dirty="0">
              <a:latin typeface="Arial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Lack of adequate resources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Psychological resistance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Discounting the message and/or source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Immunity perceptions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Inability to change habitual behaviors</a:t>
            </a:r>
          </a:p>
          <a:p>
            <a:pPr eaLnBrk="1" hangingPunct="1">
              <a:lnSpc>
                <a:spcPct val="90000"/>
              </a:lnSpc>
            </a:pPr>
            <a:endParaRPr lang="en-US" sz="2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866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" y="533400"/>
            <a:ext cx="84582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</a:rPr>
              <a:t>Social Marketing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First introduced formally in 1970</a:t>
            </a:r>
          </a:p>
          <a:p>
            <a:pPr lvl="1" eaLnBrk="1" hangingPunct="1"/>
            <a:r>
              <a:rPr lang="en-US" dirty="0">
                <a:latin typeface="Arial" charset="0"/>
              </a:rPr>
              <a:t>But around before that</a:t>
            </a:r>
            <a:r>
              <a:rPr lang="is-IS" dirty="0">
                <a:latin typeface="Arial" charset="0"/>
              </a:rPr>
              <a:t>…</a:t>
            </a:r>
            <a:endParaRPr lang="en-US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Defined as the use of marketing principles and techniques to influence the acceptance of a social idea for the benefit of individuals, groups, or society.</a:t>
            </a:r>
          </a:p>
          <a:p>
            <a:pPr eaLnBrk="1" hangingPunct="1"/>
            <a:r>
              <a:rPr lang="en-US" dirty="0">
                <a:latin typeface="Arial" charset="0"/>
              </a:rPr>
              <a:t>Rooted in both commercial and social reform campaigns	</a:t>
            </a:r>
          </a:p>
        </p:txBody>
      </p:sp>
    </p:spTree>
    <p:extLst>
      <p:ext uri="{BB962C8B-B14F-4D97-AF65-F5344CB8AC3E}">
        <p14:creationId xmlns:p14="http://schemas.microsoft.com/office/powerpoint/2010/main" val="251349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7772400" cy="76944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Public Safety</a:t>
            </a:r>
          </a:p>
        </p:txBody>
      </p:sp>
      <p:pic>
        <p:nvPicPr>
          <p:cNvPr id="4" name="Picture 3" descr="FACEBOOK_StreetSmartJaywal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743200"/>
            <a:ext cx="3838575" cy="3838575"/>
          </a:xfrm>
          <a:prstGeom prst="rect">
            <a:avLst/>
          </a:prstGeom>
        </p:spPr>
      </p:pic>
      <p:pic>
        <p:nvPicPr>
          <p:cNvPr id="6" name="Picture 5" descr="streetsmar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981200"/>
            <a:ext cx="475488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888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Bone VS steel">
            <a:hlinkClick r:id="" action="ppaction://media"/>
            <a:extLst>
              <a:ext uri="{FF2B5EF4-FFF2-40B4-BE49-F238E27FC236}">
                <a16:creationId xmlns:a16="http://schemas.microsoft.com/office/drawing/2014/main" id="{46C41EF2-2403-826E-FB95-059808BA3C8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6247" y="1143000"/>
            <a:ext cx="8496638" cy="4800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6ACCD1-C693-34A9-8504-159864193A7A}"/>
              </a:ext>
            </a:extLst>
          </p:cNvPr>
          <p:cNvSpPr txBox="1"/>
          <p:nvPr/>
        </p:nvSpPr>
        <p:spPr>
          <a:xfrm>
            <a:off x="228538" y="391180"/>
            <a:ext cx="88636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 Black" panose="020B0604020202020204" pitchFamily="34" charset="0"/>
                <a:ea typeface="Tahoma" panose="020B0604030504040204" pitchFamily="34" charset="0"/>
                <a:cs typeface="Arial Black" panose="020B0604020202020204" pitchFamily="34" charset="0"/>
              </a:rPr>
              <a:t>Interactive Ambient Public Safety Campaign</a:t>
            </a:r>
          </a:p>
        </p:txBody>
      </p:sp>
    </p:spTree>
    <p:extLst>
      <p:ext uri="{BB962C8B-B14F-4D97-AF65-F5344CB8AC3E}">
        <p14:creationId xmlns:p14="http://schemas.microsoft.com/office/powerpoint/2010/main" val="53410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01207"/>
            <a:ext cx="7772400" cy="76944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Preventative Health</a:t>
            </a:r>
          </a:p>
        </p:txBody>
      </p:sp>
      <p:pic>
        <p:nvPicPr>
          <p:cNvPr id="4" name="Picture 3" descr="cover_a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76400"/>
            <a:ext cx="7162800" cy="4647248"/>
          </a:xfrm>
          <a:prstGeom prst="rect">
            <a:avLst/>
          </a:prstGeom>
        </p:spPr>
      </p:pic>
      <p:pic>
        <p:nvPicPr>
          <p:cNvPr id="5" name="Picture 4" descr="A poster of hands washing&#10;&#10;Description automatically generated">
            <a:extLst>
              <a:ext uri="{FF2B5EF4-FFF2-40B4-BE49-F238E27FC236}">
                <a16:creationId xmlns:a16="http://schemas.microsoft.com/office/drawing/2014/main" id="{43B3D56E-345E-A49A-CDD0-5E88505C2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679" y="1676400"/>
            <a:ext cx="4633394" cy="4633394"/>
          </a:xfrm>
          <a:prstGeom prst="rect">
            <a:avLst/>
          </a:prstGeom>
        </p:spPr>
      </p:pic>
      <p:pic>
        <p:nvPicPr>
          <p:cNvPr id="9" name="Picture 8" descr="A poster of hands washing with soap&#10;&#10;Description automatically generated">
            <a:extLst>
              <a:ext uri="{FF2B5EF4-FFF2-40B4-BE49-F238E27FC236}">
                <a16:creationId xmlns:a16="http://schemas.microsoft.com/office/drawing/2014/main" id="{F70658D6-4228-185F-1A3E-2FA085A4C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702478"/>
            <a:ext cx="4595091" cy="459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92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00C98E9-1346-C44D-9633-DA96E9BB7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Vaccine Hesitancy 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93F3817D-1CF0-AC44-9679-A8BB23949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133600"/>
            <a:ext cx="3733800" cy="3733800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F9EFFC68-B448-2C49-811C-072604864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2667000"/>
            <a:ext cx="4871173" cy="2174631"/>
          </a:xfrm>
          <a:prstGeom prst="rect">
            <a:avLst/>
          </a:prstGeom>
        </p:spPr>
      </p:pic>
      <p:pic>
        <p:nvPicPr>
          <p:cNvPr id="3" name="Picture 2" descr="A blue and white poster with text&#10;&#10;Description automatically generated">
            <a:extLst>
              <a:ext uri="{FF2B5EF4-FFF2-40B4-BE49-F238E27FC236}">
                <a16:creationId xmlns:a16="http://schemas.microsoft.com/office/drawing/2014/main" id="{B2974603-5819-98C5-CD8C-3F50287A55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6839" y="4001144"/>
            <a:ext cx="4547409" cy="2629454"/>
          </a:xfrm>
          <a:prstGeom prst="rect">
            <a:avLst/>
          </a:prstGeom>
        </p:spPr>
      </p:pic>
      <p:pic>
        <p:nvPicPr>
          <p:cNvPr id="7" name="Picture 6" descr="A person wearing a mask and goggles&#10;&#10;Description automatically generated">
            <a:extLst>
              <a:ext uri="{FF2B5EF4-FFF2-40B4-BE49-F238E27FC236}">
                <a16:creationId xmlns:a16="http://schemas.microsoft.com/office/drawing/2014/main" id="{BF1CA245-3CEF-40C7-E44F-2C1FEA148C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2536" y="1397000"/>
            <a:ext cx="4289173" cy="2573504"/>
          </a:xfrm>
          <a:prstGeom prst="rect">
            <a:avLst/>
          </a:prstGeom>
        </p:spPr>
      </p:pic>
      <p:pic>
        <p:nvPicPr>
          <p:cNvPr id="10" name="Picture 9" descr="A person wearing a mask and a surgical cap&#10;&#10;Description automatically generated">
            <a:extLst>
              <a:ext uri="{FF2B5EF4-FFF2-40B4-BE49-F238E27FC236}">
                <a16:creationId xmlns:a16="http://schemas.microsoft.com/office/drawing/2014/main" id="{21845557-07FA-7CBB-3CA9-B78A38BA7F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10" y="4022458"/>
            <a:ext cx="4990885" cy="2608140"/>
          </a:xfrm>
          <a:prstGeom prst="rect">
            <a:avLst/>
          </a:prstGeom>
        </p:spPr>
      </p:pic>
      <p:pic>
        <p:nvPicPr>
          <p:cNvPr id="12" name="Picture 11" descr="A person wearing a mask and cap&#10;&#10;Description automatically generated">
            <a:extLst>
              <a:ext uri="{FF2B5EF4-FFF2-40B4-BE49-F238E27FC236}">
                <a16:creationId xmlns:a16="http://schemas.microsoft.com/office/drawing/2014/main" id="{45EA2528-57CD-C547-A937-8E3C938645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11" y="1414318"/>
            <a:ext cx="4978193" cy="260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28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69A7D57-FDDF-EC4F-8F92-C78EA9AAF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Targeted Campaigns</a:t>
            </a: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7D094194-96F1-CF4F-9DC2-B2FF979BC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752600"/>
            <a:ext cx="4267200" cy="1927688"/>
          </a:xfrm>
          <a:prstGeom prst="rect">
            <a:avLst/>
          </a:prstGeom>
        </p:spPr>
      </p:pic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EB6CE559-BACC-6D4F-B397-E5DD9494B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900" y="3886200"/>
            <a:ext cx="2413000" cy="2451100"/>
          </a:xfrm>
          <a:prstGeom prst="rect">
            <a:avLst/>
          </a:prstGeom>
        </p:spPr>
      </p:pic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1DA5F0C-8E7A-424B-A46F-38628C4CD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7100" y="1766455"/>
            <a:ext cx="4204550" cy="40195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FE3E30-EC43-87F0-F827-B188333B0840}"/>
              </a:ext>
            </a:extLst>
          </p:cNvPr>
          <p:cNvSpPr txBox="1"/>
          <p:nvPr/>
        </p:nvSpPr>
        <p:spPr>
          <a:xfrm>
            <a:off x="3962400" y="6088572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Tailored by race, gender, and age</a:t>
            </a:r>
          </a:p>
        </p:txBody>
      </p:sp>
    </p:spTree>
    <p:extLst>
      <p:ext uri="{BB962C8B-B14F-4D97-AF65-F5344CB8AC3E}">
        <p14:creationId xmlns:p14="http://schemas.microsoft.com/office/powerpoint/2010/main" val="560682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826"/>
            <a:ext cx="8610600" cy="837574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 Black" panose="020B0604020202020204" pitchFamily="34" charset="0"/>
                <a:cs typeface="Arial Black" panose="020B0604020202020204" pitchFamily="34" charset="0"/>
              </a:rPr>
              <a:t>Health Communication Campaigns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Interventions intended to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1) generate specific health outcomes or effects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2) in a relatively large number of individuals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3) within a specified period of time, and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4) through an organized set of activities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Health Marketing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eHealth Applications</a:t>
            </a:r>
          </a:p>
          <a:p>
            <a:pPr marL="0" indent="0">
              <a:buNone/>
            </a:pP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(Rogers &amp;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Storey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1987)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4201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Foundry.thmx</Template>
  <TotalTime>963</TotalTime>
  <Words>627</Words>
  <Application>Microsoft Macintosh PowerPoint</Application>
  <PresentationFormat>On-screen Show (4:3)</PresentationFormat>
  <Paragraphs>129</Paragraphs>
  <Slides>24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Arial Black</vt:lpstr>
      <vt:lpstr>Rockwell</vt:lpstr>
      <vt:lpstr>Times New Roman</vt:lpstr>
      <vt:lpstr>Wingdings 2</vt:lpstr>
      <vt:lpstr>Foundry</vt:lpstr>
      <vt:lpstr> Social Marketing and  Health Interventions     </vt:lpstr>
      <vt:lpstr>Beyond Marketing Communication</vt:lpstr>
      <vt:lpstr>Social Marketing</vt:lpstr>
      <vt:lpstr>Public Safety</vt:lpstr>
      <vt:lpstr>PowerPoint Presentation</vt:lpstr>
      <vt:lpstr>Preventative Health</vt:lpstr>
      <vt:lpstr>Vaccine Hesitancy </vt:lpstr>
      <vt:lpstr>Targeted Campaigns</vt:lpstr>
      <vt:lpstr>Health Communication Campaigns</vt:lpstr>
      <vt:lpstr>Elements of Social Marketing</vt:lpstr>
      <vt:lpstr>…Elements Continued</vt:lpstr>
      <vt:lpstr>Health Campaigns/Social Marketing</vt:lpstr>
      <vt:lpstr>Anti-Smoking</vt:lpstr>
      <vt:lpstr>Second-Hand Smoke</vt:lpstr>
      <vt:lpstr>Anti-Smoking PSAs</vt:lpstr>
      <vt:lpstr>Environmental Efforts</vt:lpstr>
      <vt:lpstr>Ambient Messages</vt:lpstr>
      <vt:lpstr>Social Marketing Principles</vt:lpstr>
      <vt:lpstr>Social Marketing Challenges</vt:lpstr>
      <vt:lpstr>Social vs. Commercial Marketing Campaigns</vt:lpstr>
      <vt:lpstr>The 7 P’s of Social Marketing</vt:lpstr>
      <vt:lpstr>Successful Social Marketing Campaigns</vt:lpstr>
      <vt:lpstr>Advantages of Social Marketing Efforts</vt:lpstr>
      <vt:lpstr>Problems with Social Marketing Efforts</vt:lpstr>
    </vt:vector>
  </TitlesOfParts>
  <Company>Inso Corp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Keith Mickunas</dc:creator>
  <cp:lastModifiedBy>Dhavan Shah</cp:lastModifiedBy>
  <cp:revision>54</cp:revision>
  <dcterms:created xsi:type="dcterms:W3CDTF">2010-03-18T12:53:02Z</dcterms:created>
  <dcterms:modified xsi:type="dcterms:W3CDTF">2023-11-30T04:42:55Z</dcterms:modified>
</cp:coreProperties>
</file>