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10"/>
  </p:notesMasterIdLst>
  <p:sldIdLst>
    <p:sldId id="256" r:id="rId2"/>
    <p:sldId id="460" r:id="rId3"/>
    <p:sldId id="461" r:id="rId4"/>
    <p:sldId id="466" r:id="rId5"/>
    <p:sldId id="462" r:id="rId6"/>
    <p:sldId id="463" r:id="rId7"/>
    <p:sldId id="464" r:id="rId8"/>
    <p:sldId id="4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8"/>
    <p:restoredTop sz="94531"/>
  </p:normalViewPr>
  <p:slideViewPr>
    <p:cSldViewPr>
      <p:cViewPr>
        <p:scale>
          <a:sx n="99" d="100"/>
          <a:sy n="99" d="100"/>
        </p:scale>
        <p:origin x="140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7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06" charset="-128"/>
        <a:cs typeface="ＭＳ Ｐゴシック" pitchFamily="-106" charset="-128"/>
      </a:defRPr>
    </a:lvl1pPr>
    <a:lvl2pPr marL="114300" indent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228600" indent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457200" indent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4A0E2693-D25F-F145-83F2-C50914D5B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8BBC9D7-7E2E-1C4E-9BE8-E457D64B5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61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15EF98FC-3795-1E47-A5DB-2F0875419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5511DB45-BDFD-5C44-B24F-6857765EC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9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7617ED4-CF03-CF41-856B-6AB3EDC63E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4DA0C0DF-457D-7A41-8184-D212D0B2E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77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B93C7D30-7F55-C54F-B396-83E93E13C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B0AD2228-A088-E947-B6FC-17F64211F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03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5A895459-6F0B-854F-A0A2-BF58A3A4B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ED1E3E63-3A44-0C4B-BEAB-AE3A13AC2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63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F8A18C4-38F0-4C46-AC92-6F21C66EDA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E0E07-42ED-9B4F-88E2-F771671169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26232-A6C4-A145-B495-DE8DBC9DA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0B2F-E078-534D-BC3E-D490BAE34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94E4EC-1D58-D143-9F18-5E1E799DB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9837FED5-029C-B84D-92EF-63217573E4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CA90DDEE-0F2B-0545-8417-B27F0FB23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A780-0644-D147-BB95-6325CC70C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13EB1-B818-FA48-B01C-524DE7EF4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6417CEC-7B49-CD46-AABC-4376BFBF9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C8749A-C448-A84E-A415-B74AF1F2D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6597062-868F-8343-9633-644E820D1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A69229D5-73CA-A84E-9967-BB5BFD9EA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125" y="2057400"/>
            <a:ext cx="8543925" cy="1958975"/>
          </a:xfrm>
          <a:noFill/>
        </p:spPr>
        <p:txBody>
          <a:bodyPr lIns="0" tIns="0" rIns="0" bIns="0" anchor="t"/>
          <a:lstStyle/>
          <a:p>
            <a:pPr eaLnBrk="1" hangingPunct="1"/>
            <a:r>
              <a:rPr lang="en-US" altLang="en-US" sz="4800" b="1">
                <a:solidFill>
                  <a:srgbClr val="BF9FE1"/>
                </a:solidFill>
                <a:ea typeface="ＭＳ Ｐゴシック" panose="020B0600070205080204" pitchFamily="34" charset="-128"/>
              </a:rPr>
              <a:t>Plan books </a:t>
            </a:r>
            <a:r>
              <a:rPr lang="en-US" altLang="en-US" sz="4800" b="1" dirty="0">
                <a:solidFill>
                  <a:srgbClr val="BF9FE1"/>
                </a:solidFill>
                <a:ea typeface="ＭＳ Ｐゴシック" panose="020B0600070205080204" pitchFamily="34" charset="-128"/>
              </a:rPr>
              <a:t>and Presentations</a:t>
            </a:r>
          </a:p>
        </p:txBody>
      </p:sp>
      <p:sp>
        <p:nvSpPr>
          <p:cNvPr id="14338" name="Freeform 3">
            <a:extLst>
              <a:ext uri="{FF2B5EF4-FFF2-40B4-BE49-F238E27FC236}">
                <a16:creationId xmlns:a16="http://schemas.microsoft.com/office/drawing/2014/main" id="{A0FB8C45-716C-9946-B5F8-704C5E14A81F}"/>
              </a:ext>
            </a:extLst>
          </p:cNvPr>
          <p:cNvSpPr>
            <a:spLocks/>
          </p:cNvSpPr>
          <p:nvPr/>
        </p:nvSpPr>
        <p:spPr bwMode="auto">
          <a:xfrm>
            <a:off x="0" y="3810000"/>
            <a:ext cx="8655050" cy="104775"/>
          </a:xfrm>
          <a:custGeom>
            <a:avLst/>
            <a:gdLst>
              <a:gd name="T0" fmla="*/ 0 w 5452"/>
              <a:gd name="T1" fmla="*/ 2147483647 h 66"/>
              <a:gd name="T2" fmla="*/ 2147483647 w 5452"/>
              <a:gd name="T3" fmla="*/ 2147483647 h 66"/>
              <a:gd name="T4" fmla="*/ 2147483647 w 5452"/>
              <a:gd name="T5" fmla="*/ 0 h 66"/>
              <a:gd name="T6" fmla="*/ 0 w 5452"/>
              <a:gd name="T7" fmla="*/ 0 h 66"/>
              <a:gd name="T8" fmla="*/ 0 w 5452"/>
              <a:gd name="T9" fmla="*/ 2147483647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52"/>
              <a:gd name="T16" fmla="*/ 0 h 66"/>
              <a:gd name="T17" fmla="*/ 5452 w 5452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52" h="66">
                <a:moveTo>
                  <a:pt x="0" y="65"/>
                </a:moveTo>
                <a:lnTo>
                  <a:pt x="5451" y="65"/>
                </a:lnTo>
                <a:lnTo>
                  <a:pt x="5451" y="0"/>
                </a:lnTo>
                <a:lnTo>
                  <a:pt x="0" y="0"/>
                </a:lnTo>
                <a:lnTo>
                  <a:pt x="0" y="65"/>
                </a:lnTo>
              </a:path>
            </a:pathLst>
          </a:custGeom>
          <a:gradFill rotWithShape="0">
            <a:gsLst>
              <a:gs pos="0">
                <a:srgbClr val="A060A0"/>
              </a:gs>
              <a:gs pos="50000">
                <a:srgbClr val="515056"/>
              </a:gs>
              <a:gs pos="100000">
                <a:srgbClr val="A060A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CF19718D-3047-374E-9336-0CA21CD9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95800"/>
            <a:ext cx="837723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4987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7CBE3525-5C59-2E4B-9C40-1DAE4755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993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Class Grade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91ED22A-F18E-9446-A42B-0892B7D2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7244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sz="1400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	</a:t>
            </a: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	</a:t>
            </a: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Points</a:t>
            </a: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		</a:t>
            </a: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Exams:</a:t>
            </a: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 1						 100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 2						 100 </a:t>
            </a:r>
          </a:p>
          <a:p>
            <a:pPr marL="0" indent="0">
              <a:buFontTx/>
              <a:buNone/>
            </a:pP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Project:</a:t>
            </a: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Situation Analysis				   10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Campaign Strategy				   10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Remaining Sections				   30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Campaign Summary Report	  		  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Group Grade			  	   40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Individual Grade			 	   60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Pitch Meeting				   25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Peer Evaluation	 			   25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Press Conference:</a:t>
            </a: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Press Kit and Media Contact Sheet			   10	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Press Conference			  		   10			</a:t>
            </a: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Participation and Attendance:</a:t>
            </a:r>
            <a:endParaRPr lang="en-US" alt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Participation Score					   </a:t>
            </a: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30</a:t>
            </a: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			</a:t>
            </a:r>
          </a:p>
          <a:p>
            <a:pPr marL="0" indent="0"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TOTAL						 450 </a:t>
            </a:r>
          </a:p>
        </p:txBody>
      </p:sp>
    </p:spTree>
    <p:extLst>
      <p:ext uri="{BB962C8B-B14F-4D97-AF65-F5344CB8AC3E}">
        <p14:creationId xmlns:p14="http://schemas.microsoft.com/office/powerpoint/2010/main" val="270325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9BD433D-5CFC-8548-81B4-BCDD63569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79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Group Project Activities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8CFC728-BDCE-A548-B679-3A39BC7DE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Draft of Situation Analysis			10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Draft of Campaign Strategy			10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Draft of Remaining Sections			30</a:t>
            </a:r>
          </a:p>
          <a:p>
            <a:pPr marL="0" indent="0">
              <a:buFontTx/>
              <a:buNone/>
              <a:defRPr/>
            </a:pPr>
            <a:endParaRPr 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Group Project: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Campaign Summary Report	  		  	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Group Grade			   	40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Individual Grade			    	60</a:t>
            </a:r>
          </a:p>
          <a:p>
            <a:pPr marL="0" indent="0">
              <a:buFontTx/>
              <a:buNone/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Group Project Pitch Meeting	              	25</a:t>
            </a:r>
          </a:p>
          <a:p>
            <a:pPr marL="0" indent="0">
              <a:buFontTx/>
              <a:buNone/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Group Project Peer Evaluation	          25	</a:t>
            </a:r>
          </a:p>
          <a:p>
            <a:pPr eaLnBrk="1" hangingPunct="1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8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DF1454-E49D-3D32-8D43-636B7B2D9E58}"/>
              </a:ext>
            </a:extLst>
          </p:cNvPr>
          <p:cNvSpPr txBox="1"/>
          <p:nvPr/>
        </p:nvSpPr>
        <p:spPr>
          <a:xfrm>
            <a:off x="533400" y="458956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u="none" strike="noStrike" dirty="0">
                <a:effectLst/>
                <a:latin typeface="Helvetica" pitchFamily="2" charset="0"/>
              </a:rPr>
              <a:t>Project: Made up of group grade and an individual grade. </a:t>
            </a:r>
          </a:p>
          <a:p>
            <a:pPr algn="l"/>
            <a:r>
              <a:rPr lang="en-US" sz="2000" b="1" u="none" strike="noStrike" dirty="0">
                <a:effectLst/>
                <a:latin typeface="Helvetica" pitchFamily="2" charset="0"/>
              </a:rPr>
              <a:t>Recall that the overall grade is calculated as follows: </a:t>
            </a:r>
          </a:p>
          <a:p>
            <a:pPr algn="l"/>
            <a:endParaRPr lang="en-US" sz="2000" b="1" u="none" strike="noStrike" dirty="0">
              <a:effectLst/>
              <a:latin typeface="Helvetica" pitchFamily="2" charset="0"/>
            </a:endParaRPr>
          </a:p>
          <a:p>
            <a:pPr algn="l"/>
            <a:r>
              <a:rPr lang="en-US" sz="2000" b="1" u="none" strike="noStrike" dirty="0">
                <a:effectLst/>
                <a:latin typeface="Helvetica" pitchFamily="2" charset="0"/>
              </a:rPr>
              <a:t>Two people in the same group could have this breakdown:</a:t>
            </a:r>
          </a:p>
          <a:p>
            <a:pPr algn="l"/>
            <a:endParaRPr lang="en-US" sz="2000" b="1" dirty="0">
              <a:latin typeface="Helvetica" pitchFamily="2" charset="0"/>
            </a:endParaRP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Situation Analysis 9.5/10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Campaign Strategy 9.5/10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Remaining Sections 26/30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Final Campaign Group Grade 36/40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Final Campaign Individual Grade 59/60</a:t>
            </a:r>
          </a:p>
          <a:p>
            <a:pPr lvl="1"/>
            <a:endParaRPr lang="en-US" sz="1600" b="1" u="none" strike="noStrike" dirty="0">
              <a:effectLst/>
              <a:latin typeface="Helvetica" pitchFamily="2" charset="0"/>
            </a:endParaRP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140/150 = 93.3% = A</a:t>
            </a:r>
          </a:p>
          <a:p>
            <a:pPr lvl="1"/>
            <a:endParaRPr lang="en-US" sz="1600" b="1" u="none" strike="noStrike" dirty="0">
              <a:effectLst/>
              <a:latin typeface="Helvetica" pitchFamily="2" charset="0"/>
            </a:endParaRP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Situation Analysis 9.5/10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Campaign Strategy 9.5/10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Draft of Remaining Sections 26/30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Final Campaign Group Grade 36/40</a:t>
            </a: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Final Campaign Individual Grade 42/60</a:t>
            </a:r>
          </a:p>
          <a:p>
            <a:pPr lvl="1"/>
            <a:endParaRPr lang="en-US" sz="1600" b="1" u="none" strike="noStrike" dirty="0">
              <a:effectLst/>
              <a:latin typeface="Helvetica" pitchFamily="2" charset="0"/>
            </a:endParaRPr>
          </a:p>
          <a:p>
            <a:pPr lvl="1"/>
            <a:r>
              <a:rPr lang="en-US" sz="1600" b="1" u="none" strike="noStrike" dirty="0">
                <a:effectLst/>
                <a:latin typeface="Helvetica" pitchFamily="2" charset="0"/>
              </a:rPr>
              <a:t>123/150 = 82% = BC</a:t>
            </a:r>
          </a:p>
          <a:p>
            <a:pPr algn="l"/>
            <a:endParaRPr lang="en-US" sz="2000" b="1" u="none" strike="noStrike" dirty="0">
              <a:effectLst/>
              <a:latin typeface="Helvetica" pitchFamily="2" charset="0"/>
            </a:endParaRPr>
          </a:p>
          <a:p>
            <a:pPr algn="l"/>
            <a:r>
              <a:rPr lang="en-US" sz="2000" b="1" dirty="0">
                <a:latin typeface="Helvetica" pitchFamily="2" charset="0"/>
              </a:rPr>
              <a:t>W</a:t>
            </a:r>
            <a:r>
              <a:rPr lang="en-US" sz="2000" b="1" u="none" strike="noStrike" dirty="0">
                <a:effectLst/>
                <a:latin typeface="Helvetica" pitchFamily="2" charset="0"/>
              </a:rPr>
              <a:t>ill also have peer evaluations to provide feedback – 25 pts</a:t>
            </a:r>
          </a:p>
        </p:txBody>
      </p:sp>
    </p:spTree>
    <p:extLst>
      <p:ext uri="{BB962C8B-B14F-4D97-AF65-F5344CB8AC3E}">
        <p14:creationId xmlns:p14="http://schemas.microsoft.com/office/powerpoint/2010/main" val="385468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C2A60114-8E47-6B43-8882-54B943331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7683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Campaign Plan Books 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519D9F2D-0E0B-5249-BABB-023BE163A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71901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1. Campaign plan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5 Sections, 40-50 pages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Each person has primary responsibility for one section of the plan (individual grade), but must be highly integrated with the other sections (group grade)</a:t>
            </a:r>
            <a:endParaRPr lang="en-US" altLang="en-US" sz="21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Describes in detail the nature of the campaign proposed for the client while persuading them</a:t>
            </a:r>
          </a:p>
          <a:p>
            <a:pPr lvl="1"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2" eaLnBrk="1" hangingPunct="1"/>
            <a:r>
              <a:rPr lang="en-US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Should be detailed and highly polished.  </a:t>
            </a:r>
          </a:p>
          <a:p>
            <a:pPr lvl="2" eaLnBrk="1" hangingPunct="1"/>
            <a:r>
              <a:rPr lang="en-US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Graded on critical thinking, strategic decision-making, creativity, problem solving, and the integration of course concepts</a:t>
            </a:r>
          </a:p>
          <a:p>
            <a:pPr lvl="2" eaLnBrk="1" hangingPunct="1"/>
            <a:r>
              <a:rPr lang="en-US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Choices should be clearly identified and substantiated by research, references, and reasoning. </a:t>
            </a:r>
          </a:p>
          <a:p>
            <a:pPr lvl="2" eaLnBrk="1" hangingPunct="1"/>
            <a:r>
              <a:rPr lang="en-US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will not be penalized for others weak sections, though may reduce chances of “winning the business”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30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B22C5C40-D8B1-444C-975D-E670C763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835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Pitch Presentations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D6F7B37-1527-5F4F-AE2D-138B891C9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2. Pitch meeting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Oral summary and slide deck presentations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Covers all aspects, all people present</a:t>
            </a:r>
          </a:p>
          <a:p>
            <a:pPr lvl="1" eaLnBrk="1" hangingPunct="1"/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10 minutes max -  Will stop after 30 seconds</a:t>
            </a:r>
          </a:p>
          <a:p>
            <a:pPr lvl="1"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Grade based on the quality and skill with which the agency presents an oral summary of its campaign plan.</a:t>
            </a:r>
          </a:p>
          <a:p>
            <a:pPr lvl="1" eaLnBrk="1" hangingPunct="1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 informative and persuasive - need both skills  </a:t>
            </a:r>
          </a:p>
          <a:p>
            <a:pPr lvl="1" eaLnBrk="1" hangingPunct="1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Must articulate the goals/strategies of the campaign and the rationale behind creative, media, and pr/promotional strategies, and their overall integration.  </a:t>
            </a:r>
          </a:p>
          <a:p>
            <a:pPr lvl="1" eaLnBrk="1" hangingPunct="1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Take time to put it together as it often determines the winner</a:t>
            </a:r>
          </a:p>
          <a:p>
            <a:pPr lvl="2"/>
            <a:r>
              <a:rPr lang="en-US" altLang="en-US" sz="17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”The book is the steak; the presentation is the sizzle” - </a:t>
            </a:r>
          </a:p>
        </p:txBody>
      </p:sp>
    </p:spTree>
    <p:extLst>
      <p:ext uri="{BB962C8B-B14F-4D97-AF65-F5344CB8AC3E}">
        <p14:creationId xmlns:p14="http://schemas.microsoft.com/office/powerpoint/2010/main" val="144972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B99D9D00-78DF-B548-8949-B42E1BDD4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…Group Project Activities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7A123F8-62AD-454E-8038-D0B1A2DD6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3. Peer Evaluations</a:t>
            </a:r>
          </a:p>
          <a:p>
            <a:pPr lvl="1" eaLnBrk="1" hangingPunct="1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Students will evaluate all other students in their group project agency besides themselves</a:t>
            </a:r>
          </a:p>
          <a:p>
            <a:pPr lvl="1" eaLnBrk="1" hangingPunct="1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Evaluations by other members are averaged to be worth 25 point toward the final grade</a:t>
            </a:r>
          </a:p>
          <a:p>
            <a:pPr lvl="1" eaLnBrk="1" hangingPunct="1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Submit these at the final exam, whichever time you take it. </a:t>
            </a:r>
          </a:p>
          <a:p>
            <a:pPr lvl="1" eaLnBrk="1" hangingPunct="1"/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11480" lvl="1" indent="0" eaLnBrk="1" hangingPunct="1">
              <a:buNone/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FORM ON FINAL PAGE OF EXAM SHEET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73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7002B26-4A5B-FE43-9CA4-065DDC129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41363"/>
            <a:ext cx="7772400" cy="879475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Outside Class Meetings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39158B4D-B491-AD4B-984A-2F9C2A5D1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Pitch meeting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Two pitch sessions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5:00 PM – 7:00 PM, December 12</a:t>
            </a:r>
            <a:r>
              <a:rPr lang="en-US" altLang="en-US" sz="2000" b="1" baseline="30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Sections 301/303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7:00 PM to 9:00 PM, December 12</a:t>
            </a:r>
            <a:r>
              <a:rPr lang="en-US" altLang="en-US" sz="2000" b="1" baseline="300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 Sections 302/304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Faculty and Students Vote on Winner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 Vote Winner will receive 5 bonus pts. </a:t>
            </a: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professor and TAs will award 10 bonus points</a:t>
            </a:r>
          </a:p>
          <a:p>
            <a:pPr lvl="3">
              <a:lnSpc>
                <a:spcPct val="90000"/>
              </a:lnSpc>
              <a:spcBef>
                <a:spcPts val="1200"/>
              </a:spcBef>
            </a:pPr>
            <a:r>
              <a:rPr lang="en-US" altLang="en-US" sz="17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 split the business between two winning teams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Professor and TAs base their evaluations of the campaign plans books and pitch presentation</a:t>
            </a:r>
          </a:p>
          <a:p>
            <a:pPr lvl="3">
              <a:lnSpc>
                <a:spcPct val="90000"/>
              </a:lnSpc>
              <a:spcBef>
                <a:spcPts val="1200"/>
              </a:spcBef>
            </a:pPr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determines 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winning account(s)</a:t>
            </a:r>
            <a:endParaRPr lang="en-US" altLang="en-U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0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2659</TotalTime>
  <Words>725</Words>
  <Application>Microsoft Macintosh PowerPoint</Application>
  <PresentationFormat>On-screen Show (4:3)</PresentationFormat>
  <Paragraphs>96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Helvetica</vt:lpstr>
      <vt:lpstr>Rockwell</vt:lpstr>
      <vt:lpstr>Times New Roman</vt:lpstr>
      <vt:lpstr>Wingdings</vt:lpstr>
      <vt:lpstr>Wingdings 2</vt:lpstr>
      <vt:lpstr>Foundry</vt:lpstr>
      <vt:lpstr>Plan books and Presentations</vt:lpstr>
      <vt:lpstr>Class Grade</vt:lpstr>
      <vt:lpstr>Group Project Activities</vt:lpstr>
      <vt:lpstr>PowerPoint Presentation</vt:lpstr>
      <vt:lpstr>Campaign Plan Books </vt:lpstr>
      <vt:lpstr>Pitch Presentations</vt:lpstr>
      <vt:lpstr>…Group Project Activities</vt:lpstr>
      <vt:lpstr>Outside Class Meetings</vt:lpstr>
    </vt:vector>
  </TitlesOfParts>
  <Company>Inso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Keith Mickunas</dc:creator>
  <cp:lastModifiedBy>Dhavan Shah</cp:lastModifiedBy>
  <cp:revision>57</cp:revision>
  <dcterms:created xsi:type="dcterms:W3CDTF">2009-11-24T05:52:46Z</dcterms:created>
  <dcterms:modified xsi:type="dcterms:W3CDTF">2023-12-05T16:45:32Z</dcterms:modified>
</cp:coreProperties>
</file>