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45" r:id="rId1"/>
  </p:sldMasterIdLst>
  <p:notesMasterIdLst>
    <p:notesMasterId r:id="rId34"/>
  </p:notesMasterIdLst>
  <p:sldIdLst>
    <p:sldId id="350" r:id="rId2"/>
    <p:sldId id="295" r:id="rId3"/>
    <p:sldId id="275" r:id="rId4"/>
    <p:sldId id="276" r:id="rId5"/>
    <p:sldId id="294" r:id="rId6"/>
    <p:sldId id="431" r:id="rId7"/>
    <p:sldId id="356" r:id="rId8"/>
    <p:sldId id="354" r:id="rId9"/>
    <p:sldId id="306" r:id="rId10"/>
    <p:sldId id="305" r:id="rId11"/>
    <p:sldId id="310" r:id="rId12"/>
    <p:sldId id="427" r:id="rId13"/>
    <p:sldId id="432" r:id="rId14"/>
    <p:sldId id="433" r:id="rId15"/>
    <p:sldId id="301" r:id="rId16"/>
    <p:sldId id="304" r:id="rId17"/>
    <p:sldId id="302" r:id="rId18"/>
    <p:sldId id="303" r:id="rId19"/>
    <p:sldId id="278" r:id="rId20"/>
    <p:sldId id="281" r:id="rId21"/>
    <p:sldId id="282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355" r:id="rId30"/>
    <p:sldId id="312" r:id="rId31"/>
    <p:sldId id="430" r:id="rId32"/>
    <p:sldId id="291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9"/>
    <p:restoredTop sz="94618"/>
  </p:normalViewPr>
  <p:slideViewPr>
    <p:cSldViewPr>
      <p:cViewPr varScale="1">
        <p:scale>
          <a:sx n="93" d="100"/>
          <a:sy n="93" d="100"/>
        </p:scale>
        <p:origin x="164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114300" indent="3429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228600" indent="685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342900" indent="10287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457200" indent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497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749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921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671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922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113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590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58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19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251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021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402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086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438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>
            <a:extLst>
              <a:ext uri="{FF2B5EF4-FFF2-40B4-BE49-F238E27FC236}">
                <a16:creationId xmlns:a16="http://schemas.microsoft.com/office/drawing/2014/main" id="{95623007-5201-9B48-98C8-0090BF1F4029}"/>
              </a:ext>
            </a:extLst>
          </p:cNvPr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5A9E5D48-C674-5947-BB9E-65A10160C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0">
            <a:extLst>
              <a:ext uri="{FF2B5EF4-FFF2-40B4-BE49-F238E27FC236}">
                <a16:creationId xmlns:a16="http://schemas.microsoft.com/office/drawing/2014/main" id="{6C73F0DA-662D-AE44-BEC4-FC6F41B493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/>
          <a:lstStyle>
            <a:lvl1pPr>
              <a:defRPr/>
            </a:lvl1pPr>
          </a:lstStyle>
          <a:p>
            <a:fld id="{1AB25044-EFBB-D848-A413-CDB791A2445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9389AEE7-EBD5-E347-BECD-46294F8A59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09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1252221F-80D6-FF4B-B5B4-B88D76AC0D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CEE4C56F-F172-6E46-A992-BB507AC0048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29532F54-98AD-4541-9521-3647BE981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885C5F-99CA-7447-BC92-61B7F684C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64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3414CCB-339C-0B4B-BD3F-D20B32DCF7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0C5E2E2A-21BA-F44D-8947-E79D9E56BC7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12C4E849-684F-014A-B3CE-AA1461F7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E276F2-735C-FC4A-8C6E-73AB381A44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42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FF0A5D-03E8-DB49-AECC-488D18426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F28A2A-537B-FA4F-B213-A48067D2A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5A60836-C068-5940-90EC-4987AFD8C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493572B-9E2C-CD4E-969E-2CABBFE2D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FC5224-A4D8-5141-94F1-6945695099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4301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A8B03E-3669-F940-8FDC-781C9C002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EE8987F3-CE5A-FB44-A734-E67500C60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ACD9F27A-F88F-C545-B051-C828906110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/>
          <a:lstStyle>
            <a:lvl1pPr>
              <a:defRPr/>
            </a:lvl1pPr>
          </a:lstStyle>
          <a:p>
            <a:fld id="{527BCF97-9755-A849-8FEF-1FF045328B8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10F8EFFA-161D-AC49-9E9E-84B79B930F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88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803C81-1C1A-154C-8C90-F7FBAFEEC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CFB2F19-0B94-E24B-B23E-E5E81567C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C0A06A4-2A0E-3A4F-BE06-401A30C46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2362F32-D7F6-CA46-9646-4DFC9DDD8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</a:lstStyle>
          <a:p>
            <a:fld id="{8D322A9D-4282-0F49-86D1-4AD92C7AE2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450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A3CE6FC-448B-CA40-8D94-94DD85F92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BA7050-93CC-7047-AD20-16857974B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8568BE21-F1C4-6A4D-829F-C419DC791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5C7B63C4-A65F-504D-9031-CD4C0187A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469099C8-67F1-B54B-BDB3-4DAD8AB19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</a:lstStyle>
          <a:p>
            <a:fld id="{EA663407-2977-014E-B12E-0E5813424B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5016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FD63F4-E02D-D24C-A8C7-AA9EDEBC7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46976832-9605-0D48-A132-BE98C345C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47E1A52-1492-BB4B-AC0F-71D53E05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DDDDA62-2315-D846-9C63-1EC5A90C0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ED9AB6-BE3A-9C49-A4BD-E381925190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5557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EBA8BE0-4CE5-4E49-AEB2-E731B2A45E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E264D84B-5814-5C45-BE27-F7A3D5F032B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0A610B6B-B426-6B4A-8EDF-F398269C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D585E-4B5C-FF44-A2DA-318D615343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389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59A31B-CA86-E14D-9F39-F5061A442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8">
            <a:extLst>
              <a:ext uri="{FF2B5EF4-FFF2-40B4-BE49-F238E27FC236}">
                <a16:creationId xmlns:a16="http://schemas.microsoft.com/office/drawing/2014/main" id="{7F88EBBE-D65B-E34F-8AD5-D05D6560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EAEBA5AA-36A7-F548-B096-8BE6542ACC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/>
          <a:lstStyle>
            <a:lvl1pPr>
              <a:defRPr/>
            </a:lvl1pPr>
          </a:lstStyle>
          <a:p>
            <a:fld id="{33B67597-EEC3-C247-B1A1-07DDB5A41DA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855EA5D9-6014-F548-BF83-A26B4124B2D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76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5327CAB9-1FF1-0448-8CA2-C2251A10B2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0E51EE67-D886-D148-903C-46C9D570CD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/>
          <a:lstStyle>
            <a:lvl1pPr>
              <a:defRPr/>
            </a:lvl1pPr>
          </a:lstStyle>
          <a:p>
            <a:fld id="{07C06B1A-40D1-6F45-876E-56EBC93E487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AAE37E41-275B-6544-AABC-B970FBC2CF3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45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57D86AD5-6E30-7542-A98F-3B9A09D6CC8E}"/>
              </a:ext>
            </a:extLst>
          </p:cNvPr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1E41C9-86A2-4F4D-9914-8FA84A00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1678055-AA7D-B146-AAAE-0D3007B745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20F1911-E696-7841-9E68-F49004A04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DFE0D4"/>
                </a:solidFill>
              </a:defRPr>
            </a:lvl1pPr>
          </a:lstStyle>
          <a:p>
            <a:fld id="{E5B3CD69-A040-5E42-A17E-D6B60304A90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8134967F-1D53-E24A-A992-F8C94342A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5849" name="Text Placeholder 12">
            <a:extLst>
              <a:ext uri="{FF2B5EF4-FFF2-40B4-BE49-F238E27FC236}">
                <a16:creationId xmlns:a16="http://schemas.microsoft.com/office/drawing/2014/main" id="{B3A71171-F735-A047-84EC-45FF3DC9BD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65" r:id="rId7"/>
    <p:sldLayoutId id="2147483774" r:id="rId8"/>
    <p:sldLayoutId id="2147483775" r:id="rId9"/>
    <p:sldLayoutId id="2147483766" r:id="rId10"/>
    <p:sldLayoutId id="2147483767" r:id="rId11"/>
  </p:sldLayoutIdLst>
  <p:txStyles>
    <p:titleStyle>
      <a:lvl1pPr marL="53975" indent="-53975" algn="r" rtl="0" fontAlgn="base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ＭＳ Ｐゴシック" panose="020B0600070205080204" pitchFamily="34" charset="-128"/>
          <a:cs typeface="+mj-cs"/>
        </a:defRPr>
      </a:lvl1pPr>
      <a:lvl2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2pPr>
      <a:lvl3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3pPr>
      <a:lvl4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4pPr>
      <a:lvl5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9pPr>
      <a:extLst/>
    </p:titleStyle>
    <p:bodyStyle>
      <a:lvl1pPr marL="292100" indent="-292100" algn="l" rtl="0" fontAlgn="base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2" charset="2"/>
        <a:buChar char="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639763" indent="-228600" algn="l" rtl="0" fontAlgn="base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822325" indent="-190500" algn="l" rtl="0" fontAlgn="base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2" charset="2"/>
        <a:buChar char=""/>
        <a:defRPr sz="23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004888" indent="-182563" algn="l" rtl="0" fontAlgn="base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2" charset="2"/>
        <a:buChar char="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1187450" indent="-182563" algn="l" rtl="0" fontAlgn="base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2" charset="2"/>
        <a:buChar char=""/>
        <a:defRPr sz="19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4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mp4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5.mp4"/><Relationship Id="rId7" Type="http://schemas.openxmlformats.org/officeDocument/2006/relationships/image" Target="../media/image1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file:////Users/dshah/Dropbox/Dhavan/Classes/345/Video%20Clips%20for%20Ad%20Campaigns/George%20H.W.%20Bush%20Campaign%20Ad%20-%20The%20Mission%20-%201000%20Points%20of%20Light%20-%20YouTube.mp4" TargetMode="External"/><Relationship Id="rId7" Type="http://schemas.openxmlformats.org/officeDocument/2006/relationships/image" Target="../media/image21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6.xml"/><Relationship Id="rId4" Type="http://schemas.openxmlformats.org/officeDocument/2006/relationships/video" Target="file:////Users/dshah/Dropbox/Dhavan/Classes/345/Video%20Clips%20for%20Ad%20Campaigns/George%20H.W.%20Bush%20Campaign%20Ad%20-%20The%20Mission%20-%201000%20Points%20of%20Light%20-%20YouTube.mp4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file:////Users/dshah/Dropbox/Dhavan/Classes/345/Video%20Clips%20for%20Ad%20Campaigns/Gerald%20Daugherty%20Campaign%20Please%20Re-Elect%20Gerald...Please!%20-%20YouTube.mp4" TargetMode="External"/><Relationship Id="rId7" Type="http://schemas.openxmlformats.org/officeDocument/2006/relationships/image" Target="../media/image23.png"/><Relationship Id="rId2" Type="http://schemas.openxmlformats.org/officeDocument/2006/relationships/video" Target="file:////Users/dshah/Dropbox/Dhavan/Classes/345/Video%20Clips%20for%20Ad%20Campaigns/Yes%20We%20Can%20-%20Barack%20Obama%20Music%20Video%20-%20YouTube.mp4" TargetMode="External"/><Relationship Id="rId1" Type="http://schemas.microsoft.com/office/2007/relationships/media" Target="file:////Users/dshah/Dropbox/Dhavan/Classes/345/Video%20Clips%20for%20Ad%20Campaigns/Yes%20We%20Can%20-%20Barack%20Obama%20Music%20Video%20-%20YouTube.mp4" TargetMode="Externa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6.xml"/><Relationship Id="rId4" Type="http://schemas.openxmlformats.org/officeDocument/2006/relationships/video" Target="file:////Users/dshah/Dropbox/Dhavan/Classes/345/Video%20Clips%20for%20Ad%20Campaigns/Gerald%20Daugherty%20Campaign%20Please%20Re-Elect%20Gerald...Please!%20-%20YouTube.mp4" TargetMode="External"/><Relationship Id="rId9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3231" y="1524000"/>
            <a:ext cx="8237537" cy="1316038"/>
          </a:xfrm>
          <a:noFill/>
        </p:spPr>
        <p:txBody>
          <a:bodyPr lIns="0" tIns="0" rIns="0" bIns="0" anchor="t">
            <a:normAutofit fontScale="90000"/>
          </a:bodyPr>
          <a:lstStyle/>
          <a:p>
            <a:pPr eaLnBrk="1" hangingPunct="1"/>
            <a:br>
              <a:rPr lang="en-US" b="1" dirty="0">
                <a:latin typeface="Arial Black" charset="0"/>
              </a:rPr>
            </a:br>
            <a:r>
              <a:rPr lang="en-US" b="1" dirty="0">
                <a:latin typeface="Arial Black" charset="0"/>
              </a:rPr>
              <a:t>Political Marketing </a:t>
            </a:r>
            <a:br>
              <a:rPr lang="en-US" b="1" dirty="0">
                <a:latin typeface="Arial Black" charset="0"/>
              </a:rPr>
            </a:br>
            <a:r>
              <a:rPr lang="en-US" b="1" dirty="0">
                <a:latin typeface="Arial Black" charset="0"/>
              </a:rPr>
              <a:t>and Campaigning </a:t>
            </a:r>
            <a:br>
              <a:rPr lang="en-US" b="1" dirty="0">
                <a:latin typeface="Arial Black" charset="0"/>
              </a:rPr>
            </a:br>
            <a:br>
              <a:rPr lang="en-US" b="1" dirty="0">
                <a:latin typeface="Arial Black" charset="0"/>
              </a:rPr>
            </a:br>
            <a:br>
              <a:rPr lang="en-US" b="1" dirty="0">
                <a:latin typeface="Arial Black" charset="0"/>
              </a:rPr>
            </a:br>
            <a:br>
              <a:rPr lang="en-US" b="1" dirty="0">
                <a:latin typeface="Arial Black" charset="0"/>
              </a:rPr>
            </a:br>
            <a:endParaRPr lang="en-US" sz="2400" b="1" dirty="0">
              <a:solidFill>
                <a:schemeClr val="hlink"/>
              </a:solidFill>
              <a:latin typeface="Arial Black" charset="0"/>
            </a:endParaRPr>
          </a:p>
        </p:txBody>
      </p:sp>
      <p:sp>
        <p:nvSpPr>
          <p:cNvPr id="14338" name="Freeform 3"/>
          <p:cNvSpPr>
            <a:spLocks/>
          </p:cNvSpPr>
          <p:nvPr/>
        </p:nvSpPr>
        <p:spPr bwMode="auto">
          <a:xfrm>
            <a:off x="228600" y="3581400"/>
            <a:ext cx="8655050" cy="104775"/>
          </a:xfrm>
          <a:custGeom>
            <a:avLst/>
            <a:gdLst>
              <a:gd name="T0" fmla="*/ 0 w 5452"/>
              <a:gd name="T1" fmla="*/ 163810950 h 66"/>
              <a:gd name="T2" fmla="*/ 2147483647 w 5452"/>
              <a:gd name="T3" fmla="*/ 163810950 h 66"/>
              <a:gd name="T4" fmla="*/ 2147483647 w 5452"/>
              <a:gd name="T5" fmla="*/ 0 h 66"/>
              <a:gd name="T6" fmla="*/ 0 w 5452"/>
              <a:gd name="T7" fmla="*/ 0 h 66"/>
              <a:gd name="T8" fmla="*/ 0 w 5452"/>
              <a:gd name="T9" fmla="*/ 163810950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52"/>
              <a:gd name="T16" fmla="*/ 0 h 66"/>
              <a:gd name="T17" fmla="*/ 5452 w 5452"/>
              <a:gd name="T18" fmla="*/ 66 h 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52" h="66">
                <a:moveTo>
                  <a:pt x="0" y="65"/>
                </a:moveTo>
                <a:lnTo>
                  <a:pt x="5451" y="65"/>
                </a:lnTo>
                <a:lnTo>
                  <a:pt x="5451" y="0"/>
                </a:lnTo>
                <a:lnTo>
                  <a:pt x="0" y="0"/>
                </a:lnTo>
                <a:lnTo>
                  <a:pt x="0" y="65"/>
                </a:lnTo>
              </a:path>
            </a:pathLst>
          </a:custGeom>
          <a:gradFill rotWithShape="0">
            <a:gsLst>
              <a:gs pos="0">
                <a:srgbClr val="A060A0"/>
              </a:gs>
              <a:gs pos="50000">
                <a:srgbClr val="515056"/>
              </a:gs>
              <a:gs pos="100000">
                <a:srgbClr val="A060A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78729"/>
      </p:ext>
    </p:extLst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Cost Per Voter Rising</a:t>
            </a:r>
          </a:p>
        </p:txBody>
      </p:sp>
      <p:pic>
        <p:nvPicPr>
          <p:cNvPr id="4" name="Picture 3" descr="PoliticalAdvertisingOutlook-PerPers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09800"/>
            <a:ext cx="7274978" cy="415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24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096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Trump Outspent on TV</a:t>
            </a:r>
          </a:p>
        </p:txBody>
      </p:sp>
      <p:pic>
        <p:nvPicPr>
          <p:cNvPr id="4" name="Picture 3" descr="Untitled 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5867400" cy="4936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4600" y="2057400"/>
            <a:ext cx="2667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But got nearly $3 Billion in “Earned Media” Coverage.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Driven by coverage of his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Tweetstorms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Staged Media Events, and Public Events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Social Media and Public Relations</a:t>
            </a:r>
          </a:p>
        </p:txBody>
      </p:sp>
    </p:spTree>
    <p:extLst>
      <p:ext uri="{BB962C8B-B14F-4D97-AF65-F5344CB8AC3E}">
        <p14:creationId xmlns:p14="http://schemas.microsoft.com/office/powerpoint/2010/main" val="2049806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31382"/>
            <a:ext cx="6508377" cy="349969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1800" dirty="0"/>
              <a:t>Dominated the news agenda, with constant cycle of stories so that subsequent coverage includes his views</a:t>
            </a:r>
          </a:p>
          <a:p>
            <a:pPr lvl="1">
              <a:spcBef>
                <a:spcPts val="1200"/>
              </a:spcBef>
            </a:pPr>
            <a:r>
              <a:rPr lang="en-US" sz="1600" dirty="0"/>
              <a:t>Trump got $2.8 billion in primary coverage; Clinton $1.1 billion; Cruz $770 million, making up for ad spending difference – “Trump sucked the oxygen out of the room” </a:t>
            </a:r>
          </a:p>
          <a:p>
            <a:pPr lvl="1">
              <a:spcBef>
                <a:spcPts val="1200"/>
              </a:spcBef>
            </a:pPr>
            <a:r>
              <a:rPr lang="en-US" sz="1600" dirty="0"/>
              <a:t>Differences set before Super Tuesday, with Trump way up; click-bait candidate, who drove up news consumption</a:t>
            </a:r>
          </a:p>
          <a:p>
            <a:pPr lvl="1">
              <a:spcBef>
                <a:spcPts val="1200"/>
              </a:spcBef>
            </a:pPr>
            <a:r>
              <a:rPr lang="en-US" sz="1600" dirty="0"/>
              <a:t>Same pattern playing out in 2020. Biden dominating the ad war and Trump dominating the news cycle</a:t>
            </a:r>
          </a:p>
          <a:p>
            <a:pPr marL="228600" lvl="1" indent="0">
              <a:spcBef>
                <a:spcPts val="1200"/>
              </a:spcBef>
              <a:buNone/>
            </a:pPr>
            <a:endParaRPr lang="en-US" sz="1600" dirty="0"/>
          </a:p>
        </p:txBody>
      </p:sp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885092" y="273917"/>
            <a:ext cx="8229600" cy="762000"/>
          </a:xfrm>
          <a:prstGeom prst="rect">
            <a:avLst/>
          </a:prstGeom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Crowded out the News Cycle</a:t>
            </a:r>
          </a:p>
        </p:txBody>
      </p:sp>
      <p:pic>
        <p:nvPicPr>
          <p:cNvPr id="2" name="Picture 1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1280041"/>
            <a:ext cx="6508377" cy="5327488"/>
          </a:xfrm>
          <a:prstGeom prst="rect">
            <a:avLst/>
          </a:prstGeom>
        </p:spPr>
      </p:pic>
      <p:pic>
        <p:nvPicPr>
          <p:cNvPr id="7" name="Picture 6" descr="Untitled 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7" y="1258241"/>
            <a:ext cx="6417990" cy="534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4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showing the amount of money in the united states&#10;&#10;Description automatically generated">
            <a:extLst>
              <a:ext uri="{FF2B5EF4-FFF2-40B4-BE49-F238E27FC236}">
                <a16:creationId xmlns:a16="http://schemas.microsoft.com/office/drawing/2014/main" id="{798C5917-A90A-1218-345D-A49D98538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600200"/>
            <a:ext cx="8458200" cy="4745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EC0C34-63A3-7347-BB58-3DFFD1517E6E}"/>
              </a:ext>
            </a:extLst>
          </p:cNvPr>
          <p:cNvSpPr txBox="1"/>
          <p:nvPr/>
        </p:nvSpPr>
        <p:spPr>
          <a:xfrm>
            <a:off x="839247" y="609600"/>
            <a:ext cx="7465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Citizens United decision brings dramatic changes</a:t>
            </a:r>
          </a:p>
        </p:txBody>
      </p:sp>
    </p:spTree>
    <p:extLst>
      <p:ext uri="{BB962C8B-B14F-4D97-AF65-F5344CB8AC3E}">
        <p14:creationId xmlns:p14="http://schemas.microsoft.com/office/powerpoint/2010/main" val="1422097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people in the election&#10;&#10;Description automatically generated with medium confidence">
            <a:extLst>
              <a:ext uri="{FF2B5EF4-FFF2-40B4-BE49-F238E27FC236}">
                <a16:creationId xmlns:a16="http://schemas.microsoft.com/office/drawing/2014/main" id="{C85C672D-1F57-1190-A6E4-CC3906A03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" y="1447800"/>
            <a:ext cx="8458201" cy="457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0498C3-F8F0-1371-C711-AFFAAC82E381}"/>
              </a:ext>
            </a:extLst>
          </p:cNvPr>
          <p:cNvSpPr txBox="1"/>
          <p:nvPr/>
        </p:nvSpPr>
        <p:spPr>
          <a:xfrm>
            <a:off x="909489" y="576590"/>
            <a:ext cx="7325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Lobbying, Fundraising, PACs, and Parties</a:t>
            </a:r>
          </a:p>
        </p:txBody>
      </p:sp>
    </p:spTree>
    <p:extLst>
      <p:ext uri="{BB962C8B-B14F-4D97-AF65-F5344CB8AC3E}">
        <p14:creationId xmlns:p14="http://schemas.microsoft.com/office/powerpoint/2010/main" val="572237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772400" cy="144655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Branding of Politics and Product Politicization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41148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Politicians are branded like products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product use is politically skewed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Choose to feature certain imagery, brands, symbols, and products in ads as a way to brand the candidate</a:t>
            </a:r>
          </a:p>
        </p:txBody>
      </p:sp>
    </p:spTree>
    <p:extLst>
      <p:ext uri="{BB962C8B-B14F-4D97-AF65-F5344CB8AC3E}">
        <p14:creationId xmlns:p14="http://schemas.microsoft.com/office/powerpoint/2010/main" val="4127504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2"/>
                </a:solidFill>
                <a:sym typeface="Symbol" charset="0"/>
              </a:rPr>
              <a:t>2009 NMRPP LLC</a:t>
            </a:r>
          </a:p>
        </p:txBody>
      </p:sp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381000" y="304800"/>
            <a:ext cx="85344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100" b="1"/>
              <a:t>Republican consumers are different from Democratic consumers</a:t>
            </a:r>
            <a:r>
              <a:rPr lang="en-US" sz="2400"/>
              <a:t>.</a:t>
            </a:r>
            <a:br>
              <a:rPr lang="en-US" sz="2400"/>
            </a:br>
            <a:r>
              <a:rPr lang="en-US"/>
              <a:t>Alcoholic beverage consumption by party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28600" y="1219200"/>
            <a:ext cx="8763000" cy="56388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7924800" cy="550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235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2"/>
                </a:solidFill>
                <a:sym typeface="Symbol" charset="0"/>
              </a:rPr>
              <a:t>2009 NMRPP LLC</a:t>
            </a:r>
          </a:p>
        </p:txBody>
      </p:sp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381000" y="365125"/>
            <a:ext cx="853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/>
              <a:t>Media consumption: Cable viewers and newspaper readers by party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28600" y="1219200"/>
            <a:ext cx="8763000" cy="56388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391400" cy="536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029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2"/>
                </a:solidFill>
                <a:sym typeface="Symbol" charset="0"/>
              </a:rPr>
              <a:t>2009 NMRPP LLC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1295400" y="381000"/>
            <a:ext cx="7162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/>
              <a:t>Ownership of car makes by party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52400" y="1066800"/>
            <a:ext cx="8763000" cy="56388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543800" cy="538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952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-33130" y="76200"/>
            <a:ext cx="8991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latin typeface="Arial Black" charset="0"/>
              </a:rPr>
              <a:t>Things to Watch in Ad Composition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Importance of non-verbal cues</a:t>
            </a:r>
          </a:p>
          <a:p>
            <a:pPr eaLnBrk="1" hangingPunct="1"/>
            <a:r>
              <a:rPr lang="en-US" dirty="0">
                <a:latin typeface="Arial" charset="0"/>
              </a:rPr>
              <a:t>Sounds and music sets tones</a:t>
            </a:r>
          </a:p>
          <a:p>
            <a:pPr eaLnBrk="1" hangingPunct="1"/>
            <a:r>
              <a:rPr lang="en-US" dirty="0">
                <a:latin typeface="Arial" charset="0"/>
              </a:rPr>
              <a:t>Graphics</a:t>
            </a:r>
          </a:p>
          <a:p>
            <a:pPr eaLnBrk="1" hangingPunct="1"/>
            <a:r>
              <a:rPr lang="en-US" dirty="0">
                <a:latin typeface="Arial" charset="0"/>
              </a:rPr>
              <a:t>Editing</a:t>
            </a:r>
          </a:p>
          <a:p>
            <a:pPr eaLnBrk="1" hangingPunct="1"/>
            <a:r>
              <a:rPr lang="en-US" dirty="0">
                <a:latin typeface="Arial" charset="0"/>
              </a:rPr>
              <a:t>Code words</a:t>
            </a:r>
          </a:p>
        </p:txBody>
      </p:sp>
    </p:spTree>
    <p:extLst>
      <p:ext uri="{BB962C8B-B14F-4D97-AF65-F5344CB8AC3E}">
        <p14:creationId xmlns:p14="http://schemas.microsoft.com/office/powerpoint/2010/main" val="297717524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826"/>
            <a:ext cx="8305800" cy="837574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 Black" panose="020B0604020202020204" pitchFamily="34" charset="0"/>
                <a:cs typeface="Arial Black" panose="020B0604020202020204" pitchFamily="34" charset="0"/>
              </a:rPr>
              <a:t>Beyond Marketing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principles and practices you have encountered in this class are flexible and can be applied across contexts.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Social Marketing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Health Campaign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Non-profit Communication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Campaign Management</a:t>
            </a:r>
          </a:p>
        </p:txBody>
      </p:sp>
    </p:spTree>
    <p:extLst>
      <p:ext uri="{BB962C8B-B14F-4D97-AF65-F5344CB8AC3E}">
        <p14:creationId xmlns:p14="http://schemas.microsoft.com/office/powerpoint/2010/main" val="740998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79475"/>
          </a:xfrm>
        </p:spPr>
        <p:txBody>
          <a:bodyPr/>
          <a:lstStyle/>
          <a:p>
            <a:pPr eaLnBrk="1" hangingPunct="1"/>
            <a:r>
              <a:rPr lang="en-US">
                <a:latin typeface="Arial Black" charset="0"/>
              </a:rPr>
              <a:t>Highly Controversial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340600" cy="42672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>
                <a:latin typeface="Arial" charset="0"/>
              </a:rPr>
              <a:t>Question quality and accuracy of info</a:t>
            </a:r>
          </a:p>
          <a:p>
            <a:pPr lvl="1" eaLnBrk="1" hangingPunct="1">
              <a:lnSpc>
                <a:spcPct val="120000"/>
              </a:lnSpc>
            </a:pPr>
            <a:r>
              <a:rPr lang="en-US">
                <a:latin typeface="Arial" charset="0"/>
                <a:ea typeface="ＭＳ Ｐゴシック" charset="0"/>
              </a:rPr>
              <a:t>Mudslinging and misrepresentations</a:t>
            </a:r>
          </a:p>
          <a:p>
            <a:pPr eaLnBrk="1" hangingPunct="1">
              <a:lnSpc>
                <a:spcPct val="120000"/>
              </a:lnSpc>
            </a:pPr>
            <a:r>
              <a:rPr lang="en-US">
                <a:latin typeface="Arial" charset="0"/>
              </a:rPr>
              <a:t>Fear about impact on citizens</a:t>
            </a:r>
          </a:p>
          <a:p>
            <a:pPr lvl="1" eaLnBrk="1" hangingPunct="1">
              <a:lnSpc>
                <a:spcPct val="120000"/>
              </a:lnSpc>
            </a:pPr>
            <a:r>
              <a:rPr lang="en-US">
                <a:latin typeface="Arial" charset="0"/>
                <a:ea typeface="ＭＳ Ｐゴシック" charset="0"/>
              </a:rPr>
              <a:t>Fosters cynicism and demobilization</a:t>
            </a:r>
          </a:p>
          <a:p>
            <a:pPr eaLnBrk="1" hangingPunct="1">
              <a:lnSpc>
                <a:spcPct val="120000"/>
              </a:lnSpc>
            </a:pPr>
            <a:r>
              <a:rPr lang="en-US">
                <a:latin typeface="Arial" charset="0"/>
              </a:rPr>
              <a:t>Distort opinions and alter elections</a:t>
            </a:r>
          </a:p>
          <a:p>
            <a:pPr lvl="1" eaLnBrk="1" hangingPunct="1">
              <a:lnSpc>
                <a:spcPct val="120000"/>
              </a:lnSpc>
            </a:pPr>
            <a:r>
              <a:rPr lang="en-US">
                <a:latin typeface="Arial" charset="0"/>
                <a:ea typeface="ＭＳ Ｐゴシック" charset="0"/>
              </a:rPr>
              <a:t>Switching vote based on ad claims</a:t>
            </a:r>
            <a:endParaRPr lang="en-US" sz="180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952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47663"/>
            <a:ext cx="9067800" cy="1023937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latin typeface="Arial Black" charset="0"/>
              </a:rPr>
              <a:t>Lessons from Modern Campaigning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600200"/>
            <a:ext cx="7924800" cy="41910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400" dirty="0">
                <a:latin typeface="Arial" charset="0"/>
              </a:rPr>
              <a:t>Candidates don’</a:t>
            </a:r>
            <a:r>
              <a:rPr lang="en-US" altLang="ja-JP" sz="2400" dirty="0">
                <a:latin typeface="Arial" charset="0"/>
              </a:rPr>
              <a:t>t dictate the news discourse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Though gatekeepers sometimes let them</a:t>
            </a:r>
          </a:p>
          <a:p>
            <a:pPr eaLnBrk="1" hangingPunct="1">
              <a:lnSpc>
                <a:spcPct val="110000"/>
              </a:lnSpc>
            </a:pPr>
            <a:r>
              <a:rPr lang="en-US" sz="2400" dirty="0">
                <a:latin typeface="Arial" charset="0"/>
              </a:rPr>
              <a:t>Campaigns do control websites, broadcast ads &amp; direct media (mailers, telephone calls, etc.)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Can amplify inaccuracies and distortions</a:t>
            </a:r>
          </a:p>
          <a:p>
            <a:pPr eaLnBrk="1" hangingPunct="1">
              <a:lnSpc>
                <a:spcPct val="110000"/>
              </a:lnSpc>
            </a:pPr>
            <a:r>
              <a:rPr lang="en-US" sz="2400" dirty="0">
                <a:latin typeface="Arial" charset="0"/>
              </a:rPr>
              <a:t>Elections are won locally - ex. electoral college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Swing states, specific regions, local precincts </a:t>
            </a:r>
          </a:p>
          <a:p>
            <a:pPr eaLnBrk="1" hangingPunct="1">
              <a:lnSpc>
                <a:spcPct val="110000"/>
              </a:lnSpc>
            </a:pPr>
            <a:r>
              <a:rPr lang="en-US" sz="2400" dirty="0">
                <a:latin typeface="Arial" charset="0"/>
              </a:rPr>
              <a:t>Play good cop, bad cop - makes attacks worse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PACs, 527s, and stealth campaigning</a:t>
            </a:r>
            <a:r>
              <a:rPr lang="en-US" sz="1600" dirty="0">
                <a:latin typeface="Arial" charset="0"/>
                <a:ea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2583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457200"/>
            <a:ext cx="7772400" cy="879475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charset="0"/>
              </a:rPr>
              <a:t>Negative Advertising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8001000" cy="45720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800" dirty="0">
                <a:latin typeface="Arial" charset="0"/>
              </a:rPr>
              <a:t>Not a new occurrence – since the 50s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Eisenhower attacks Democrats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Johnson</a:t>
            </a:r>
            <a:r>
              <a:rPr lang="ja-JP" altLang="en-US" sz="2400">
                <a:latin typeface="Arial" charset="0"/>
                <a:ea typeface="ＭＳ Ｐゴシック" charset="0"/>
              </a:rPr>
              <a:t>’</a:t>
            </a:r>
            <a:r>
              <a:rPr lang="en-US" altLang="ja-JP" sz="2400" dirty="0">
                <a:latin typeface="Arial" charset="0"/>
                <a:ea typeface="ＭＳ Ｐゴシック" charset="0"/>
              </a:rPr>
              <a:t>s </a:t>
            </a:r>
            <a:r>
              <a:rPr lang="ja-JP" altLang="en-US" sz="2400">
                <a:latin typeface="Arial" charset="0"/>
                <a:ea typeface="ＭＳ Ｐゴシック" charset="0"/>
              </a:rPr>
              <a:t>“</a:t>
            </a:r>
            <a:r>
              <a:rPr lang="en-US" altLang="ja-JP" sz="2400" dirty="0">
                <a:latin typeface="Arial" charset="0"/>
                <a:ea typeface="ＭＳ Ｐゴシック" charset="0"/>
              </a:rPr>
              <a:t>Daisy Girl</a:t>
            </a:r>
            <a:r>
              <a:rPr lang="ja-JP" altLang="en-US" sz="2400">
                <a:latin typeface="Arial" charset="0"/>
                <a:ea typeface="ＭＳ Ｐゴシック" charset="0"/>
              </a:rPr>
              <a:t>”</a:t>
            </a:r>
            <a:r>
              <a:rPr lang="en-US" altLang="ja-JP" sz="2400" dirty="0">
                <a:latin typeface="Arial" charset="0"/>
                <a:ea typeface="ＭＳ Ｐゴシック" charset="0"/>
              </a:rPr>
              <a:t> against Goldwater </a:t>
            </a:r>
          </a:p>
          <a:p>
            <a:pPr eaLnBrk="1" hangingPunct="1">
              <a:lnSpc>
                <a:spcPct val="110000"/>
              </a:lnSpc>
            </a:pPr>
            <a:r>
              <a:rPr lang="en-US" sz="2800" dirty="0">
                <a:latin typeface="Arial" charset="0"/>
              </a:rPr>
              <a:t>Important part of recent election bids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Beginning in 1980, PACs used ads to support certain candidates as an </a:t>
            </a:r>
            <a:r>
              <a:rPr lang="ja-JP" altLang="en-US" sz="2400">
                <a:latin typeface="Arial" charset="0"/>
                <a:ea typeface="ＭＳ Ｐゴシック" charset="0"/>
              </a:rPr>
              <a:t>“</a:t>
            </a:r>
            <a:r>
              <a:rPr lang="en-US" altLang="ja-JP" sz="2400" dirty="0">
                <a:latin typeface="Arial" charset="0"/>
                <a:ea typeface="ＭＳ Ｐゴシック" charset="0"/>
              </a:rPr>
              <a:t>independent expenditure</a:t>
            </a:r>
            <a:r>
              <a:rPr lang="ja-JP" altLang="en-US" sz="2400">
                <a:latin typeface="Arial" charset="0"/>
                <a:ea typeface="ＭＳ Ｐゴシック" charset="0"/>
              </a:rPr>
              <a:t>”</a:t>
            </a:r>
            <a:endParaRPr lang="en-US" altLang="ja-JP" sz="2400" dirty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11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Willie Horton Ad – PAC against Dukakis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28978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6063"/>
            <a:ext cx="9144000" cy="879475"/>
          </a:xfrm>
        </p:spPr>
        <p:txBody>
          <a:bodyPr/>
          <a:lstStyle/>
          <a:p>
            <a:pPr eaLnBrk="1" hangingPunct="1"/>
            <a:r>
              <a:rPr lang="en-US">
                <a:latin typeface="Arial Black" charset="0"/>
              </a:rPr>
              <a:t>Negative Ads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7340600" cy="40386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400" dirty="0">
                <a:latin typeface="Arial" charset="0"/>
              </a:rPr>
              <a:t>Focus on criticisms of the opponent, fault character, accomplishments, or issue positions – </a:t>
            </a:r>
            <a:r>
              <a:rPr lang="ja-JP" altLang="en-US" sz="2400" dirty="0">
                <a:latin typeface="Arial" charset="0"/>
              </a:rPr>
              <a:t>“</a:t>
            </a:r>
            <a:r>
              <a:rPr lang="en-US" altLang="ja-JP" sz="2400" dirty="0">
                <a:latin typeface="Arial" charset="0"/>
              </a:rPr>
              <a:t>attack advertising</a:t>
            </a:r>
            <a:r>
              <a:rPr lang="ja-JP" altLang="en-US" sz="2400">
                <a:latin typeface="Arial" charset="0"/>
              </a:rPr>
              <a:t>”</a:t>
            </a:r>
            <a:endParaRPr lang="en-US" altLang="ja-JP" sz="2400" dirty="0">
              <a:latin typeface="Arial" charset="0"/>
            </a:endParaRPr>
          </a:p>
          <a:p>
            <a:pPr eaLnBrk="1" hangingPunct="1">
              <a:lnSpc>
                <a:spcPct val="110000"/>
              </a:lnSpc>
            </a:pPr>
            <a:endParaRPr lang="en-US" altLang="ja-JP" sz="2400" dirty="0">
              <a:latin typeface="Arial" charset="0"/>
            </a:endParaRPr>
          </a:p>
          <a:p>
            <a:pPr marL="0" indent="0" eaLnBrk="1" hangingPunct="1">
              <a:lnSpc>
                <a:spcPct val="110000"/>
              </a:lnSpc>
              <a:buNone/>
            </a:pPr>
            <a:endParaRPr lang="en-US" altLang="ja-JP" sz="2400" dirty="0">
              <a:latin typeface="Arial" charset="0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endParaRPr lang="en-US" sz="2400" dirty="0">
              <a:latin typeface="Arial" charset="0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endParaRPr lang="en-US" sz="2400" dirty="0">
              <a:latin typeface="Arial" charset="0"/>
            </a:endParaRPr>
          </a:p>
          <a:p>
            <a:pPr lvl="1" eaLnBrk="1" hangingPunct="1">
              <a:lnSpc>
                <a:spcPct val="110000"/>
              </a:lnSpc>
              <a:buFont typeface="Wingdings" charset="0"/>
              <a:buNone/>
            </a:pPr>
            <a:endParaRPr lang="en-US" sz="2000" dirty="0">
              <a:latin typeface="Arial" charset="0"/>
              <a:ea typeface="ＭＳ Ｐゴシック" charset="0"/>
            </a:endParaRPr>
          </a:p>
          <a:p>
            <a:pPr marL="0" indent="0" eaLnBrk="1" hangingPunct="1">
              <a:lnSpc>
                <a:spcPct val="110000"/>
              </a:lnSpc>
              <a:buNone/>
            </a:pPr>
            <a:endParaRPr lang="en-US" sz="2400" dirty="0">
              <a:latin typeface="Arial" charset="0"/>
            </a:endParaRPr>
          </a:p>
          <a:p>
            <a:pPr marL="0" indent="0" eaLnBrk="1" hangingPunct="1">
              <a:lnSpc>
                <a:spcPct val="110000"/>
              </a:lnSpc>
              <a:buNone/>
            </a:pPr>
            <a:endParaRPr lang="en-US" sz="2400" dirty="0">
              <a:latin typeface="Arial" charset="0"/>
            </a:endParaRPr>
          </a:p>
          <a:p>
            <a:pPr marL="0" indent="0" eaLnBrk="1" hangingPunct="1">
              <a:lnSpc>
                <a:spcPct val="110000"/>
              </a:lnSpc>
              <a:buNone/>
            </a:pPr>
            <a:endParaRPr lang="en-US" sz="2400" dirty="0">
              <a:latin typeface="Arial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sz="2400" dirty="0">
                <a:latin typeface="Arial" charset="0"/>
              </a:rPr>
              <a:t>Negative are growing in prominence and visibility</a:t>
            </a:r>
            <a:endParaRPr lang="en-US" sz="1600" dirty="0">
              <a:latin typeface="Arial" charset="0"/>
              <a:ea typeface="ＭＳ Ｐゴシック" charset="0"/>
            </a:endParaRPr>
          </a:p>
        </p:txBody>
      </p:sp>
      <p:pic>
        <p:nvPicPr>
          <p:cNvPr id="2" name="Captain Khan Hillary Clint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0" y="2743200"/>
            <a:ext cx="474133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84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26363"/>
            <a:ext cx="7772400" cy="707886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 Black" charset="0"/>
              </a:rPr>
              <a:t>Used Across Campaigns</a:t>
            </a:r>
            <a:endParaRPr lang="en-US" dirty="0">
              <a:latin typeface="Arial Black" charset="0"/>
            </a:endParaRPr>
          </a:p>
        </p:txBody>
      </p:sp>
      <p:pic>
        <p:nvPicPr>
          <p:cNvPr id="2" name="Big Bird - Obama for America TV A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9600" y="4191000"/>
            <a:ext cx="4470400" cy="2514600"/>
          </a:xfrm>
          <a:prstGeom prst="rect">
            <a:avLst/>
          </a:prstGeom>
        </p:spPr>
      </p:pic>
      <p:pic>
        <p:nvPicPr>
          <p:cNvPr id="3" name="Anti Obama Ad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" y="1905000"/>
            <a:ext cx="4470401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6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 Black" charset="0"/>
              </a:rPr>
              <a:t>Comparative Ads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524000"/>
            <a:ext cx="7340600" cy="28956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</a:rPr>
              <a:t>Contrast the sponsoring candidate with opponent on issue positions or character</a:t>
            </a:r>
            <a:endParaRPr lang="en-US">
              <a:latin typeface="Arial" charset="0"/>
            </a:endParaRPr>
          </a:p>
        </p:txBody>
      </p:sp>
      <p:pic>
        <p:nvPicPr>
          <p:cNvPr id="3" name="Compar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2895600"/>
            <a:ext cx="4191000" cy="3148170"/>
          </a:xfrm>
          <a:prstGeom prst="rect">
            <a:avLst/>
          </a:prstGeom>
        </p:spPr>
      </p:pic>
      <p:pic>
        <p:nvPicPr>
          <p:cNvPr id="2" name="Two Americas Donald J. Trump for President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1800" y="3276600"/>
            <a:ext cx="406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598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79475"/>
          </a:xfrm>
        </p:spPr>
        <p:txBody>
          <a:bodyPr/>
          <a:lstStyle/>
          <a:p>
            <a:pPr eaLnBrk="1" hangingPunct="1"/>
            <a:r>
              <a:rPr lang="en-US">
                <a:latin typeface="Arial Black" charset="0"/>
              </a:rPr>
              <a:t>Types of Positive Ads</a:t>
            </a:r>
          </a:p>
        </p:txBody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153400" cy="48006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Arial" charset="0"/>
              </a:rPr>
              <a:t>Positive Ads – focus on good characteristics, accomplishments, or issue positions of sponsor</a:t>
            </a:r>
          </a:p>
          <a:p>
            <a:pPr eaLnBrk="1" hangingPunct="1">
              <a:buFontTx/>
              <a:buNone/>
            </a:pPr>
            <a:endParaRPr lang="en-US" sz="2400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2400" dirty="0">
              <a:latin typeface="Arial" charset="0"/>
            </a:endParaRPr>
          </a:p>
          <a:p>
            <a:pPr lvl="1" eaLnBrk="1" hangingPunct="1"/>
            <a:r>
              <a:rPr lang="en-US" sz="2000" dirty="0">
                <a:latin typeface="Arial" charset="0"/>
                <a:ea typeface="ＭＳ Ｐゴシック" charset="0"/>
              </a:rPr>
              <a:t>Morning in American</a:t>
            </a:r>
          </a:p>
          <a:p>
            <a:pPr lvl="2" eaLnBrk="1" hangingPunct="1"/>
            <a:r>
              <a:rPr lang="en-US" sz="1800" dirty="0">
                <a:latin typeface="Arial" charset="0"/>
                <a:ea typeface="ＭＳ Ｐゴシック" charset="0"/>
              </a:rPr>
              <a:t>Reagan</a:t>
            </a:r>
          </a:p>
          <a:p>
            <a:pPr lvl="1" eaLnBrk="1" hangingPunct="1"/>
            <a:r>
              <a:rPr lang="en-US" sz="2000" dirty="0">
                <a:latin typeface="Arial" charset="0"/>
                <a:ea typeface="ＭＳ Ｐゴシック" charset="0"/>
              </a:rPr>
              <a:t>Boy from Hope</a:t>
            </a:r>
          </a:p>
          <a:p>
            <a:pPr lvl="2" eaLnBrk="1" hangingPunct="1"/>
            <a:r>
              <a:rPr lang="en-US" sz="1800" dirty="0">
                <a:latin typeface="Arial" charset="0"/>
                <a:ea typeface="ＭＳ Ｐゴシック" charset="0"/>
              </a:rPr>
              <a:t>Clinton</a:t>
            </a:r>
          </a:p>
          <a:p>
            <a:pPr lvl="1" eaLnBrk="1" hangingPunct="1"/>
            <a:endParaRPr lang="en-US" sz="2000" dirty="0">
              <a:latin typeface="Arial" charset="0"/>
              <a:ea typeface="ＭＳ Ｐゴシック" charset="0"/>
            </a:endParaRPr>
          </a:p>
          <a:p>
            <a:pPr marL="0" indent="0" eaLnBrk="1" hangingPunct="1">
              <a:buNone/>
            </a:pPr>
            <a:endParaRPr lang="en-US" sz="2400" dirty="0">
              <a:latin typeface="Arial" charset="0"/>
            </a:endParaRPr>
          </a:p>
          <a:p>
            <a:pPr eaLnBrk="1" hangingPunct="1"/>
            <a:r>
              <a:rPr lang="en-US" sz="2400" dirty="0">
                <a:latin typeface="Arial" charset="0"/>
              </a:rPr>
              <a:t>Image Oriented – focus on character and personal traits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Issue Oriented – focus on the issue/policy positions</a:t>
            </a:r>
            <a:endParaRPr lang="en-US" sz="2000" dirty="0">
              <a:latin typeface="Arial" charset="0"/>
            </a:endParaRPr>
          </a:p>
        </p:txBody>
      </p:sp>
      <p:pic>
        <p:nvPicPr>
          <p:cNvPr id="2" name="Ronald Reagan TV Ad Its morning in america aga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8200" y="2438400"/>
            <a:ext cx="3556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911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7699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 Black" charset="0"/>
              </a:rPr>
              <a:t>Image vs. Issue</a:t>
            </a:r>
          </a:p>
        </p:txBody>
      </p:sp>
      <p:pic>
        <p:nvPicPr>
          <p:cNvPr id="3" name="Barack Obama Ad - _Mother_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6800" y="2286000"/>
            <a:ext cx="4064000" cy="3048000"/>
          </a:xfrm>
          <a:prstGeom prst="rect">
            <a:avLst/>
          </a:prstGeom>
        </p:spPr>
      </p:pic>
      <p:pic>
        <p:nvPicPr>
          <p:cNvPr id="2" name="George H.W. Bush Campaign Ad - The Mission - 1000 Points of Light - YouTube">
            <a:hlinkClick r:id="" action="ppaction://media"/>
            <a:extLst>
              <a:ext uri="{FF2B5EF4-FFF2-40B4-BE49-F238E27FC236}">
                <a16:creationId xmlns:a16="http://schemas.microsoft.com/office/drawing/2014/main" id="{CCD25227-5024-4340-9352-30A1F53052D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" y="2321615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2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610600" cy="707886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 Black" charset="0"/>
              </a:rPr>
              <a:t>Rise of Viral Videos</a:t>
            </a:r>
            <a:endParaRPr lang="en-US" dirty="0">
              <a:latin typeface="Arial Black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885825" y="4689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6564" name="Rectangle 5"/>
          <p:cNvSpPr>
            <a:spLocks noChangeArrowheads="1"/>
          </p:cNvSpPr>
          <p:nvPr/>
        </p:nvSpPr>
        <p:spPr bwMode="auto">
          <a:xfrm>
            <a:off x="838200" y="1676400"/>
            <a:ext cx="7275646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SzPct val="85000"/>
              <a:buFontTx/>
              <a:buBlip>
                <a:blip r:embed="rId7"/>
              </a:buBlip>
            </a:pPr>
            <a:r>
              <a:rPr lang="en-US" sz="3200" dirty="0">
                <a:latin typeface="Arial" charset="0"/>
              </a:rPr>
              <a:t> Segmented targeting of groups</a:t>
            </a:r>
          </a:p>
          <a:p>
            <a:pPr>
              <a:spcBef>
                <a:spcPct val="20000"/>
              </a:spcBef>
              <a:buSzPct val="85000"/>
              <a:buFontTx/>
              <a:buBlip>
                <a:blip r:embed="rId7"/>
              </a:buBlip>
            </a:pPr>
            <a:r>
              <a:rPr lang="en-US" sz="3200" dirty="0">
                <a:latin typeface="Arial" charset="0"/>
              </a:rPr>
              <a:t> Appeals based on affinity and humor </a:t>
            </a:r>
          </a:p>
        </p:txBody>
      </p:sp>
      <p:pic>
        <p:nvPicPr>
          <p:cNvPr id="5" name="Yes We Can - Barack Obama Music Video - YouTube">
            <a:hlinkClick r:id="" action="ppaction://media"/>
            <a:extLst>
              <a:ext uri="{FF2B5EF4-FFF2-40B4-BE49-F238E27FC236}">
                <a16:creationId xmlns:a16="http://schemas.microsoft.com/office/drawing/2014/main" id="{8F13442C-0F64-3746-A5BC-E73F7CA79A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3228422"/>
            <a:ext cx="3896139" cy="2922105"/>
          </a:xfrm>
          <a:prstGeom prst="rect">
            <a:avLst/>
          </a:prstGeom>
        </p:spPr>
      </p:pic>
      <p:pic>
        <p:nvPicPr>
          <p:cNvPr id="6" name="Gerald Daugherty Campaign Please Re-Elect Gerald...Please! - YouTube">
            <a:hlinkClick r:id="" action="ppaction://media"/>
            <a:extLst>
              <a:ext uri="{FF2B5EF4-FFF2-40B4-BE49-F238E27FC236}">
                <a16:creationId xmlns:a16="http://schemas.microsoft.com/office/drawing/2014/main" id="{AE7C3014-B81E-D948-93A3-FAA60694E9C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91000" y="3337343"/>
            <a:ext cx="4807580" cy="270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8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1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87" y="685800"/>
            <a:ext cx="7772400" cy="707886"/>
          </a:xfrm>
        </p:spPr>
        <p:txBody>
          <a:bodyPr/>
          <a:lstStyle/>
          <a:p>
            <a:r>
              <a:rPr lang="en-US" sz="4000" b="1" dirty="0">
                <a:latin typeface="Arial Black" panose="020B0604020202020204" pitchFamily="34" charset="0"/>
                <a:cs typeface="Arial Black" panose="020B0604020202020204" pitchFamily="34" charset="0"/>
              </a:rPr>
              <a:t>Mobilize thru Social Media</a:t>
            </a:r>
          </a:p>
        </p:txBody>
      </p:sp>
      <p:pic>
        <p:nvPicPr>
          <p:cNvPr id="3" name="We are the Silent Majority #Eleven816 Donald J. Trump for P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1828800"/>
            <a:ext cx="7131755" cy="401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7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904461" y="533400"/>
            <a:ext cx="7772400" cy="76944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</a:rPr>
              <a:t>Political Marketing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>
                <a:latin typeface="Arial" charset="0"/>
              </a:rPr>
              <a:t>Candidate elections</a:t>
            </a: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President and Congress, State Executives and Legislatures, Local Mayoral and Council Seats</a:t>
            </a: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Decline of political parties - Independents</a:t>
            </a:r>
          </a:p>
          <a:p>
            <a:pPr eaLnBrk="1" hangingPunct="1"/>
            <a:r>
              <a:rPr lang="en-US" sz="2800">
                <a:latin typeface="Arial" charset="0"/>
              </a:rPr>
              <a:t>Issue referenda </a:t>
            </a: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Public decisions about issues</a:t>
            </a: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Increased lobbying of politicians through media</a:t>
            </a:r>
          </a:p>
          <a:p>
            <a:pPr eaLnBrk="1" hangingPunct="1"/>
            <a:r>
              <a:rPr lang="en-US" sz="2800">
                <a:latin typeface="Arial" charset="0"/>
              </a:rPr>
              <a:t>Costs have exploded</a:t>
            </a:r>
            <a:endParaRPr lang="en-US" sz="2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42201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Social Media in 2016</a:t>
            </a:r>
          </a:p>
        </p:txBody>
      </p:sp>
      <p:pic>
        <p:nvPicPr>
          <p:cNvPr id="3" name="Picture 2" descr="chartoftheday_6146_trump_has_a_hold_over_clinton_on_twitter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45920"/>
            <a:ext cx="7848600" cy="483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83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229600" cy="762000"/>
          </a:xfrm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How much was 2020 like 2016?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3B459303-253F-7643-BACC-DA6249576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143208"/>
            <a:ext cx="6690360" cy="3561238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05341DA-CD9D-9E41-A997-5E79FB0C2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354"/>
            <a:ext cx="6578600" cy="1790700"/>
          </a:xfrm>
          <a:prstGeom prst="rect">
            <a:avLst/>
          </a:prstGeom>
        </p:spPr>
      </p:pic>
      <p:pic>
        <p:nvPicPr>
          <p:cNvPr id="12" name="Picture 11" descr="A screenshot of a newspaper&#10;&#10;Description automatically generated">
            <a:extLst>
              <a:ext uri="{FF2B5EF4-FFF2-40B4-BE49-F238E27FC236}">
                <a16:creationId xmlns:a16="http://schemas.microsoft.com/office/drawing/2014/main" id="{76B330E1-AF63-194D-AAC5-EE20A012A2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0" y="1067401"/>
            <a:ext cx="6464300" cy="5610333"/>
          </a:xfrm>
          <a:prstGeom prst="rect">
            <a:avLst/>
          </a:prstGeom>
        </p:spPr>
      </p:pic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FB18B3A-740A-B048-8B91-1562E301C9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5616"/>
            <a:ext cx="9144000" cy="346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>
          <a:xfrm>
            <a:off x="901700" y="533400"/>
            <a:ext cx="7772400" cy="876300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charset="0"/>
              </a:rPr>
              <a:t>Political Ad Effects</a:t>
            </a:r>
          </a:p>
        </p:txBody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1828800"/>
            <a:ext cx="7340600" cy="423545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dirty="0">
                <a:latin typeface="Arial" charset="0"/>
              </a:rPr>
              <a:t>The Negativity Effect</a:t>
            </a:r>
          </a:p>
          <a:p>
            <a:pPr lvl="1" eaLnBrk="1" hangingPunct="1">
              <a:lnSpc>
                <a:spcPct val="13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Yes, Negative Ads more easily recalled</a:t>
            </a:r>
          </a:p>
          <a:p>
            <a:pPr eaLnBrk="1" hangingPunct="1">
              <a:lnSpc>
                <a:spcPct val="130000"/>
              </a:lnSpc>
            </a:pPr>
            <a:r>
              <a:rPr lang="en-US" dirty="0">
                <a:latin typeface="Arial" charset="0"/>
              </a:rPr>
              <a:t>The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altLang="ja-JP" dirty="0">
                <a:latin typeface="Arial" charset="0"/>
              </a:rPr>
              <a:t>Demobilizing</a:t>
            </a:r>
            <a:r>
              <a:rPr lang="ja-JP" altLang="en-US" dirty="0">
                <a:latin typeface="Arial" charset="0"/>
              </a:rPr>
              <a:t>”</a:t>
            </a:r>
            <a:r>
              <a:rPr lang="en-US" altLang="ja-JP" dirty="0">
                <a:latin typeface="Arial" charset="0"/>
              </a:rPr>
              <a:t> Effect</a:t>
            </a:r>
          </a:p>
          <a:p>
            <a:pPr lvl="1" eaLnBrk="1" hangingPunct="1">
              <a:lnSpc>
                <a:spcPct val="13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No, Negative ads are actually mobilizing</a:t>
            </a:r>
            <a:endParaRPr lang="en-US" sz="3200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US" dirty="0">
                <a:latin typeface="Arial" charset="0"/>
              </a:rPr>
              <a:t>The Backlash Effect</a:t>
            </a:r>
          </a:p>
          <a:p>
            <a:pPr lvl="1" eaLnBrk="1" hangingPunct="1">
              <a:lnSpc>
                <a:spcPct val="13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Yes, Negative as can help the attacked</a:t>
            </a:r>
          </a:p>
        </p:txBody>
      </p:sp>
      <p:sp>
        <p:nvSpPr>
          <p:cNvPr id="68611" name="Rectangle 4"/>
          <p:cNvSpPr>
            <a:spLocks noChangeArrowheads="1"/>
          </p:cNvSpPr>
          <p:nvPr/>
        </p:nvSpPr>
        <p:spPr bwMode="auto">
          <a:xfrm>
            <a:off x="9293225" y="2073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2233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7340600" cy="7699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 Black" charset="0"/>
              </a:rPr>
              <a:t>Political Advertising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2800" dirty="0">
                <a:latin typeface="Arial" charset="0"/>
              </a:rPr>
              <a:t>Key means of communication with public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dirty="0">
                <a:latin typeface="Arial" charset="0"/>
              </a:rPr>
              <a:t>Though 2016 saw the rise of social media</a:t>
            </a:r>
          </a:p>
          <a:p>
            <a:pPr eaLnBrk="1" hangingPunct="1">
              <a:lnSpc>
                <a:spcPct val="120000"/>
              </a:lnSpc>
            </a:pPr>
            <a:r>
              <a:rPr lang="en-US" sz="2800" dirty="0">
                <a:latin typeface="Arial" charset="0"/>
              </a:rPr>
              <a:t>Advertising spending accounts for majority of campaign budgets, especially for presidency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ja-JP" sz="2400" dirty="0">
                <a:latin typeface="Arial" charset="0"/>
                <a:ea typeface="ＭＳ Ｐゴシック" charset="0"/>
              </a:rPr>
              <a:t>Nearly $1 billion in ads for presidency in 2012</a:t>
            </a:r>
          </a:p>
          <a:p>
            <a:pPr lvl="2" eaLnBrk="1" hangingPunct="1">
              <a:lnSpc>
                <a:spcPct val="120000"/>
              </a:lnSpc>
            </a:pPr>
            <a:r>
              <a:rPr lang="en-US" altLang="ja-JP" sz="2000" dirty="0">
                <a:latin typeface="Arial" charset="0"/>
                <a:ea typeface="ＭＳ Ｐゴシック" charset="0"/>
              </a:rPr>
              <a:t>$10 Billion across all political races for marketing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10% spent in last week -  ad blitz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Concentrated on 1/3 of population </a:t>
            </a:r>
          </a:p>
          <a:p>
            <a:pPr lvl="2" eaLnBrk="1" hangingPunct="1">
              <a:lnSpc>
                <a:spcPct val="12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 battleground states, battleground markets</a:t>
            </a:r>
            <a:endParaRPr lang="en-US" sz="18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453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Arial Black" panose="020B0604020202020204" pitchFamily="34" charset="0"/>
                <a:ea typeface="ＭＳ Ｐゴシック" charset="0"/>
                <a:cs typeface="Arial Black" panose="020B0604020202020204" pitchFamily="34" charset="0"/>
              </a:rPr>
              <a:t>And Spending Explodes…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DFF8FD-ABF6-8044-9068-EE6A3FAFF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617265"/>
            <a:ext cx="5730940" cy="524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02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showing the amount of the current presidential records&#10;&#10;Description automatically generated with medium confidence">
            <a:extLst>
              <a:ext uri="{FF2B5EF4-FFF2-40B4-BE49-F238E27FC236}">
                <a16:creationId xmlns:a16="http://schemas.microsoft.com/office/drawing/2014/main" id="{44ACBD6A-8A34-2402-6546-FC46C6E66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52600"/>
            <a:ext cx="7772400" cy="42529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B627C4-CCA4-A010-52B7-717564263646}"/>
              </a:ext>
            </a:extLst>
          </p:cNvPr>
          <p:cNvSpPr txBox="1"/>
          <p:nvPr/>
        </p:nvSpPr>
        <p:spPr>
          <a:xfrm>
            <a:off x="1098934" y="436914"/>
            <a:ext cx="69461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Total Election Spending for Federal Elections,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 counting State Races, has more than doubled</a:t>
            </a:r>
          </a:p>
        </p:txBody>
      </p:sp>
    </p:spTree>
    <p:extLst>
      <p:ext uri="{BB962C8B-B14F-4D97-AF65-F5344CB8AC3E}">
        <p14:creationId xmlns:p14="http://schemas.microsoft.com/office/powerpoint/2010/main" val="220932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ACD7C-3E8B-994A-8514-763DC6469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Arial Black" panose="020B0604020202020204" pitchFamily="34" charset="0"/>
                <a:cs typeface="Arial Black" panose="020B0604020202020204" pitchFamily="34" charset="0"/>
              </a:rPr>
              <a:t>2016 Marked a Shift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1A4C6-44F6-6A41-9081-098E67726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46238"/>
            <a:ext cx="8610600" cy="45259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/>
              <a:t>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Actual was below projection: $9.8 billion. 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Broadcast TV, the mass media mainstay of political advertising, still dominant but down 20%</a:t>
            </a:r>
          </a:p>
          <a:p>
            <a:pPr lvl="2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From $5.45 billion to $4.4 billion in 2016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Lost share to Cable and Digital, both up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Digital up to $1.4 billion, growing 789% from $159 million in 2012. 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Cable television, up 52% to $1.35 billion in 2016</a:t>
            </a:r>
          </a:p>
        </p:txBody>
      </p:sp>
    </p:spTree>
    <p:extLst>
      <p:ext uri="{BB962C8B-B14F-4D97-AF65-F5344CB8AC3E}">
        <p14:creationId xmlns:p14="http://schemas.microsoft.com/office/powerpoint/2010/main" val="2658002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330" y="685800"/>
            <a:ext cx="7772400" cy="707886"/>
          </a:xfrm>
        </p:spPr>
        <p:txBody>
          <a:bodyPr/>
          <a:lstStyle/>
          <a:p>
            <a:r>
              <a:rPr lang="en-US" sz="4000" b="1" dirty="0">
                <a:latin typeface="Arial Black" panose="020B0604020202020204" pitchFamily="34" charset="0"/>
                <a:cs typeface="Arial Black" panose="020B0604020202020204" pitchFamily="34" charset="0"/>
              </a:rPr>
              <a:t>Broadcast Still Dominant</a:t>
            </a:r>
          </a:p>
        </p:txBody>
      </p:sp>
      <p:pic>
        <p:nvPicPr>
          <p:cNvPr id="7" name="Picture 6" descr="Untitled 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05000"/>
            <a:ext cx="7620000" cy="472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82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257" y="6096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Digital Shift in 2016</a:t>
            </a:r>
          </a:p>
        </p:txBody>
      </p:sp>
      <p:pic>
        <p:nvPicPr>
          <p:cNvPr id="4" name="Picture 3" descr="political-ad-spe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8398153" cy="477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787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842</TotalTime>
  <Words>819</Words>
  <Application>Microsoft Macintosh PowerPoint</Application>
  <PresentationFormat>On-screen Show (4:3)</PresentationFormat>
  <Paragraphs>130</Paragraphs>
  <Slides>32</Slides>
  <Notes>14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Arial Black</vt:lpstr>
      <vt:lpstr>Rockwell</vt:lpstr>
      <vt:lpstr>Times New Roman</vt:lpstr>
      <vt:lpstr>Wingdings</vt:lpstr>
      <vt:lpstr>Wingdings 2</vt:lpstr>
      <vt:lpstr>Foundry</vt:lpstr>
      <vt:lpstr> Political Marketing  and Campaigning     </vt:lpstr>
      <vt:lpstr>Beyond Marketing Communication</vt:lpstr>
      <vt:lpstr>Political Marketing</vt:lpstr>
      <vt:lpstr>Political Advertising</vt:lpstr>
      <vt:lpstr>And Spending Explodes…</vt:lpstr>
      <vt:lpstr>PowerPoint Presentation</vt:lpstr>
      <vt:lpstr>2016 Marked a Shift</vt:lpstr>
      <vt:lpstr>Broadcast Still Dominant</vt:lpstr>
      <vt:lpstr>Digital Shift in 2016</vt:lpstr>
      <vt:lpstr>Cost Per Voter Rising</vt:lpstr>
      <vt:lpstr>Trump Outspent on TV</vt:lpstr>
      <vt:lpstr>PowerPoint Presentation</vt:lpstr>
      <vt:lpstr>PowerPoint Presentation</vt:lpstr>
      <vt:lpstr>PowerPoint Presentation</vt:lpstr>
      <vt:lpstr>Branding of Politics and Product Politicization </vt:lpstr>
      <vt:lpstr>PowerPoint Presentation</vt:lpstr>
      <vt:lpstr>PowerPoint Presentation</vt:lpstr>
      <vt:lpstr>PowerPoint Presentation</vt:lpstr>
      <vt:lpstr>Things to Watch in Ad Composition</vt:lpstr>
      <vt:lpstr>Highly Controversial</vt:lpstr>
      <vt:lpstr>Lessons from Modern Campaigning</vt:lpstr>
      <vt:lpstr>Negative Advertising</vt:lpstr>
      <vt:lpstr>Negative Ads</vt:lpstr>
      <vt:lpstr>Used Across Campaigns</vt:lpstr>
      <vt:lpstr>Comparative Ads</vt:lpstr>
      <vt:lpstr>Types of Positive Ads</vt:lpstr>
      <vt:lpstr>Image vs. Issue</vt:lpstr>
      <vt:lpstr>Rise of Viral Videos</vt:lpstr>
      <vt:lpstr>Mobilize thru Social Media</vt:lpstr>
      <vt:lpstr>Social Media in 2016</vt:lpstr>
      <vt:lpstr>How much was 2020 like 2016?</vt:lpstr>
      <vt:lpstr>Political Ad Effects</vt:lpstr>
    </vt:vector>
  </TitlesOfParts>
  <Company>Inso Corp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Keith Mickunas</dc:creator>
  <cp:lastModifiedBy>Dhavan Shah</cp:lastModifiedBy>
  <cp:revision>54</cp:revision>
  <dcterms:created xsi:type="dcterms:W3CDTF">2010-03-18T12:53:02Z</dcterms:created>
  <dcterms:modified xsi:type="dcterms:W3CDTF">2023-12-05T17:00:22Z</dcterms:modified>
</cp:coreProperties>
</file>