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0" r:id="rId3"/>
    <p:sldId id="261" r:id="rId4"/>
    <p:sldId id="258" r:id="rId5"/>
    <p:sldId id="262" r:id="rId6"/>
    <p:sldId id="263" r:id="rId7"/>
    <p:sldId id="322" r:id="rId8"/>
    <p:sldId id="264" r:id="rId9"/>
    <p:sldId id="279" r:id="rId10"/>
    <p:sldId id="267" r:id="rId11"/>
    <p:sldId id="275" r:id="rId12"/>
    <p:sldId id="268" r:id="rId13"/>
    <p:sldId id="269" r:id="rId14"/>
    <p:sldId id="270" r:id="rId15"/>
    <p:sldId id="259" r:id="rId16"/>
    <p:sldId id="281" r:id="rId17"/>
    <p:sldId id="283" r:id="rId18"/>
    <p:sldId id="286" r:id="rId19"/>
    <p:sldId id="287" r:id="rId20"/>
    <p:sldId id="289" r:id="rId21"/>
    <p:sldId id="290" r:id="rId22"/>
    <p:sldId id="291" r:id="rId23"/>
    <p:sldId id="292" r:id="rId24"/>
    <p:sldId id="285" r:id="rId25"/>
    <p:sldId id="317" r:id="rId26"/>
    <p:sldId id="318" r:id="rId27"/>
    <p:sldId id="319" r:id="rId28"/>
    <p:sldId id="326" r:id="rId29"/>
    <p:sldId id="324" r:id="rId30"/>
    <p:sldId id="320" r:id="rId31"/>
    <p:sldId id="321" r:id="rId32"/>
    <p:sldId id="323" r:id="rId33"/>
    <p:sldId id="32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/>
    <p:restoredTop sz="93316"/>
  </p:normalViewPr>
  <p:slideViewPr>
    <p:cSldViewPr>
      <p:cViewPr varScale="1">
        <p:scale>
          <a:sx n="92" d="100"/>
          <a:sy n="92" d="100"/>
        </p:scale>
        <p:origin x="18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30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CEF54A0E-AD2C-AD45-8447-5502E13572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08D5FE39-BFD7-D643-B1FF-B23008AC75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398DD258-689C-2341-B25C-A49E4A2ABA9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1FEC0A98-2342-A641-95ED-6732AFE0639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581C58-A10F-674B-93FC-8A1DF19C0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-128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8EB67076-02C4-2349-B84B-250F93605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0A8BACFC-0730-504E-9DD5-2497DAFFB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80FDFCE-68F9-4A4A-A2CB-0A17A927D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D3BD72FF-3CBF-A442-909C-AAB6AB612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DD3B6285-28DA-B343-90A7-5C01C8EB6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D93C24DA-0D40-CA48-BD0E-110192478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A4E9F849-74D9-2F42-8ECD-F5B9BAE54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EB149E0E-941B-9C4B-B394-555D0BDCA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97A566C0-9209-0140-BA19-00D372A68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5000D846-E602-B74C-B612-C63DDC62F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31">
            <a:extLst>
              <a:ext uri="{FF2B5EF4-FFF2-40B4-BE49-F238E27FC236}">
                <a16:creationId xmlns:a16="http://schemas.microsoft.com/office/drawing/2014/main" id="{0C2303E0-F2BC-5048-8A67-41F62747CF4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41F8DB-8379-5343-9E96-6891D479AA17}" type="slidenum">
              <a:rPr lang="en-US" altLang="en-US" sz="1200">
                <a:latin typeface="Times" pitchFamily="2" charset="0"/>
              </a:rPr>
              <a:pPr eaLnBrk="1" hangingPunct="1"/>
              <a:t>25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36D24356-385D-1E4B-80C4-4AC5903AF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F97A371-1402-B641-A850-A4DD268B6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6FBDA471-B916-F845-9BD0-D465E99CB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9EF6FD6-9D70-8842-BC1F-B09D5E550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40530461-7014-E94F-B62C-1B94A1841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6D82BEFA-31B0-9A4A-B940-C0B0B713B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18ECF008-A1E5-0749-8C6E-93C774F6DA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6C96F84B-1EFF-C14E-9B9B-E1B824F01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D59945DF-E4F1-4149-95B5-E289C13C7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3BCE5B2E-55B1-0244-BC44-D3EA590E8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E52C2E13-0567-8648-9927-EBA0C0C7E5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21195817-6E5A-EB4F-B999-8327EA48A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7B5D0AF-BBA1-2F42-95EB-A4066BCFB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68D47C8A-1B27-F54F-922C-B538B44E0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23DD4F57-166C-2C44-8A99-F88DE0C730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F7C23823-2909-7E45-810B-3AF0ACACC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65B343D-63BD-3D47-8061-6268CCBAE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D68A78BF-E3C9-454C-A9B0-79F6B9242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9EF82621-C38A-F249-950A-E1CFF3081FA9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BAB67C4-845C-8541-9819-1077A172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E0292F7-AE69-B247-99BE-3BE42C267A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ABE7E12A-4129-AF49-BDD8-5AB3FB9AF1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B35EF788-0A3D-454C-9832-571A56072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4EA40D1-F03F-0349-AECC-18E6415563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413EEA6-A788-C449-A9A2-7D493DB39DB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2D382A1-82BE-F745-8317-1F1A82D6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081B4-3D67-B84F-84F4-9FB20AEDA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89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9B3EACA-5B3B-724D-9E46-2FFDED6219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50ADEB4-09B3-E34E-9B55-4122ADDC15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74A53D3-8B11-8F41-8444-7A4B3427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2B472-399E-774E-B26A-A1FA50C78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58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CD4096-B5ED-4447-B79E-C1EE583EB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179867-034B-3849-BE8B-8270AC96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34805F-02D8-2444-9144-070D1456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880CD9-A447-1546-B8FB-D97E12CB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D26D-0CC1-E34C-9723-621AE076E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5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2764D6-345F-A647-86CB-D12C64A93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ED6E404-0D6D-E940-A534-DEE2592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8744739-1F7F-F849-9070-13D17AB5D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511FBD53-EDA7-E34E-993A-BD9F1A5B22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72FC4E3-9E94-2F4A-9862-6141AAEDA8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7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486FAE-1EDF-6F4F-8CB4-68E456534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69623C8-A9CB-AC46-A7B3-0743E9BE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B36DE17-A074-8B4D-B983-A918CF6D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0122A42-93C5-7F44-8D30-0285F15D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751BBA92-3B61-6A4E-98AA-615E7426F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77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262073-7D00-DD47-8843-5E904F03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4BE714-BF20-3D4D-957C-24DB6DA7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A09D00A-6DA4-3B46-8D28-F409C047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F4BAAAE-5DCF-8E49-AEA5-C8F774C0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81F1B549-7C5C-154C-88D7-7954A005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3294B17A-DDD9-2D43-B77E-FE58810A1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47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3F57AE-AAF3-7544-BC42-906EF3F2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0467B54-AA04-0C4A-ADBC-54E8C73C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47E9DA1-8C4D-7F4B-A00A-9DA27518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19E939-E5EB-AE4A-86EB-F675E2BF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1C3E9-7EC3-9D41-886A-049E355F5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00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99D3C3F-68EB-8740-98DE-F7D0C560C1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4F3FFFDC-4E27-634A-BD20-1088467D89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03FF839-684E-5B49-844A-B2380575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F73FE-BEF1-714E-8687-00A5D9B53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27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58404E-A099-FC4A-A9CB-313DA2C12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4F5013A7-BD2D-8242-A0E0-2DE478C8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C9BD9CF7-1761-174A-88A4-007225E95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D442C758-FE8C-0841-A4A8-9E0F8CA8C6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FF27B5AD-B868-D646-82FE-1F7C1E30EA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40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92CAF64A-2CD8-2D48-B461-B70DEB2A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0C8F55C-B668-8B40-A015-68B3E167F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8C305A59-667F-864C-BC03-8F61C24347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94D35AFD-2E03-E640-A9C7-8468CDDEC2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3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588A3DC1-CD5B-B74C-BE06-216E80BD618F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C575E-7E42-BB4B-B0E3-F67D7F927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42F9565-00F1-EB43-8CB1-D2FF06EE4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878D557-159A-204B-8844-1C4A11A0A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AF871621-FA4C-094B-921F-ED320BDEC8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F92E74A-F31D-7145-916E-CD6BAE2A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12">
            <a:extLst>
              <a:ext uri="{FF2B5EF4-FFF2-40B4-BE49-F238E27FC236}">
                <a16:creationId xmlns:a16="http://schemas.microsoft.com/office/drawing/2014/main" id="{AC844817-9F55-DF46-8B4E-739E99CA89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44" r:id="rId7"/>
    <p:sldLayoutId id="2147483853" r:id="rId8"/>
    <p:sldLayoutId id="2147483854" r:id="rId9"/>
    <p:sldLayoutId id="2147483845" r:id="rId10"/>
    <p:sldLayoutId id="2147483846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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everyday.com/ad-agency-names-great-vs-dull-39001" TargetMode="External"/><Relationship Id="rId2" Type="http://schemas.openxmlformats.org/officeDocument/2006/relationships/hyperlink" Target="http://adage.com/agency-name-generator/index.ph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C2CC97F3-2E26-D64F-9A42-84DAB6CFA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76400"/>
            <a:ext cx="8610600" cy="1477963"/>
          </a:xfrm>
        </p:spPr>
        <p:txBody>
          <a:bodyPr lIns="0" tIns="0" rIns="0" bIns="0" anchor="t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E2DCC1"/>
                </a:solidFill>
                <a:latin typeface="Arial Black" charset="0"/>
              </a:rPr>
              <a:t> Integrated Marketing </a:t>
            </a:r>
            <a:br>
              <a:rPr lang="en-US" sz="4800" b="1" dirty="0">
                <a:solidFill>
                  <a:srgbClr val="E2DCC1"/>
                </a:solidFill>
                <a:latin typeface="Arial Black" charset="0"/>
              </a:rPr>
            </a:br>
            <a:r>
              <a:rPr lang="en-US" sz="4800" b="1" dirty="0">
                <a:solidFill>
                  <a:srgbClr val="E2DCC1"/>
                </a:solidFill>
                <a:latin typeface="Arial Black" charset="0"/>
              </a:rPr>
              <a:t>and the Modern Agency</a:t>
            </a:r>
          </a:p>
        </p:txBody>
      </p:sp>
      <p:sp>
        <p:nvSpPr>
          <p:cNvPr id="15362" name="Freeform 3">
            <a:extLst>
              <a:ext uri="{FF2B5EF4-FFF2-40B4-BE49-F238E27FC236}">
                <a16:creationId xmlns:a16="http://schemas.microsoft.com/office/drawing/2014/main" id="{244089DE-F059-904B-A19E-2C400D932E3B}"/>
              </a:ext>
            </a:extLst>
          </p:cNvPr>
          <p:cNvSpPr>
            <a:spLocks/>
          </p:cNvSpPr>
          <p:nvPr/>
        </p:nvSpPr>
        <p:spPr bwMode="auto">
          <a:xfrm>
            <a:off x="228600" y="3352800"/>
            <a:ext cx="8655050" cy="104775"/>
          </a:xfrm>
          <a:custGeom>
            <a:avLst/>
            <a:gdLst>
              <a:gd name="T0" fmla="*/ 0 w 5452"/>
              <a:gd name="T1" fmla="*/ 2147483647 h 66"/>
              <a:gd name="T2" fmla="*/ 2147483647 w 5452"/>
              <a:gd name="T3" fmla="*/ 2147483647 h 66"/>
              <a:gd name="T4" fmla="*/ 2147483647 w 5452"/>
              <a:gd name="T5" fmla="*/ 0 h 66"/>
              <a:gd name="T6" fmla="*/ 0 w 5452"/>
              <a:gd name="T7" fmla="*/ 0 h 66"/>
              <a:gd name="T8" fmla="*/ 0 w 545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2"/>
              <a:gd name="T16" fmla="*/ 0 h 66"/>
              <a:gd name="T17" fmla="*/ 5452 w 54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2" h="66">
                <a:moveTo>
                  <a:pt x="0" y="65"/>
                </a:moveTo>
                <a:lnTo>
                  <a:pt x="5451" y="65"/>
                </a:lnTo>
                <a:lnTo>
                  <a:pt x="5451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A060A0"/>
              </a:gs>
              <a:gs pos="50000">
                <a:srgbClr val="515056"/>
              </a:gs>
              <a:gs pos="100000">
                <a:srgbClr val="A060A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963E634D-DA5E-854C-8097-B669FFB41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990599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Place (distribution)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1E3C55D0-0AA9-3E40-85A0-AC17015476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Moving products to consumers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Channels:</a:t>
            </a:r>
            <a:endParaRPr lang="en-US" altLang="en-US" sz="3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Wholesalers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Retailers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Transportation modes</a:t>
            </a:r>
            <a:endParaRPr lang="en-US" altLang="en-US" sz="32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33EE3BF3-74D6-2C46-9C86-7E790189C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Place (distribution)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A4AF2199-B5DD-184F-8037-BFB74FF670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Push vs pull marketing</a:t>
            </a:r>
            <a:endParaRPr lang="en-US" altLang="en-US" sz="3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Push: targeting resellers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Pull: targeting consumers</a:t>
            </a:r>
            <a:endParaRPr lang="en-US" altLang="en-US" sz="32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Market coverage strategy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Exclusive distribution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Selective distribution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Intensive distribution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98731731-CDE8-7E4B-871F-AC8F74644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906462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Pricing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4E4FFC0B-C518-0843-B8C8-257D6134F0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Sale vs manufacturer price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Psychological pricing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Advertising and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Promotional costs add to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Ads create product legitimacy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Thereby permitting higher pricing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E2C0BFAA-5E14-024C-ABA7-BF61CC7F1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906462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Promotion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3C29F1BA-2B59-0346-926C-B13721DD1F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Strategic communication to selected target audiences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Forms of promotion: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Personal selling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Advertising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Sales promotion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Public relations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Direct marketing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e.g., direct mail, telemarketing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Point-of-sale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8AB544FA-5D2A-8343-8A4E-C3766FD3E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Marketing Mix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01A688B-E326-924D-9CE4-EE4FABA81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Product drives the marketing mix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Technical products: 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emphasize personal selling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Low-involvement products: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emphasize advertising, emotional appeals, and brand image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High-involvement products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Advertising can include more information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8193C50F-3F1F-E74B-AFD8-70D464EA7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65138"/>
            <a:ext cx="8229600" cy="830262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Stages of Marketing Plan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D9B59ED1-2E1E-D643-93A2-096FCC6FC4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Research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Background on product and competition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Strategic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Formulating campaign strategy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Implementation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Putting plan into effect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Evaluation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Evaluating the plan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3EC8E188-7704-9C44-A6CB-C582F9AA0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839200" cy="6858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IMC – Integrated Marketing Comm.</a:t>
            </a:r>
            <a:endParaRPr lang="en-US" sz="3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56EC556-22F3-E049-A270-C8791BC718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Merge advertising, public relations, direct marketing, sales promotion, event planning, trade communication, retail marketing, package design and other marketing communication elements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Attempt to unify the various marketing communications approaches into a seamless whole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Harmonize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Utilize unique strengths of the different marketing communication channels in a coordinated fashion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Synchronize</a:t>
            </a:r>
          </a:p>
          <a:p>
            <a:pPr marL="411163" lvl="1" indent="0" eaLnBrk="1" hangingPunct="1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2D75CCFC-AE34-0148-97A9-82577F703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Why do it?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FC12D5D6-5722-B242-91FF-739C5DBA1A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382000" cy="452596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Whole is greater than sum of its parts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By emitting an united message, more likely to build awareness, raise recollection,  and foster trial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Less likely to confuse consumers with multiple, potentially contradictory, ideas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Yet IMC is difficult to execute because of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functional silos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 within agencies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Specialists trying to protect their turf, their autonomy, their data, their budgets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21227E4C-1720-6C4B-86C1-5CDA3D5AA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How do you do it?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9D8F6A84-8E82-984E-AAB8-6E7C1B373D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Need specialists to share information and ideas with one another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Open lines of communication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Must adopt open decision making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Great ideas can come from anyone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Requires a commitment to coordination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Must share work and responsibility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>
            <a:extLst>
              <a:ext uri="{FF2B5EF4-FFF2-40B4-BE49-F238E27FC236}">
                <a16:creationId xmlns:a16="http://schemas.microsoft.com/office/drawing/2014/main" id="{015C4E60-26BC-144B-AFCC-2E68E177E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Techniques in IMC</a:t>
            </a:r>
          </a:p>
        </p:txBody>
      </p:sp>
      <p:sp>
        <p:nvSpPr>
          <p:cNvPr id="50178" name="Rectangle 5">
            <a:extLst>
              <a:ext uri="{FF2B5EF4-FFF2-40B4-BE49-F238E27FC236}">
                <a16:creationId xmlns:a16="http://schemas.microsoft.com/office/drawing/2014/main" id="{5AE01D2A-3C5C-074F-8966-60CA859C72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Mass marketing vs. </a:t>
            </a: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market-driven</a:t>
            </a: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approaches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Micro-marketing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Speak to specialized market segments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Data mining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Building information profiles of consumers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One-to-one targeting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create over-time ties with consumers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Consumer-initiated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customers begin communication process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A448EFC-2078-D249-8B07-75C8BEA54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Definitions of </a:t>
            </a:r>
            <a:r>
              <a:rPr lang="ja-JP" alt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“</a:t>
            </a:r>
            <a:r>
              <a:rPr lang="en-US" altLang="ja-JP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Market</a:t>
            </a:r>
            <a:r>
              <a:rPr lang="ja-JP" alt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”</a:t>
            </a: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 Black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E0DF3CC1-FBC2-F542-8E26-6C4F56B221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848600" cy="4343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Different uses of the term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market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Region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E.g., Chicago, Midwest, Urban areas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Type of consumer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E.g., Women, Hispanic, Upscale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Type of product</a:t>
            </a:r>
          </a:p>
          <a:p>
            <a:pPr lvl="2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E.g, Tires, Laundry detergents, Athletic shoes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Locus of exchange….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621A6499-3205-694A-96A9-53E0877F4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	The IMC Landscape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CAC7DFEF-BBF1-8045-A4B2-1647E6A46A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Limited effects of advertising and PR compelled many marketers to look to consumer sales promotion and direct response for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fast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 results</a:t>
            </a:r>
          </a:p>
          <a:p>
            <a:pPr eaLnBrk="1" hangingPunct="1"/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However, these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limited time offers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don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t help build a brand image -- too much and brand equity is sacrificed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835D7593-155C-C240-9450-3E6B44B2C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8350"/>
          </a:xfrm>
        </p:spPr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Solution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E7CD7539-4942-C643-BB2E-30271120C3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Integrate the </a:t>
            </a:r>
            <a:r>
              <a:rPr lang="en-US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behavior-oriented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efforts of sales promotion and direct response with the </a:t>
            </a:r>
            <a:r>
              <a:rPr lang="en-US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image-oriented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efforts of public relations and advertising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Tactically-oriented  --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Integrated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communication executions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Strategically-oriented -- 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Coordinated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 communications campaigns</a:t>
            </a:r>
            <a:b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4F0A694F-1170-C04C-9D8C-8A308A21E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8738"/>
            <a:ext cx="7772400" cy="762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Model of IMC </a:t>
            </a:r>
          </a:p>
        </p:txBody>
      </p:sp>
      <p:pic>
        <p:nvPicPr>
          <p:cNvPr id="54274" name="Picture 3">
            <a:extLst>
              <a:ext uri="{FF2B5EF4-FFF2-40B4-BE49-F238E27FC236}">
                <a16:creationId xmlns:a16="http://schemas.microsoft.com/office/drawing/2014/main" id="{087F4E52-3B42-734D-B54B-0CC0176D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BEB6BDA8-70F1-ED44-976B-B5574D7B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A Cyclical Process</a:t>
            </a:r>
          </a:p>
        </p:txBody>
      </p:sp>
      <p:pic>
        <p:nvPicPr>
          <p:cNvPr id="55298" name="Picture 3" descr="imc.jpg">
            <a:extLst>
              <a:ext uri="{FF2B5EF4-FFF2-40B4-BE49-F238E27FC236}">
                <a16:creationId xmlns:a16="http://schemas.microsoft.com/office/drawing/2014/main" id="{BA45EAE8-269F-F343-99EC-784ECCA0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28876596-FB74-FB47-B4B8-997655BF2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Issues of Structure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68F86101-D84E-DA4B-BAC9-70F46EC333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Agencies have tried many methods to get disciplines to work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Bring in external specialists shops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70s and 80s - Merger Mania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Centralize power under an account executive to coordinate different departments/specialties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Early 90s - Large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Change structure of the agency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Merge job descriptions -- </a:t>
            </a:r>
            <a:r>
              <a:rPr lang="ja-JP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34" charset="-128"/>
              </a:rPr>
              <a:t>generalize</a:t>
            </a:r>
            <a:r>
              <a:rPr lang="ja-JP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34" charset="-128"/>
              </a:rPr>
              <a:t> tasks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Late 90s - Smaller Agencies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9AF69200-DAF4-1444-B922-B193EE4EA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Organization of Agencies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49655724-5FBC-D244-B96D-E3EF57FE1D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Organized around departments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Organized around clients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Organized around tasks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Organized by ownership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F0FC70E4-2EEB-2D4F-8D3D-977F71490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Organizing Agencies</a:t>
            </a:r>
          </a:p>
        </p:txBody>
      </p:sp>
      <p:pic>
        <p:nvPicPr>
          <p:cNvPr id="59394" name="Picture 3" descr="AgenciesModels2.JPG                                            00004289Home                           B5D3C0C3:">
            <a:extLst>
              <a:ext uri="{FF2B5EF4-FFF2-40B4-BE49-F238E27FC236}">
                <a16:creationId xmlns:a16="http://schemas.microsoft.com/office/drawing/2014/main" id="{C3E8122B-00A2-854F-8F06-18C84D59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488"/>
            <a:ext cx="914400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E94A471D-326D-4944-A95A-DB7133CEB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1"/>
            <a:ext cx="8686800" cy="9144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Tradeoffs in Agency Organization</a:t>
            </a:r>
          </a:p>
        </p:txBody>
      </p:sp>
      <p:pic>
        <p:nvPicPr>
          <p:cNvPr id="60418" name="Picture 3" descr="AgenciesModels.JPG                                             00004289Home                           B5D3C0C3:">
            <a:extLst>
              <a:ext uri="{FF2B5EF4-FFF2-40B4-BE49-F238E27FC236}">
                <a16:creationId xmlns:a16="http://schemas.microsoft.com/office/drawing/2014/main" id="{646835D1-5245-2845-8931-FD222954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70113"/>
            <a:ext cx="655320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2EA4-A38C-EB47-B7A3-8EBF2AE3D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53218"/>
            <a:ext cx="8839200" cy="114300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Your Position; Your Agency; Your Choices</a:t>
            </a:r>
            <a:endParaRPr lang="en-US" sz="3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936139-26A6-7B47-8254-B4282EB28CD6}"/>
              </a:ext>
            </a:extLst>
          </p:cNvPr>
          <p:cNvSpPr txBox="1">
            <a:spLocks/>
          </p:cNvSpPr>
          <p:nvPr/>
        </p:nvSpPr>
        <p:spPr>
          <a:xfrm>
            <a:off x="457200" y="1646238"/>
            <a:ext cx="8229600" cy="4525962"/>
          </a:xfrm>
          <a:prstGeom prst="rect">
            <a:avLst/>
          </a:prstGeom>
        </p:spPr>
        <p:txBody>
          <a:bodyPr/>
          <a:lstStyle>
            <a:lvl1pPr marL="292100" indent="-2921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2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905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82563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2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Join your agency with a specific role</a:t>
            </a:r>
          </a:p>
          <a:p>
            <a:r>
              <a:rPr lang="en-US" dirty="0"/>
              <a:t>Make decision about work meeting</a:t>
            </a:r>
          </a:p>
          <a:p>
            <a:pPr lvl="1"/>
            <a:r>
              <a:rPr lang="en-US" dirty="0"/>
              <a:t>What virtual meeting tool/system?</a:t>
            </a:r>
          </a:p>
          <a:p>
            <a:r>
              <a:rPr lang="en-US" dirty="0"/>
              <a:t>Make decision about agency structure</a:t>
            </a:r>
          </a:p>
          <a:p>
            <a:pPr lvl="1"/>
            <a:r>
              <a:rPr lang="en-US" dirty="0"/>
              <a:t>How integrated do you want to be?</a:t>
            </a:r>
          </a:p>
          <a:p>
            <a:r>
              <a:rPr lang="en-US" dirty="0"/>
              <a:t>Make decision about agency name</a:t>
            </a:r>
          </a:p>
          <a:p>
            <a:pPr lvl="1"/>
            <a:r>
              <a:rPr lang="en-US" dirty="0"/>
              <a:t>What does your name say about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07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4589-EF1F-8B4C-BC72-063AEAC7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Coordinate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2F48-3EFD-164C-96CD-885AF7C1D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a discussion list or thread</a:t>
            </a:r>
          </a:p>
          <a:p>
            <a:r>
              <a:rPr lang="en-US" dirty="0"/>
              <a:t>Set up an email contact list for docs</a:t>
            </a:r>
          </a:p>
          <a:p>
            <a:r>
              <a:rPr lang="en-US" dirty="0"/>
              <a:t>Set of a phone list so you can connect</a:t>
            </a:r>
          </a:p>
          <a:p>
            <a:r>
              <a:rPr lang="en-US" dirty="0"/>
              <a:t>Set a weekly meeting time all can attend</a:t>
            </a:r>
          </a:p>
          <a:p>
            <a:r>
              <a:rPr lang="en-US" dirty="0"/>
              <a:t>Find a virtual meeting tool/system</a:t>
            </a:r>
          </a:p>
          <a:p>
            <a:endParaRPr lang="en-US" dirty="0"/>
          </a:p>
          <a:p>
            <a:r>
              <a:rPr lang="en-US" dirty="0"/>
              <a:t>Account Director creates a list with this info and share with your team and us.</a:t>
            </a:r>
          </a:p>
        </p:txBody>
      </p:sp>
    </p:spTree>
    <p:extLst>
      <p:ext uri="{BB962C8B-B14F-4D97-AF65-F5344CB8AC3E}">
        <p14:creationId xmlns:p14="http://schemas.microsoft.com/office/powerpoint/2010/main" val="239913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10B24F8-5EE9-5B4C-973E-98C8983C5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769938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Locus of Exchange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48747B82-029F-334F-BAAA-25B4188445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848600" cy="3429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Consumer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Business-to-business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Institutional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E.g., Government, Schools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Reseller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E.g., Retailers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DC6C6CD3-88C2-5D47-A70B-096029DD1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879475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Next Agency Structure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145D8904-FB0A-4347-AFEF-B02C923A65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Get in your agencies and decide what structure you want to adopt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Greater integration usually results in more coherent campaigns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More need to negotiate decisions - share responsibilities for sections</a:t>
            </a:r>
          </a:p>
          <a:p>
            <a:pPr lvl="1"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Be realistic about level of integration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6BD0880E-1BB6-D746-ACF7-2C95EBAF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6925"/>
            <a:ext cx="8229600" cy="76835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Then Pick an Agency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0382-0D5D-1042-9C15-4896D5E1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1400" dirty="0"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/>
                <a:cs typeface="Arial"/>
              </a:rPr>
              <a:t>Agency Name Generators: Use at your own risk!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1400" dirty="0">
              <a:latin typeface="Arial"/>
              <a:cs typeface="Arial"/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Arial"/>
                <a:cs typeface="Arial"/>
                <a:hlinkClick r:id="rId2"/>
              </a:rPr>
              <a:t>http://adage.com/agency-name-generator/index.php</a:t>
            </a:r>
            <a:endParaRPr lang="en-US" sz="2400" dirty="0">
              <a:latin typeface="Arial"/>
              <a:cs typeface="Arial"/>
            </a:endParaRPr>
          </a:p>
          <a:p>
            <a:pPr marL="41148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/>
                <a:cs typeface="Arial"/>
              </a:rPr>
              <a:t>Changing norms of agency naming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 sz="2400" dirty="0">
              <a:latin typeface="Arial"/>
              <a:cs typeface="Arial"/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sz="2400" dirty="0">
                <a:latin typeface="Arial"/>
                <a:cs typeface="Arial"/>
                <a:hlinkClick r:id="rId3"/>
              </a:rPr>
              <a:t>https://www.thebalanceeveryday.com/ad-agency-names-great-vs-dull-39001</a:t>
            </a:r>
            <a:endParaRPr lang="en-US" sz="2400" dirty="0">
              <a:latin typeface="Arial"/>
              <a:cs typeface="Arial"/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sz="2000" dirty="0">
              <a:latin typeface="Arial" charset="0"/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sz="2000" dirty="0">
              <a:latin typeface="Arial" charset="0"/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sz="2000" dirty="0"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B53A0B-107F-8A4D-85BC-9715C458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45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15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E07E-E45B-5A4A-BE4A-A258FBF9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Know your position; Organize your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BACF4-AC7E-53E7-3258-BF6DDD848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1000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Exchange contact info (e.g., email), discuss workspaces (e.g., Google docs), and schedules.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need to land on a specific name today but will need a name for your agency.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Schedule regular team meeting when all can attend; same for outside class meetings with me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Come prepared to lab and in-class “campaign planning” sessions throughout term</a:t>
            </a:r>
          </a:p>
        </p:txBody>
      </p:sp>
    </p:spTree>
    <p:extLst>
      <p:ext uri="{BB962C8B-B14F-4D97-AF65-F5344CB8AC3E}">
        <p14:creationId xmlns:p14="http://schemas.microsoft.com/office/powerpoint/2010/main" val="101028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AECC259-4147-5648-9943-C949E6E6F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0668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Marketing Concept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4314238-BF99-094D-A5E3-EE7D16F8A1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848600" cy="4800600"/>
          </a:xfrm>
        </p:spPr>
        <p:txBody>
          <a:bodyPr lIns="92075" tIns="46038" rIns="92075" bIns="46038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 charset="0"/>
              </a:rPr>
              <a:t>Old model:</a:t>
            </a:r>
          </a:p>
          <a:p>
            <a:pPr marL="640080"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charset="0"/>
              </a:rPr>
              <a:t>Make product =&gt; Figure out how to sell it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 charset="0"/>
              </a:rPr>
              <a:t>New model:</a:t>
            </a:r>
          </a:p>
          <a:p>
            <a:pPr marL="640080"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charset="0"/>
              </a:rPr>
              <a:t>Developed since World War II</a:t>
            </a:r>
          </a:p>
          <a:p>
            <a:pPr marL="640080"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charset="0"/>
              </a:rPr>
              <a:t>Study consumers to identify needs =&gt; Make or modify product to satisfy those needs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 charset="0"/>
              </a:rPr>
              <a:t>Goal: understanding consumers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latin typeface="Arial" charset="0"/>
              </a:rPr>
              <a:t>Strategic communication: relative advantage</a:t>
            </a:r>
          </a:p>
          <a:p>
            <a:pPr marL="640080"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charset="0"/>
              </a:rPr>
              <a:t>Based on need satisfaction</a:t>
            </a:r>
          </a:p>
          <a:p>
            <a:pPr marL="822960" lvl="2" indent="-192024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sz="2000" dirty="0">
                <a:latin typeface="Arial" charset="0"/>
              </a:rPr>
              <a:t>Real </a:t>
            </a:r>
            <a:r>
              <a:rPr lang="en-US" sz="2000" dirty="0" err="1">
                <a:latin typeface="Arial" charset="0"/>
              </a:rPr>
              <a:t>vs</a:t>
            </a:r>
            <a:r>
              <a:rPr lang="en-US" sz="2000" dirty="0">
                <a:latin typeface="Arial" charset="0"/>
              </a:rPr>
              <a:t> imagined needs</a:t>
            </a:r>
          </a:p>
          <a:p>
            <a:pPr marL="822960" lvl="2" indent="-192024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sz="2000" dirty="0">
                <a:latin typeface="Arial" charset="0"/>
              </a:rPr>
              <a:t>Rational </a:t>
            </a:r>
            <a:r>
              <a:rPr lang="en-US" sz="2000" dirty="0" err="1">
                <a:latin typeface="Arial" charset="0"/>
              </a:rPr>
              <a:t>vs</a:t>
            </a:r>
            <a:r>
              <a:rPr lang="en-US" sz="2000" dirty="0">
                <a:latin typeface="Arial" charset="0"/>
              </a:rPr>
              <a:t> irrational needs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3D6C909-5AF9-2C46-AA7A-6C2081E6D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1058862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Marketing Process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978AC36D-562B-6A42-A325-F6BE861C5D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Discover consumer needs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Develop product to satisfy needs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Emphasizing existing needs is easier than trying to create them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Ads as information and persuasion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C3F15793-E314-8242-A31A-DF194BF01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 lIns="92075" tIns="46038" rIns="92075" bIns="46038"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Marketing Mix (The Four Ps)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FA12A72D-0C16-EF4B-A46F-CE9A891FC0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Integrated strategies for: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Product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Price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Place (distribution)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Promotion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130316-574B-F041-9331-B708E3D47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41304"/>
            <a:ext cx="8839200" cy="55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0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93F0CA4-15E2-8C4E-AD35-42AE8D950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58862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Product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AC759E0F-F274-1F4F-9046-720ABFB9AE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82000" cy="4724400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Design, development, branding and packaging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Product life cycle</a:t>
            </a:r>
          </a:p>
          <a:p>
            <a:pPr marL="640080" lvl="1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Introduction</a:t>
            </a:r>
          </a:p>
          <a:p>
            <a:pPr marL="640080" lvl="1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Growth</a:t>
            </a:r>
          </a:p>
          <a:p>
            <a:pPr marL="640080" lvl="1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Maturity</a:t>
            </a:r>
          </a:p>
          <a:p>
            <a:pPr marL="640080" lvl="1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dirty="0">
                <a:latin typeface="Arial" charset="0"/>
              </a:rPr>
              <a:t>Decline</a:t>
            </a:r>
          </a:p>
          <a:p>
            <a:pPr marL="822960" lvl="2" indent="-192024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>
                <a:latin typeface="Arial" charset="0"/>
              </a:rPr>
              <a:t>Reformulation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life_cycle_01.gif">
            <a:extLst>
              <a:ext uri="{FF2B5EF4-FFF2-40B4-BE49-F238E27FC236}">
                <a16:creationId xmlns:a16="http://schemas.microsoft.com/office/drawing/2014/main" id="{A33BF55D-1EA9-CA41-8D4B-505B437AB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1469</TotalTime>
  <Words>1013</Words>
  <Application>Microsoft Macintosh PowerPoint</Application>
  <PresentationFormat>On-screen Show (4:3)</PresentationFormat>
  <Paragraphs>194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Rockwell</vt:lpstr>
      <vt:lpstr>Times</vt:lpstr>
      <vt:lpstr>Times New Roman</vt:lpstr>
      <vt:lpstr>Wingdings</vt:lpstr>
      <vt:lpstr>Wingdings 2</vt:lpstr>
      <vt:lpstr>Foundry</vt:lpstr>
      <vt:lpstr> Integrated Marketing  and the Modern Agency</vt:lpstr>
      <vt:lpstr>Definitions of “Market”</vt:lpstr>
      <vt:lpstr>Locus of Exchange</vt:lpstr>
      <vt:lpstr>The Marketing Concept</vt:lpstr>
      <vt:lpstr>The Marketing Process</vt:lpstr>
      <vt:lpstr>The Marketing Mix (The Four Ps)</vt:lpstr>
      <vt:lpstr>PowerPoint Presentation</vt:lpstr>
      <vt:lpstr>The Product</vt:lpstr>
      <vt:lpstr>PowerPoint Presentation</vt:lpstr>
      <vt:lpstr>Place (distribution)</vt:lpstr>
      <vt:lpstr>Place (distribution)</vt:lpstr>
      <vt:lpstr>Pricing</vt:lpstr>
      <vt:lpstr>Promotion</vt:lpstr>
      <vt:lpstr>The Marketing Mix</vt:lpstr>
      <vt:lpstr>Stages of Marketing Plan</vt:lpstr>
      <vt:lpstr>IMC – Integrated Marketing Comm.</vt:lpstr>
      <vt:lpstr>Why do it?</vt:lpstr>
      <vt:lpstr>How do you do it?</vt:lpstr>
      <vt:lpstr>Techniques in IMC</vt:lpstr>
      <vt:lpstr> The IMC Landscape</vt:lpstr>
      <vt:lpstr>The Solution</vt:lpstr>
      <vt:lpstr>Model of IMC </vt:lpstr>
      <vt:lpstr>A Cyclical Process</vt:lpstr>
      <vt:lpstr>Issues of Structure</vt:lpstr>
      <vt:lpstr>Organization of Agencies</vt:lpstr>
      <vt:lpstr>Organizing Agencies</vt:lpstr>
      <vt:lpstr>Tradeoffs in Agency Organization</vt:lpstr>
      <vt:lpstr>Your Position; Your Agency; Your Choices</vt:lpstr>
      <vt:lpstr>Coordinate First</vt:lpstr>
      <vt:lpstr>Next Agency Structure</vt:lpstr>
      <vt:lpstr>Then Pick an Agency Name</vt:lpstr>
      <vt:lpstr>PowerPoint Presentation</vt:lpstr>
      <vt:lpstr>Know your position; Organize your agency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63</cp:revision>
  <dcterms:created xsi:type="dcterms:W3CDTF">2010-09-02T21:10:57Z</dcterms:created>
  <dcterms:modified xsi:type="dcterms:W3CDTF">2023-08-13T20:02:11Z</dcterms:modified>
</cp:coreProperties>
</file>