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7" r:id="rId1"/>
  </p:sldMasterIdLst>
  <p:notesMasterIdLst>
    <p:notesMasterId r:id="rId44"/>
  </p:notesMasterIdLst>
  <p:handoutMasterIdLst>
    <p:handoutMasterId r:id="rId45"/>
  </p:handoutMasterIdLst>
  <p:sldIdLst>
    <p:sldId id="318" r:id="rId2"/>
    <p:sldId id="319" r:id="rId3"/>
    <p:sldId id="326" r:id="rId4"/>
    <p:sldId id="324" r:id="rId5"/>
    <p:sldId id="320" r:id="rId6"/>
    <p:sldId id="321" r:id="rId7"/>
    <p:sldId id="323" r:id="rId8"/>
    <p:sldId id="329" r:id="rId9"/>
    <p:sldId id="256" r:id="rId10"/>
    <p:sldId id="302" r:id="rId11"/>
    <p:sldId id="303" r:id="rId12"/>
    <p:sldId id="305" r:id="rId13"/>
    <p:sldId id="331" r:id="rId14"/>
    <p:sldId id="307" r:id="rId15"/>
    <p:sldId id="308" r:id="rId16"/>
    <p:sldId id="309" r:id="rId17"/>
    <p:sldId id="310" r:id="rId18"/>
    <p:sldId id="311" r:id="rId19"/>
    <p:sldId id="312" r:id="rId20"/>
    <p:sldId id="330" r:id="rId21"/>
    <p:sldId id="325" r:id="rId22"/>
    <p:sldId id="313" r:id="rId23"/>
    <p:sldId id="314" r:id="rId24"/>
    <p:sldId id="315" r:id="rId25"/>
    <p:sldId id="316" r:id="rId26"/>
    <p:sldId id="304" r:id="rId27"/>
    <p:sldId id="327" r:id="rId28"/>
    <p:sldId id="257" r:id="rId29"/>
    <p:sldId id="262" r:id="rId30"/>
    <p:sldId id="269" r:id="rId31"/>
    <p:sldId id="258" r:id="rId32"/>
    <p:sldId id="259" r:id="rId33"/>
    <p:sldId id="279" r:id="rId34"/>
    <p:sldId id="260" r:id="rId35"/>
    <p:sldId id="275" r:id="rId36"/>
    <p:sldId id="261" r:id="rId37"/>
    <p:sldId id="277" r:id="rId38"/>
    <p:sldId id="278" r:id="rId39"/>
    <p:sldId id="328" r:id="rId40"/>
    <p:sldId id="274" r:id="rId41"/>
    <p:sldId id="280" r:id="rId42"/>
    <p:sldId id="28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/>
    <p:restoredTop sz="93316"/>
  </p:normalViewPr>
  <p:slideViewPr>
    <p:cSldViewPr>
      <p:cViewPr>
        <p:scale>
          <a:sx n="87" d="100"/>
          <a:sy n="87" d="100"/>
        </p:scale>
        <p:origin x="204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30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EF54A0E-AD2C-AD45-8447-5502E13572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8D5FE39-BFD7-D643-B1FF-B23008AC75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398DD258-689C-2341-B25C-A49E4A2ABA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1FEC0A98-2342-A641-95ED-6732AFE063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581C58-A10F-674B-93FC-8A1DF19C0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>
            <a:extLst>
              <a:ext uri="{FF2B5EF4-FFF2-40B4-BE49-F238E27FC236}">
                <a16:creationId xmlns:a16="http://schemas.microsoft.com/office/drawing/2014/main" id="{41946CD5-8983-6D4C-ABE8-448A92A6584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C83111-A92C-314C-85ED-61C6D45B12D1}" type="slidenum">
              <a:rPr lang="en-US" altLang="en-US" sz="1200">
                <a:latin typeface="Times" pitchFamily="2" charset="0"/>
              </a:rPr>
              <a:pPr eaLnBrk="1" hangingPunct="1"/>
              <a:t>10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EA638BC-F4F8-6541-8240-74F3B354A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6EC641D-BB50-A547-9835-8CAC61C07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031">
            <a:extLst>
              <a:ext uri="{FF2B5EF4-FFF2-40B4-BE49-F238E27FC236}">
                <a16:creationId xmlns:a16="http://schemas.microsoft.com/office/drawing/2014/main" id="{5DD648ED-DF8A-B94D-8C66-9080AC16AA6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A18580-6C3E-4744-A14F-161764EBB540}" type="slidenum">
              <a:rPr lang="en-US" altLang="en-US" sz="1200">
                <a:latin typeface="Times" pitchFamily="2" charset="0"/>
              </a:rPr>
              <a:pPr eaLnBrk="1" hangingPunct="1"/>
              <a:t>23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C8D164A3-D166-CA40-AEE6-C4FB9F25E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91A1036-CF73-794C-B232-1C7EFF7DD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031">
            <a:extLst>
              <a:ext uri="{FF2B5EF4-FFF2-40B4-BE49-F238E27FC236}">
                <a16:creationId xmlns:a16="http://schemas.microsoft.com/office/drawing/2014/main" id="{5A3C75BE-AB46-634A-925B-C2E8A0D3963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1B3F2C-FB99-B148-8A6D-0B0AF40B6A86}" type="slidenum">
              <a:rPr lang="en-US" altLang="en-US" sz="1200">
                <a:latin typeface="Times" pitchFamily="2" charset="0"/>
              </a:rPr>
              <a:pPr eaLnBrk="1" hangingPunct="1"/>
              <a:t>24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20CC1BE-CB58-AF40-944E-F28B57096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76269CC-D1FE-0444-9248-EA99220B0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031">
            <a:extLst>
              <a:ext uri="{FF2B5EF4-FFF2-40B4-BE49-F238E27FC236}">
                <a16:creationId xmlns:a16="http://schemas.microsoft.com/office/drawing/2014/main" id="{D7F3EE80-47D3-A84C-9D72-699F2FB90CA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53803D-DBFE-BC49-A43F-7CA234B9F4D9}" type="slidenum">
              <a:rPr lang="en-US" altLang="en-US" sz="1200">
                <a:latin typeface="Times" pitchFamily="2" charset="0"/>
              </a:rPr>
              <a:pPr eaLnBrk="1" hangingPunct="1"/>
              <a:t>25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B8118F1A-C194-F144-A1AD-FEF64FA70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B122213-3910-4C4D-832A-524891CB9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031">
            <a:extLst>
              <a:ext uri="{FF2B5EF4-FFF2-40B4-BE49-F238E27FC236}">
                <a16:creationId xmlns:a16="http://schemas.microsoft.com/office/drawing/2014/main" id="{D7F3EE80-47D3-A84C-9D72-699F2FB90CA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53803D-DBFE-BC49-A43F-7CA234B9F4D9}" type="slidenum">
              <a:rPr lang="en-US" altLang="en-US" sz="1200">
                <a:latin typeface="Times" pitchFamily="2" charset="0"/>
              </a:rPr>
              <a:pPr eaLnBrk="1" hangingPunct="1"/>
              <a:t>27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B8118F1A-C194-F144-A1AD-FEF64FA70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B122213-3910-4C4D-832A-524891CB9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674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031">
            <a:extLst>
              <a:ext uri="{FF2B5EF4-FFF2-40B4-BE49-F238E27FC236}">
                <a16:creationId xmlns:a16="http://schemas.microsoft.com/office/drawing/2014/main" id="{786D7412-3215-D34E-861D-D423368BD01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6A876C-8DE4-9E42-8F1C-81E474EAC8D2}" type="slidenum">
              <a:rPr lang="en-US" altLang="en-US" sz="1200">
                <a:latin typeface="Times" pitchFamily="2" charset="0"/>
              </a:rPr>
              <a:pPr eaLnBrk="1" hangingPunct="1"/>
              <a:t>12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DA0619E4-1235-154D-A5C8-35A56FA8E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CDEAD77-AA2E-8342-8940-794C71270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31">
            <a:extLst>
              <a:ext uri="{FF2B5EF4-FFF2-40B4-BE49-F238E27FC236}">
                <a16:creationId xmlns:a16="http://schemas.microsoft.com/office/drawing/2014/main" id="{9E44DD45-E8A3-3444-B437-E0A9CFA1450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BCB356-82C5-C14E-B061-FD91CB44894F}" type="slidenum">
              <a:rPr lang="en-US" altLang="en-US" sz="1200">
                <a:latin typeface="Times" pitchFamily="2" charset="0"/>
              </a:rPr>
              <a:pPr eaLnBrk="1" hangingPunct="1"/>
              <a:t>13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5A3E984-96E6-6B43-8A13-DCDCD6EF0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EFAE563-AB66-054B-8905-96349DDF4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87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31">
            <a:extLst>
              <a:ext uri="{FF2B5EF4-FFF2-40B4-BE49-F238E27FC236}">
                <a16:creationId xmlns:a16="http://schemas.microsoft.com/office/drawing/2014/main" id="{9E44DD45-E8A3-3444-B437-E0A9CFA1450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BCB356-82C5-C14E-B061-FD91CB44894F}" type="slidenum">
              <a:rPr lang="en-US" altLang="en-US" sz="1200">
                <a:latin typeface="Times" pitchFamily="2" charset="0"/>
              </a:rPr>
              <a:pPr eaLnBrk="1" hangingPunct="1"/>
              <a:t>14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5A3E984-96E6-6B43-8A13-DCDCD6EF0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EFAE563-AB66-054B-8905-96349DDF4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>
            <a:extLst>
              <a:ext uri="{FF2B5EF4-FFF2-40B4-BE49-F238E27FC236}">
                <a16:creationId xmlns:a16="http://schemas.microsoft.com/office/drawing/2014/main" id="{A6DF2E40-8884-6141-8F7A-0DF3846B8AB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021FF2-2AB4-D24B-A4A1-B9D4EB065B38}" type="slidenum">
              <a:rPr lang="en-US" altLang="en-US" sz="1200">
                <a:latin typeface="Times" pitchFamily="2" charset="0"/>
              </a:rPr>
              <a:pPr eaLnBrk="1" hangingPunct="1"/>
              <a:t>16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C7EB4CB7-BEAD-8B49-ADE5-6A36E03EF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224B59F-4673-E241-AA1F-6AC1783B2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031">
            <a:extLst>
              <a:ext uri="{FF2B5EF4-FFF2-40B4-BE49-F238E27FC236}">
                <a16:creationId xmlns:a16="http://schemas.microsoft.com/office/drawing/2014/main" id="{B0EEFF04-E71B-E14B-AADB-F7A8733C606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4D186E-FD3E-BC4C-B49D-33237ECD172E}" type="slidenum">
              <a:rPr lang="en-US" altLang="en-US" sz="1200">
                <a:latin typeface="Times" pitchFamily="2" charset="0"/>
              </a:rPr>
              <a:pPr eaLnBrk="1" hangingPunct="1"/>
              <a:t>17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C1E3A92-A500-0C43-B5FD-9747D7640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A016CD3-8269-B74F-9CBF-5912F05DA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031">
            <a:extLst>
              <a:ext uri="{FF2B5EF4-FFF2-40B4-BE49-F238E27FC236}">
                <a16:creationId xmlns:a16="http://schemas.microsoft.com/office/drawing/2014/main" id="{C75A59DC-2D47-D944-902E-9C659A63AC0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0A5EEB-8A71-F240-A201-D2F17935D4D0}" type="slidenum">
              <a:rPr lang="en-US" altLang="en-US" sz="1200">
                <a:latin typeface="Times" pitchFamily="2" charset="0"/>
              </a:rPr>
              <a:pPr eaLnBrk="1" hangingPunct="1"/>
              <a:t>18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7147FBE8-CD81-B146-BDFC-3AFC4DBC8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5BBD05C-0970-4E4C-A917-43044F3A3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031">
            <a:extLst>
              <a:ext uri="{FF2B5EF4-FFF2-40B4-BE49-F238E27FC236}">
                <a16:creationId xmlns:a16="http://schemas.microsoft.com/office/drawing/2014/main" id="{BEC5AF3B-DC53-934F-BD81-549E8FF27AC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6AA568-FC82-5045-9DB5-344037FA6DD9}" type="slidenum">
              <a:rPr lang="en-US" altLang="en-US" sz="1200">
                <a:latin typeface="Times" pitchFamily="2" charset="0"/>
              </a:rPr>
              <a:pPr eaLnBrk="1" hangingPunct="1"/>
              <a:t>19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8F02A302-3EB7-CF4C-8484-B119372D7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D6575B2-7FCA-414E-868A-DA6EFECA5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031">
            <a:extLst>
              <a:ext uri="{FF2B5EF4-FFF2-40B4-BE49-F238E27FC236}">
                <a16:creationId xmlns:a16="http://schemas.microsoft.com/office/drawing/2014/main" id="{AAC706BE-746D-B746-81A3-FE728FB5AE9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7AD3633-F18C-4D45-9843-99789A493014}" type="slidenum">
              <a:rPr lang="en-US" altLang="en-US" sz="1200">
                <a:latin typeface="Times" pitchFamily="2" charset="0"/>
              </a:rPr>
              <a:pPr eaLnBrk="1" hangingPunct="1"/>
              <a:t>22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20FCD0D1-D122-D040-B886-2AF32DA55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5C176FC-2127-874D-B06B-B2664507A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9EF82621-C38A-F249-950A-E1CFF3081FA9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BAB67C4-845C-8541-9819-1077A172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E0292F7-AE69-B247-99BE-3BE42C267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ABE7E12A-4129-AF49-BDD8-5AB3FB9AF1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35EF788-0A3D-454C-9832-571A56072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4EA40D1-F03F-0349-AECC-18E641556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413EEA6-A788-C449-A9A2-7D493DB39DB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2D382A1-82BE-F745-8317-1F1A82D6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81B4-3D67-B84F-84F4-9FB20AEDA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89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9B3EACA-5B3B-724D-9E46-2FFDED621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50ADEB4-09B3-E34E-9B55-4122ADDC15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74A53D3-8B11-8F41-8444-7A4B3427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2B472-399E-774E-B26A-A1FA50C78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8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CD4096-B5ED-4447-B79E-C1EE583EB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179867-034B-3849-BE8B-8270AC96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34805F-02D8-2444-9144-070D1456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80CD9-A447-1546-B8FB-D97E12CB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D26D-0CC1-E34C-9723-621AE076E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2764D6-345F-A647-86CB-D12C64A9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ED6E404-0D6D-E940-A534-DEE2592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8744739-1F7F-F849-9070-13D17AB5D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511FBD53-EDA7-E34E-993A-BD9F1A5B22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72FC4E3-9E94-2F4A-9862-6141AAEDA8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7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486FAE-1EDF-6F4F-8CB4-68E456534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9623C8-A9CB-AC46-A7B3-0743E9BE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B36DE17-A074-8B4D-B983-A918CF6D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0122A42-93C5-7F44-8D30-0285F15D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751BBA92-3B61-6A4E-98AA-615E7426F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77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262073-7D00-DD47-8843-5E904F03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BE714-BF20-3D4D-957C-24DB6DA7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A09D00A-6DA4-3B46-8D28-F409C047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F4BAAAE-5DCF-8E49-AEA5-C8F774C0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1F1B549-7C5C-154C-88D7-7954A005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3294B17A-DDD9-2D43-B77E-FE58810A1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4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3F57AE-AAF3-7544-BC42-906EF3F2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0467B54-AA04-0C4A-ADBC-54E8C73C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47E9DA1-8C4D-7F4B-A00A-9DA27518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19E939-E5EB-AE4A-86EB-F675E2BF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1C3E9-7EC3-9D41-886A-049E355F5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0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99D3C3F-68EB-8740-98DE-F7D0C560C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F3FFFDC-4E27-634A-BD20-1088467D89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03FF839-684E-5B49-844A-B2380575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73FE-BEF1-714E-8687-00A5D9B53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58404E-A099-FC4A-A9CB-313DA2C1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4F5013A7-BD2D-8242-A0E0-2DE478C8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C9BD9CF7-1761-174A-88A4-007225E95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D442C758-FE8C-0841-A4A8-9E0F8CA8C6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FF27B5AD-B868-D646-82FE-1F7C1E30EA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4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92CAF64A-2CD8-2D48-B461-B70DEB2A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C8F55C-B668-8B40-A015-68B3E167F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8C305A59-667F-864C-BC03-8F61C24347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4D35AFD-2E03-E640-A9C7-8468CDDEC2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588A3DC1-CD5B-B74C-BE06-216E80BD618F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C575E-7E42-BB4B-B0E3-F67D7F927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42F9565-00F1-EB43-8CB1-D2FF06EE4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878D557-159A-204B-8844-1C4A11A0A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AF871621-FA4C-094B-921F-ED320BDEC8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F92E74A-F31D-7145-916E-CD6BAE2A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AC844817-9F55-DF46-8B4E-739E99CA8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44" r:id="rId7"/>
    <p:sldLayoutId id="2147483853" r:id="rId8"/>
    <p:sldLayoutId id="2147483854" r:id="rId9"/>
    <p:sldLayoutId id="2147483845" r:id="rId10"/>
    <p:sldLayoutId id="214748384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everyday.com/ad-agency-names-great-vs-dull-39001" TargetMode="External"/><Relationship Id="rId2" Type="http://schemas.openxmlformats.org/officeDocument/2006/relationships/hyperlink" Target="http://adage.com/agency-name-generator/index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F0FC70E4-2EEB-2D4F-8D3D-977F71490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Organizing Agencies</a:t>
            </a:r>
          </a:p>
        </p:txBody>
      </p:sp>
      <p:pic>
        <p:nvPicPr>
          <p:cNvPr id="59394" name="Picture 3" descr="AgenciesModels2.JPG                                            00004289Home                           B5D3C0C3:">
            <a:extLst>
              <a:ext uri="{FF2B5EF4-FFF2-40B4-BE49-F238E27FC236}">
                <a16:creationId xmlns:a16="http://schemas.microsoft.com/office/drawing/2014/main" id="{C3E8122B-00A2-854F-8F06-18C84D59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488"/>
            <a:ext cx="91440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5DB9157F-6C58-2741-8F0E-D83ADB801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830262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Full-Service Agency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BF7DAE4A-E9C3-E648-93B5-C6BD3F02D5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Major staff functions: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Research and account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Account management/client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Creative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Media planning and buying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Pubic relations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Promotions and event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Direct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Interactive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3-FRANk-Media-Services-Wheel-PNG.png">
            <a:extLst>
              <a:ext uri="{FF2B5EF4-FFF2-40B4-BE49-F238E27FC236}">
                <a16:creationId xmlns:a16="http://schemas.microsoft.com/office/drawing/2014/main" id="{5D59615C-F0B4-7F42-BF92-E797BA6A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01F0C43D-2456-FF4B-8E2A-EA6740902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9064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Services Provided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98B4075D-18F8-F240-BF68-A4728EBDC7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7848600" cy="4419600"/>
          </a:xfrm>
        </p:spPr>
        <p:txBody>
          <a:bodyPr lIns="92075" tIns="46038" rIns="92075" bIns="46038">
            <a:normAutofit lnSpcReduction="10000"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Analysis of marketing and cultural data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Formulation of core strategy and tactics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Recommendation of creative direction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Production of brand messages - Ad/PR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Create promotions and databases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Placement in print, broadcast &amp; Internet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Verification of message placement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8D3515D7-6235-6849-AE9F-FDDA6F30C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50925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PR Agencies 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32BECDB4-F24C-B74A-A078-CE632E31F7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Focused on reputation management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Pitching press releases to publications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Getting magazine features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Landing TV, radio, or podcast interviews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Securing thought leadership bylines</a:t>
            </a:r>
          </a:p>
          <a:p>
            <a:pPr eaLnBrk="1" hangingPunct="1">
              <a:lnSpc>
                <a:spcPct val="12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Handle brands, bands, celebrities, institutions, and government entities.</a:t>
            </a:r>
          </a:p>
        </p:txBody>
      </p:sp>
    </p:spTree>
    <p:extLst>
      <p:ext uri="{BB962C8B-B14F-4D97-AF65-F5344CB8AC3E}">
        <p14:creationId xmlns:p14="http://schemas.microsoft.com/office/powerpoint/2010/main" val="81380150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8D3515D7-6235-6849-AE9F-FDDA6F30C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50925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Creative Boutiques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32BECDB4-F24C-B74A-A078-CE632E31F7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Small agencies focus on creative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Specialize in producing ads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Little staff for research, strategy, media planning, or public relations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Sub-contract for creative work from full-service agencies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Often have short life spans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8E65554C-C640-844E-B9D0-E1ACC298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76835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Digital and Social Shops 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F1892C8C-D795-3D4C-A348-D8CE3B17C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52% of CMO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 believe traditional ad agencies are ill-suited to conduct online marketing</a:t>
            </a:r>
          </a:p>
          <a:p>
            <a:pPr eaLnBrk="1" hangingPunct="1">
              <a:lnSpc>
                <a:spcPct val="120000"/>
              </a:lnSpc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Specialize in web design, e-mail drops, blogs, peer reviewing, social media, and viral video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Less siloed and more nimble about new media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Few mid-level managers who are over-specified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open to experimentation and innovation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76A83B72-0112-FB44-9228-E71204640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Medical/Political Shops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10EE9D8D-EEC2-B04F-8273-922E7798F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Entirely service specialized clients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Specialized knowledge of category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Provide full-service functions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60C6A29A-336B-DE43-B5B5-B152E9831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Minority Agencies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A7233471-7641-BD45-AFCB-9D0933A197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Often full-service agencies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Specializing in campaigns that target minorities/specialized populations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Blacks, Hispanic/Latino, Asians, LGBTQ+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727C1142-B965-A04F-86E8-541381C95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In-house Agencies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9F6CBB4D-4CC4-8C48-A0CF-3249B6743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Owned and supervised by company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Reasons for in-house agencies: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Savings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Specialization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Priority service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But, minimum staffing of experts and possibility of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group-think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33153FC7-E4ED-8942-9C10-4287BFD32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Media Buying Services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703C1BF9-44C1-994F-B4D0-828CD1A86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Original format of ad agencies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Sole function is media buying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Growing complexity of media buying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Buying media in bulk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Though data science is allowing this to move “in house” or directly with tech firms in digital space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E94A471D-326D-4944-A95A-DB7133CEB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1"/>
            <a:ext cx="8686800" cy="9144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Tradeoffs in Agency Organization</a:t>
            </a:r>
          </a:p>
        </p:txBody>
      </p:sp>
      <p:pic>
        <p:nvPicPr>
          <p:cNvPr id="60418" name="Picture 3" descr="AgenciesModels.JPG                                             00004289Home                           B5D3C0C3:">
            <a:extLst>
              <a:ext uri="{FF2B5EF4-FFF2-40B4-BE49-F238E27FC236}">
                <a16:creationId xmlns:a16="http://schemas.microsoft.com/office/drawing/2014/main" id="{646835D1-5245-2845-8931-FD222954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70113"/>
            <a:ext cx="655320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798D-AF04-F27F-946D-4F38DF74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Emerging Agency Sectors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39F5-FB37-0233-1DE6-E6A4FF86C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Growth Marketing Agencies - Sales-Driven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Performance Marketing Agencies -  Analytics-Driven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Reputation Marketing Agencies - Reviews-Driven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SEO Agencies - Organic Search Focused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Influencer Marketing - Leverage Influencers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Content Marketing Agencies - Build Following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Video Production Agencies – Videos for Net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Branding Agencies - From Positioning to Messaging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Experiential Marketing – Events, Promo, Activation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Digital and Social Media Marketing Differentiating</a:t>
            </a:r>
          </a:p>
        </p:txBody>
      </p:sp>
    </p:spTree>
    <p:extLst>
      <p:ext uri="{BB962C8B-B14F-4D97-AF65-F5344CB8AC3E}">
        <p14:creationId xmlns:p14="http://schemas.microsoft.com/office/powerpoint/2010/main" val="407249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BBA6-0180-5A4A-ACC1-80A6C94E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Shift to “In House” 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82F76-107C-7243-8A57-A36196B6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382000" cy="45259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78% of companies in 2018 have some in-house agency functions, up from 42% in 2008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49% percent of in-house agencies have created in-house production capabilities in past five years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2018, over 36% of companies are bringing media strategy and planning functions in-house, compared to 22% in 2013.  Buying still outside.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Bring select specialty functions in-house</a:t>
            </a:r>
          </a:p>
        </p:txBody>
      </p:sp>
    </p:spTree>
    <p:extLst>
      <p:ext uri="{BB962C8B-B14F-4D97-AF65-F5344CB8AC3E}">
        <p14:creationId xmlns:p14="http://schemas.microsoft.com/office/powerpoint/2010/main" val="2652932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D51CAE3A-26D4-084E-9BDD-3830759D0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How Agencies are Paid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C45BE3BA-3A2C-F44B-B627-45D8D665D3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Commission System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Fee System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Incentive-based / Value-based Systems</a:t>
            </a:r>
          </a:p>
          <a:p>
            <a:pPr eaLnBrk="1" hangingPunct="1">
              <a:lnSpc>
                <a:spcPct val="13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Hybrid systems that combine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63C46973-5F21-B54F-983F-24D64DBA3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Commission System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EBF186A8-45CF-284E-9E97-147773673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Standard rate:  15% of media buys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Trend toward negotiated commission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Fierce competition among agencies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CA1BBB5D-2988-1F45-B056-11A39AC65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Fee System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A83DCF10-15A2-E947-9DDD-A9DDCC9E37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Negotiated hourly fee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Media buys billed directly to client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Hourly rate rule of thumb: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3 x hourly salary of each employee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Employee hourly salary =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Salary / Hours worked per year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DC45B226-3D56-E44C-A264-1A3CD71BF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Incentive/value-based Systems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9B2261BC-7961-6A43-BE9B-A6BEC9AB92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Higher fees for good performance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Incentives negotiated in advance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Pay per performance system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53400" cy="914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charset="0"/>
                <a:ea typeface="ＭＳ Ｐゴシック" charset="0"/>
                <a:cs typeface="ＭＳ Ｐゴシック" charset="0"/>
              </a:rPr>
              <a:t>Solutions for Social and Digital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05000"/>
            <a:ext cx="3810000" cy="4114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Need ideas about how to address the decline in sales in an era of diminished effectiveness. How can you use social and mobile tools to drive sales up?</a:t>
            </a:r>
          </a:p>
        </p:txBody>
      </p:sp>
      <p:sp>
        <p:nvSpPr>
          <p:cNvPr id="58371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81000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Viral Videos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Social Media Ad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Hashtag Promo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Ambient Media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Mobile Apps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Geo-local tools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DC45B226-3D56-E44C-A264-1A3CD71BF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First Step: Market Research 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9B2261BC-7961-6A43-BE9B-A6BEC9AB92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Must begin by understanding: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your client and its product or service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competitive environment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industry and its challenges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audiences for the product or service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brand history and past creative efforts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current press and publicity </a:t>
            </a:r>
          </a:p>
        </p:txBody>
      </p:sp>
    </p:spTree>
    <p:extLst>
      <p:ext uri="{BB962C8B-B14F-4D97-AF65-F5344CB8AC3E}">
        <p14:creationId xmlns:p14="http://schemas.microsoft.com/office/powerpoint/2010/main" val="243025009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305800" cy="762000"/>
          </a:xfrm>
          <a:noFill/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en-US" sz="3200" dirty="0">
                <a:latin typeface="Arial Black"/>
                <a:ea typeface="ＭＳ Ｐゴシック" charset="0"/>
                <a:cs typeface="Arial Black"/>
              </a:rPr>
              <a:t>Strategic and Evaluative Research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038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 Types of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Strategic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Used to develop creative, media, and PR plans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All relevant background info to make decisions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Grounds strategic direction in data and insights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Evaluative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Used to assess performance of these plans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All relevant data to gauge effectiveness of plan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Grounds judgment about plan performance in fact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770084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dirty="0">
                <a:latin typeface="Arial Black"/>
                <a:ea typeface="ＭＳ Ｐゴシック" charset="0"/>
                <a:cs typeface="Arial Black"/>
              </a:rPr>
              <a:t>Peril and Promise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u="sng">
                <a:latin typeface="Arial" charset="0"/>
                <a:ea typeface="ＭＳ Ｐゴシック" charset="0"/>
                <a:cs typeface="ＭＳ Ｐゴシック" charset="0"/>
              </a:rPr>
              <a:t>The Problem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- too much information	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Need to prioritize what is most important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Qualitative Data - Insights about how and why people think and behave as the do.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Peril - generalizability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Quantitative Data - Numerical data used to describe markets and competitive environment.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Peril - decontextualization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What goes into the situation analysis?</a:t>
            </a:r>
            <a:r>
              <a:rPr lang="en-US" sz="2800" u="sng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2EA4-A38C-EB47-B7A3-8EBF2AE3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3218"/>
            <a:ext cx="8839200" cy="11430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Your Position; Your Agency; Your Choices</a:t>
            </a:r>
            <a:endParaRPr lang="en-US" sz="3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936139-26A6-7B47-8254-B4282EB28CD6}"/>
              </a:ext>
            </a:extLst>
          </p:cNvPr>
          <p:cNvSpPr txBox="1">
            <a:spLocks/>
          </p:cNvSpPr>
          <p:nvPr/>
        </p:nvSpPr>
        <p:spPr>
          <a:xfrm>
            <a:off x="457200" y="1646238"/>
            <a:ext cx="8229600" cy="4525962"/>
          </a:xfrm>
          <a:prstGeom prst="rect">
            <a:avLst/>
          </a:prstGeom>
        </p:spPr>
        <p:txBody>
          <a:bodyPr/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2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Join your agency with a specific role</a:t>
            </a:r>
          </a:p>
          <a:p>
            <a:r>
              <a:rPr lang="en-US" dirty="0"/>
              <a:t>Make decision about work meeting</a:t>
            </a:r>
          </a:p>
          <a:p>
            <a:pPr lvl="1"/>
            <a:r>
              <a:rPr lang="en-US" dirty="0"/>
              <a:t>What virtual meeting tool/system?</a:t>
            </a:r>
          </a:p>
          <a:p>
            <a:r>
              <a:rPr lang="en-US" dirty="0"/>
              <a:t>Make decision about agency structure</a:t>
            </a:r>
          </a:p>
          <a:p>
            <a:pPr lvl="1"/>
            <a:r>
              <a:rPr lang="en-US" dirty="0"/>
              <a:t>How integrated do you want to be?</a:t>
            </a:r>
          </a:p>
          <a:p>
            <a:r>
              <a:rPr lang="en-US" dirty="0"/>
              <a:t>Make decision about agency name</a:t>
            </a:r>
          </a:p>
          <a:p>
            <a:pPr lvl="1"/>
            <a:r>
              <a:rPr lang="en-US" dirty="0"/>
              <a:t>What does your name say about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07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599" cy="780845"/>
          </a:xfrm>
          <a:noFill/>
        </p:spPr>
        <p:txBody>
          <a:bodyPr lIns="92075" tIns="46038" rIns="92075" bIns="46038" anchor="b"/>
          <a:lstStyle/>
          <a:p>
            <a:pPr eaLnBrk="1" hangingPunct="1">
              <a:lnSpc>
                <a:spcPct val="89000"/>
              </a:lnSpc>
            </a:pPr>
            <a:r>
              <a:rPr lang="en-US" sz="4000" dirty="0">
                <a:latin typeface="Arial Black"/>
                <a:ea typeface="ＭＳ Ｐゴシック" charset="0"/>
                <a:cs typeface="Arial Black"/>
              </a:rPr>
              <a:t>Marketing Research Process</a:t>
            </a:r>
          </a:p>
        </p:txBody>
      </p:sp>
      <p:sp>
        <p:nvSpPr>
          <p:cNvPr id="34818" name="Line 3"/>
          <p:cNvSpPr>
            <a:spLocks noChangeShapeType="1"/>
          </p:cNvSpPr>
          <p:nvPr/>
        </p:nvSpPr>
        <p:spPr bwMode="auto">
          <a:xfrm flipV="1">
            <a:off x="1651000" y="3133725"/>
            <a:ext cx="303213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 flipV="1">
            <a:off x="1636713" y="2628900"/>
            <a:ext cx="0" cy="519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71525" y="1736725"/>
            <a:ext cx="2428875" cy="844550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806450" y="1781175"/>
            <a:ext cx="23669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Situation Analysis and problem definition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76438" y="2730500"/>
            <a:ext cx="2462212" cy="811213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2001838" y="2724150"/>
            <a:ext cx="2441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Informal (exploratory) research: Secondary data (internal/external)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309938" y="3736975"/>
            <a:ext cx="2414587" cy="793750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3330575" y="3779838"/>
            <a:ext cx="24622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Construction of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research objectives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730750" y="4710113"/>
            <a:ext cx="2401888" cy="768350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4772025" y="4706938"/>
            <a:ext cx="2443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Formal research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 • Quantitative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 • Qualitative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153150" y="5651500"/>
            <a:ext cx="2401888" cy="768350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6192838" y="5678488"/>
            <a:ext cx="24431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Interpretation and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reporting of findings</a:t>
            </a:r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 flipV="1">
            <a:off x="2997200" y="4106863"/>
            <a:ext cx="303213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 flipV="1">
            <a:off x="2982913" y="3602038"/>
            <a:ext cx="0" cy="51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7"/>
          <p:cNvSpPr>
            <a:spLocks noChangeShapeType="1"/>
          </p:cNvSpPr>
          <p:nvPr/>
        </p:nvSpPr>
        <p:spPr bwMode="auto">
          <a:xfrm flipV="1">
            <a:off x="4405313" y="5051425"/>
            <a:ext cx="303212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 flipV="1">
            <a:off x="4391025" y="4546600"/>
            <a:ext cx="0" cy="519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19"/>
          <p:cNvSpPr>
            <a:spLocks noChangeShapeType="1"/>
          </p:cNvSpPr>
          <p:nvPr/>
        </p:nvSpPr>
        <p:spPr bwMode="auto">
          <a:xfrm flipV="1">
            <a:off x="5830888" y="6043613"/>
            <a:ext cx="303212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Line 20"/>
          <p:cNvSpPr>
            <a:spLocks noChangeShapeType="1"/>
          </p:cNvSpPr>
          <p:nvPr/>
        </p:nvSpPr>
        <p:spPr bwMode="auto">
          <a:xfrm flipV="1">
            <a:off x="5816600" y="5538788"/>
            <a:ext cx="0" cy="51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9871"/>
            <a:ext cx="7772400" cy="921729"/>
          </a:xfrm>
          <a:noFill/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en-US" sz="3600" dirty="0">
                <a:latin typeface="Arial Black"/>
                <a:ea typeface="ＭＳ Ｐゴシック" charset="0"/>
                <a:cs typeface="Arial Black"/>
              </a:rPr>
              <a:t>Stages in Strategic Research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229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Review secondary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Available info on product, industry, and consumers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Sales reports, annual reports, press coverage, trade articles, census data, syndicated market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Consumer Reports reviews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Popular and trade press pieces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Develop primary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Create or contract customized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Conduct surveys, interviews, focus groups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Use to answer questions emerging from secondary sources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9871"/>
            <a:ext cx="7772400" cy="997929"/>
          </a:xfrm>
          <a:noFill/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en-US" sz="3600" dirty="0">
                <a:latin typeface="Arial Black"/>
                <a:ea typeface="ＭＳ Ｐゴシック" charset="0"/>
                <a:cs typeface="Arial Black"/>
              </a:rPr>
              <a:t>Secondary Research Sources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Government Agencies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e.g., Census, EPA, State Dept.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Trade Associations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e.g., AAAA, AAF, NAATA, etc.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Secondary Research Suppliers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e.g., Lexis/</a:t>
            </a:r>
            <a:r>
              <a:rPr lang="en-US" sz="2400" dirty="0" err="1">
                <a:latin typeface="Arial" charset="0"/>
                <a:ea typeface="ＭＳ Ｐゴシック" charset="0"/>
              </a:rPr>
              <a:t>Nexis</a:t>
            </a:r>
            <a:r>
              <a:rPr lang="en-US" sz="2400" dirty="0">
                <a:latin typeface="Arial" charset="0"/>
                <a:ea typeface="ＭＳ Ｐゴシック" charset="0"/>
              </a:rPr>
              <a:t>, Simmons/MRI, Roper Poll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Internet Sources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e.g., Google Search data and others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826"/>
            <a:ext cx="8153400" cy="9137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 Black"/>
                <a:ea typeface="ＭＳ Ｐゴシック" charset="0"/>
                <a:cs typeface="Arial Black"/>
              </a:rPr>
              <a:t>Library References and Resources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Information on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Company Website – Annual Reports / Press Room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OneSource – Company SWOT Analysis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Information on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>
                <a:latin typeface="Arial" charset="0"/>
                <a:ea typeface="ＭＳ Ｐゴシック" charset="0"/>
              </a:rPr>
              <a:t>IBISWorld</a:t>
            </a:r>
            <a:r>
              <a:rPr lang="en-US" sz="1800" dirty="0">
                <a:latin typeface="Arial" charset="0"/>
                <a:ea typeface="ＭＳ Ｐゴシック" charset="0"/>
              </a:rPr>
              <a:t> – Industry Profiles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Mintel – Market Research Report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Information on Coverage, Articles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Newspaper Source Plus Complete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ABI/Inform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Factiva and Lexis/Nexis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  <a:ea typeface="ＭＳ Ｐゴシック" charset="0"/>
              </a:rPr>
              <a:t>Information on Consumers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Simmons </a:t>
            </a:r>
            <a:r>
              <a:rPr lang="en-US" sz="1800" dirty="0" err="1">
                <a:latin typeface="Arial" charset="0"/>
                <a:ea typeface="ＭＳ Ｐゴシック" charset="0"/>
              </a:rPr>
              <a:t>OneView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US Census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noFill/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en-US" sz="4000" dirty="0">
                <a:latin typeface="Arial Black"/>
                <a:ea typeface="ＭＳ Ｐゴシック" charset="0"/>
                <a:cs typeface="Arial Black"/>
              </a:rPr>
              <a:t>Primary Research Sources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41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Primary Research Suppliers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Custom runs Simmons </a:t>
            </a:r>
            <a:r>
              <a:rPr lang="en-US" sz="2400" dirty="0" err="1">
                <a:latin typeface="Arial" charset="0"/>
                <a:ea typeface="ＭＳ Ｐゴシック" charset="0"/>
              </a:rPr>
              <a:t>OneView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2000" dirty="0">
                <a:latin typeface="Arial" charset="0"/>
                <a:ea typeface="ＭＳ Ｐゴシック" charset="0"/>
              </a:rPr>
              <a:t> Custom runs can be primary research</a:t>
            </a:r>
          </a:p>
          <a:p>
            <a:pPr lvl="2" eaLnBrk="1" hangingPunct="1"/>
            <a:r>
              <a:rPr lang="ja-JP" altLang="en-US" sz="20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OneView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in Business Reference Library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Internal Research Departments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Create primary research to generate unique insights unavailable to competition</a:t>
            </a:r>
          </a:p>
          <a:p>
            <a:pPr lvl="2" eaLnBrk="1" hangingPunct="1"/>
            <a:r>
              <a:rPr lang="en-US" sz="2000" dirty="0">
                <a:latin typeface="Arial" charset="0"/>
                <a:ea typeface="ＭＳ Ｐゴシック" charset="0"/>
              </a:rPr>
              <a:t>Focus groups for consumer perspective</a:t>
            </a:r>
          </a:p>
          <a:p>
            <a:pPr lvl="2" eaLnBrk="1" hangingPunct="1"/>
            <a:r>
              <a:rPr lang="en-US" sz="2000" dirty="0">
                <a:latin typeface="Arial" charset="0"/>
                <a:ea typeface="ＭＳ Ｐゴシック" charset="0"/>
              </a:rPr>
              <a:t>Interviews with experts</a:t>
            </a:r>
          </a:p>
          <a:p>
            <a:pPr lvl="2" eaLnBrk="1" hangingPunct="1"/>
            <a:r>
              <a:rPr lang="en-US" sz="2000" dirty="0">
                <a:latin typeface="Arial" charset="0"/>
                <a:ea typeface="ＭＳ Ｐゴシック" charset="0"/>
              </a:rPr>
              <a:t>Surveys to gauge public opinion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6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 Black"/>
                <a:ea typeface="ＭＳ Ｐゴシック" charset="0"/>
                <a:cs typeface="Arial Black"/>
              </a:rPr>
              <a:t>Message Development Research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"Concept-testing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- Used to test approaches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Survey Research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Experimental Research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Direct Observation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Content Analysis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In-depth Interviews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Focus Groups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Single Source - The Future?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70084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dirty="0">
                <a:latin typeface="Arial Black"/>
                <a:ea typeface="ＭＳ Ｐゴシック" charset="0"/>
                <a:cs typeface="Arial Black"/>
              </a:rPr>
              <a:t>Account Planning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Developed in England in 60s and 70s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voice of the consumer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 in the process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Use traditional and non-traditional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Quantitative data from surveys and experiments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Qualitative data from focus groups and interviews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Interpretation of cultural meanings and codes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Use to gain unique insights into the brand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 Black"/>
                <a:ea typeface="ＭＳ Ｐゴシック" charset="0"/>
                <a:cs typeface="Arial Black"/>
              </a:rPr>
              <a:t>Research Categories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66920"/>
            <a:ext cx="8305800" cy="5105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History / Industry Trends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Competitive Environment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Consumer Analysis, including users and usage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Brand Analysis, mainly brand perception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Coordinate with Account Director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Media Usage Analysis 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Coordinate with Media Director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Category Creative Analysis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Coordinate with Creative Director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Stakeholder Analysis, mainly public opinion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Coordinate with PR Director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2300"/>
            <a:ext cx="77724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>
                <a:latin typeface="Arial Black"/>
                <a:ea typeface="ＭＳ Ｐゴシック" charset="0"/>
                <a:cs typeface="Arial Black"/>
              </a:rPr>
              <a:t>SWOT Analysis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3276600" cy="45259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Strengths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Key internal advantages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Weaknesses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Key internal limitations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Opportunities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Key external prospects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Threats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Key external risks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 to synthesize key insights to drive strategy</a:t>
            </a: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D03FB9C-70E6-A8DB-7228-BDF67F430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09800"/>
            <a:ext cx="5080000" cy="36449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20FB-C4EF-6009-569A-9BF59D89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Internal/External by Helpful/Harmful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4C64501-1779-619C-9B98-50778E61E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275838" cy="4800600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78EE016-B6ED-F1BA-C165-03A8BDA33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038" y="2286000"/>
            <a:ext cx="421735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0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4589-EF1F-8B4C-BC72-063AEAC7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Coordinate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2F48-3EFD-164C-96CD-885AF7C1D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a discussion list or thread</a:t>
            </a:r>
          </a:p>
          <a:p>
            <a:r>
              <a:rPr lang="en-US" dirty="0"/>
              <a:t>Set up an email contact list for docs</a:t>
            </a:r>
          </a:p>
          <a:p>
            <a:r>
              <a:rPr lang="en-US" dirty="0"/>
              <a:t>Set of a phone list so you can connect</a:t>
            </a:r>
          </a:p>
          <a:p>
            <a:r>
              <a:rPr lang="en-US" dirty="0"/>
              <a:t>Set a weekly meeting time all can attend</a:t>
            </a:r>
          </a:p>
          <a:p>
            <a:r>
              <a:rPr lang="en-US" dirty="0"/>
              <a:t>Find a virtual meeting tool/system</a:t>
            </a:r>
          </a:p>
          <a:p>
            <a:endParaRPr lang="en-US" dirty="0"/>
          </a:p>
          <a:p>
            <a:r>
              <a:rPr lang="en-US" dirty="0"/>
              <a:t>Account Director creates a list with this info and share with your team and us.</a:t>
            </a:r>
          </a:p>
        </p:txBody>
      </p:sp>
    </p:spTree>
    <p:extLst>
      <p:ext uri="{BB962C8B-B14F-4D97-AF65-F5344CB8AC3E}">
        <p14:creationId xmlns:p14="http://schemas.microsoft.com/office/powerpoint/2010/main" val="2399132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770084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dirty="0">
                <a:latin typeface="Arial Black"/>
                <a:ea typeface="ＭＳ Ｐゴシック" charset="0"/>
                <a:cs typeface="Arial Black"/>
              </a:rPr>
              <a:t>Organizing Information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Who is responsible?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Large agency: internal research department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Small agency: client service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Account planner: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bridges these functions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coordinating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incorporating research into strategic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For the project, the research director pulls the relevant insights from the group into sections and summarizes key points in a SWOT analysis 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07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 Black"/>
                <a:ea typeface="ＭＳ Ｐゴシック" charset="0"/>
                <a:cs typeface="Arial Black"/>
              </a:rPr>
              <a:t>Evaluation Research Goals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What kinds of things might we want to know about the effectiveness of an ad?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Exposure?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Awareness?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Learning?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Liking? (Attitude toward the product and the ad)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How would you measure effectiveness?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826"/>
            <a:ext cx="7772400" cy="9899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 Black"/>
                <a:ea typeface="ＭＳ Ｐゴシック" charset="0"/>
                <a:cs typeface="Arial Black"/>
              </a:rPr>
              <a:t>Evaluation Research Methods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Memory 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Recall 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Recognition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Persuasion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Direct-response counts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Communication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Focus groups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Physiological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In-market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Simulated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Market tests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DC6C6CD3-88C2-5D47-A70B-096029DD1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Next Agency Structure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145D8904-FB0A-4347-AFEF-B02C923A65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Get in your agencies and decide what structure you want to adopt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Greater integration usually results in more coherent campaigns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need to negotiate decisions - share responsibilities for sections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Be realistic about level of integration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6BD0880E-1BB6-D746-ACF7-2C95EBAF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925"/>
            <a:ext cx="82296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Then Pick an Agency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0382-0D5D-1042-9C15-4896D5E1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400" dirty="0"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/>
                <a:cs typeface="Arial"/>
              </a:rPr>
              <a:t>Agency Name Generators: Use at your own risk!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400" dirty="0">
              <a:latin typeface="Arial"/>
              <a:cs typeface="Arial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  <a:hlinkClick r:id="rId2"/>
              </a:rPr>
              <a:t>http://adage.com/agency-name-generator/index.php</a:t>
            </a:r>
            <a:endParaRPr lang="en-US" sz="2400" dirty="0">
              <a:latin typeface="Arial"/>
              <a:cs typeface="Arial"/>
            </a:endParaRPr>
          </a:p>
          <a:p>
            <a:pPr marL="41148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/>
                <a:cs typeface="Arial"/>
              </a:rPr>
              <a:t>Changing norms of agency naming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sz="2400" dirty="0">
              <a:latin typeface="Arial"/>
              <a:cs typeface="Arial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  <a:hlinkClick r:id="rId3"/>
              </a:rPr>
              <a:t>https://www.thebalanceeveryday.com/ad-agency-names-great-vs-dull-39001</a:t>
            </a:r>
            <a:endParaRPr lang="en-US" sz="2400" dirty="0">
              <a:latin typeface="Arial"/>
              <a:cs typeface="Arial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charset="0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charset="0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B53A0B-107F-8A4D-85BC-9715C458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45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1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E07E-E45B-5A4A-BE4A-A258FBF9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Know your position; Organize your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BACF4-AC7E-53E7-3258-BF6DDD848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100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Exchange contact info (e.g., email), discuss workspaces (e.g., Google docs), and schedules.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need to land on a specific name today but will need a name for your agency.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Schedule regular team meeting when all can attend; same for outside class meetings with me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Come prepared to lab and in-class “campaign planning” sessions throughout term</a:t>
            </a:r>
          </a:p>
        </p:txBody>
      </p:sp>
    </p:spTree>
    <p:extLst>
      <p:ext uri="{BB962C8B-B14F-4D97-AF65-F5344CB8AC3E}">
        <p14:creationId xmlns:p14="http://schemas.microsoft.com/office/powerpoint/2010/main" val="101028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2CC97F3-2E26-D64F-9A42-84DAB6CFA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8610600" cy="1477963"/>
          </a:xfrm>
        </p:spPr>
        <p:txBody>
          <a:bodyPr lIns="0" tIns="0" rIns="0" bIns="0" anchor="t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E2DCC1"/>
                </a:solidFill>
                <a:latin typeface="Arial Black" charset="0"/>
              </a:rPr>
              <a:t> Marketing Communication and Strategic Research</a:t>
            </a:r>
          </a:p>
        </p:txBody>
      </p:sp>
      <p:sp>
        <p:nvSpPr>
          <p:cNvPr id="15362" name="Freeform 3">
            <a:extLst>
              <a:ext uri="{FF2B5EF4-FFF2-40B4-BE49-F238E27FC236}">
                <a16:creationId xmlns:a16="http://schemas.microsoft.com/office/drawing/2014/main" id="{244089DE-F059-904B-A19E-2C400D932E3B}"/>
              </a:ext>
            </a:extLst>
          </p:cNvPr>
          <p:cNvSpPr>
            <a:spLocks/>
          </p:cNvSpPr>
          <p:nvPr/>
        </p:nvSpPr>
        <p:spPr bwMode="auto">
          <a:xfrm>
            <a:off x="228600" y="3352800"/>
            <a:ext cx="8655050" cy="104775"/>
          </a:xfrm>
          <a:custGeom>
            <a:avLst/>
            <a:gdLst>
              <a:gd name="T0" fmla="*/ 0 w 5452"/>
              <a:gd name="T1" fmla="*/ 2147483647 h 66"/>
              <a:gd name="T2" fmla="*/ 2147483647 w 5452"/>
              <a:gd name="T3" fmla="*/ 2147483647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1534</TotalTime>
  <Words>1589</Words>
  <Application>Microsoft Macintosh PowerPoint</Application>
  <PresentationFormat>On-screen Show (4:3)</PresentationFormat>
  <Paragraphs>314</Paragraphs>
  <Slides>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Rockwell</vt:lpstr>
      <vt:lpstr>Times</vt:lpstr>
      <vt:lpstr>Times New Roman</vt:lpstr>
      <vt:lpstr>Wingdings</vt:lpstr>
      <vt:lpstr>Wingdings 2</vt:lpstr>
      <vt:lpstr>Foundry</vt:lpstr>
      <vt:lpstr>Organizing Agencies</vt:lpstr>
      <vt:lpstr>Tradeoffs in Agency Organization</vt:lpstr>
      <vt:lpstr>Your Position; Your Agency; Your Choices</vt:lpstr>
      <vt:lpstr>Coordinate First</vt:lpstr>
      <vt:lpstr>Next Agency Structure</vt:lpstr>
      <vt:lpstr>Then Pick an Agency Name</vt:lpstr>
      <vt:lpstr>PowerPoint Presentation</vt:lpstr>
      <vt:lpstr>Know your position; Organize your agency</vt:lpstr>
      <vt:lpstr> Marketing Communication and Strategic Research</vt:lpstr>
      <vt:lpstr>The Full-Service Agency</vt:lpstr>
      <vt:lpstr>PowerPoint Presentation</vt:lpstr>
      <vt:lpstr>Services Provided</vt:lpstr>
      <vt:lpstr>PR Agencies </vt:lpstr>
      <vt:lpstr>Creative Boutiques</vt:lpstr>
      <vt:lpstr>Digital and Social Shops </vt:lpstr>
      <vt:lpstr>Medical/Political Shops</vt:lpstr>
      <vt:lpstr>Minority Agencies</vt:lpstr>
      <vt:lpstr>In-house Agencies</vt:lpstr>
      <vt:lpstr>Media Buying Services</vt:lpstr>
      <vt:lpstr>Emerging Agency Sectors</vt:lpstr>
      <vt:lpstr>Shift to “In House”  Services</vt:lpstr>
      <vt:lpstr>How Agencies are Paid</vt:lpstr>
      <vt:lpstr>The Commission System</vt:lpstr>
      <vt:lpstr>The Fee System</vt:lpstr>
      <vt:lpstr>Incentive/value-based Systems</vt:lpstr>
      <vt:lpstr>Solutions for Social and Digital</vt:lpstr>
      <vt:lpstr>First Step: Market Research </vt:lpstr>
      <vt:lpstr>Strategic and Evaluative Research</vt:lpstr>
      <vt:lpstr>Peril and Promise</vt:lpstr>
      <vt:lpstr>Marketing Research Process</vt:lpstr>
      <vt:lpstr>Stages in Strategic Research</vt:lpstr>
      <vt:lpstr>Secondary Research Sources</vt:lpstr>
      <vt:lpstr>Library References and Resources</vt:lpstr>
      <vt:lpstr>Primary Research Sources</vt:lpstr>
      <vt:lpstr>Message Development Research</vt:lpstr>
      <vt:lpstr>Account Planning</vt:lpstr>
      <vt:lpstr>Research Categories</vt:lpstr>
      <vt:lpstr>SWOT Analysis</vt:lpstr>
      <vt:lpstr>Internal/External by Helpful/Harmful</vt:lpstr>
      <vt:lpstr>Organizing Information</vt:lpstr>
      <vt:lpstr>Evaluation Research Goals</vt:lpstr>
      <vt:lpstr>Evaluation Research Methods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67</cp:revision>
  <dcterms:created xsi:type="dcterms:W3CDTF">2010-09-02T21:10:57Z</dcterms:created>
  <dcterms:modified xsi:type="dcterms:W3CDTF">2023-09-19T18:44:15Z</dcterms:modified>
</cp:coreProperties>
</file>