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4" r:id="rId1"/>
  </p:sldMasterIdLst>
  <p:notesMasterIdLst>
    <p:notesMasterId r:id="rId49"/>
  </p:notesMasterIdLst>
  <p:sldIdLst>
    <p:sldId id="256" r:id="rId2"/>
    <p:sldId id="299" r:id="rId3"/>
    <p:sldId id="258" r:id="rId4"/>
    <p:sldId id="259" r:id="rId5"/>
    <p:sldId id="260" r:id="rId6"/>
    <p:sldId id="261" r:id="rId7"/>
    <p:sldId id="264" r:id="rId8"/>
    <p:sldId id="265" r:id="rId9"/>
    <p:sldId id="275" r:id="rId10"/>
    <p:sldId id="276" r:id="rId11"/>
    <p:sldId id="277" r:id="rId12"/>
    <p:sldId id="278" r:id="rId13"/>
    <p:sldId id="317" r:id="rId14"/>
    <p:sldId id="318" r:id="rId15"/>
    <p:sldId id="304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09" r:id="rId24"/>
    <p:sldId id="310" r:id="rId25"/>
    <p:sldId id="311" r:id="rId26"/>
    <p:sldId id="308" r:id="rId27"/>
    <p:sldId id="283" r:id="rId28"/>
    <p:sldId id="284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305" r:id="rId37"/>
    <p:sldId id="306" r:id="rId38"/>
    <p:sldId id="296" r:id="rId39"/>
    <p:sldId id="297" r:id="rId40"/>
    <p:sldId id="300" r:id="rId41"/>
    <p:sldId id="313" r:id="rId42"/>
    <p:sldId id="328" r:id="rId43"/>
    <p:sldId id="303" r:id="rId44"/>
    <p:sldId id="316" r:id="rId45"/>
    <p:sldId id="314" r:id="rId46"/>
    <p:sldId id="326" r:id="rId47"/>
    <p:sldId id="329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3"/>
    <p:restoredTop sz="93303"/>
  </p:normalViewPr>
  <p:slideViewPr>
    <p:cSldViewPr>
      <p:cViewPr varScale="1">
        <p:scale>
          <a:sx n="86" d="100"/>
          <a:sy n="86" d="100"/>
        </p:scale>
        <p:origin x="18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24489795918401"/>
          <c:y val="9.2233009708737795E-2"/>
          <c:w val="0.63265306122449005"/>
          <c:h val="0.723300970873785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Milk Sales</c:v>
                </c:pt>
              </c:strCache>
            </c:strRef>
          </c:tx>
          <c:spPr>
            <a:ln w="3175">
              <a:solidFill>
                <a:srgbClr val="DD0806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Sheet1!$B$1:$G$1</c:f>
              <c:numCache>
                <c:formatCode>General</c:formatCode>
                <c:ptCount val="6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680</c:v>
                </c:pt>
                <c:pt idx="1">
                  <c:v>659</c:v>
                </c:pt>
                <c:pt idx="2">
                  <c:v>646</c:v>
                </c:pt>
                <c:pt idx="3">
                  <c:v>633</c:v>
                </c:pt>
                <c:pt idx="4">
                  <c:v>614</c:v>
                </c:pt>
                <c:pt idx="5">
                  <c:v>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8D-9B43-AED1-2F22BE5B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6331736"/>
        <c:axId val="2131451176"/>
      </c:lineChart>
      <c:catAx>
        <c:axId val="-2046331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5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21314511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1451176"/>
        <c:scaling>
          <c:orientation val="minMax"/>
        </c:scaling>
        <c:delete val="0"/>
        <c:axPos val="l"/>
        <c:majorGridlines>
          <c:spPr>
            <a:ln w="1331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2" b="1" i="0" u="none" strike="noStrike" baseline="0">
                <a:solidFill>
                  <a:schemeClr val="tx1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046331736"/>
        <c:crosses val="autoZero"/>
        <c:crossBetween val="between"/>
      </c:valAx>
      <c:spPr>
        <a:noFill/>
        <a:ln w="2540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35" b="1" i="0" u="none" strike="noStrike" baseline="0">
          <a:solidFill>
            <a:srgbClr val="000000"/>
          </a:solidFill>
          <a:latin typeface="H Avenir Heavy"/>
          <a:ea typeface="H Avenir Heavy"/>
          <a:cs typeface="H Avenir Heavy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67605633802801"/>
          <c:y val="8.3333333333333301E-2"/>
          <c:w val="0.636150234741784"/>
          <c:h val="0.657894736842104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Milk Sales</c:v>
                </c:pt>
              </c:strCache>
            </c:strRef>
          </c:tx>
          <c:spPr>
            <a:ln w="12696">
              <a:solidFill>
                <a:srgbClr val="DD0806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Sheet1!$B$1:$P$1</c:f>
              <c:numCache>
                <c:formatCode>General</c:formatCode>
                <c:ptCount val="15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</c:numCache>
            </c:numRef>
          </c:cat>
          <c:val>
            <c:numRef>
              <c:f>Sheet1!$B$2:$P$2</c:f>
              <c:numCache>
                <c:formatCode>General</c:formatCode>
                <c:ptCount val="15"/>
                <c:pt idx="0">
                  <c:v>680</c:v>
                </c:pt>
                <c:pt idx="1">
                  <c:v>659</c:v>
                </c:pt>
                <c:pt idx="2">
                  <c:v>646</c:v>
                </c:pt>
                <c:pt idx="3">
                  <c:v>633</c:v>
                </c:pt>
                <c:pt idx="4">
                  <c:v>614</c:v>
                </c:pt>
                <c:pt idx="5">
                  <c:v>602</c:v>
                </c:pt>
                <c:pt idx="6">
                  <c:v>602</c:v>
                </c:pt>
                <c:pt idx="7">
                  <c:v>603</c:v>
                </c:pt>
                <c:pt idx="8">
                  <c:v>625</c:v>
                </c:pt>
                <c:pt idx="9">
                  <c:v>637</c:v>
                </c:pt>
                <c:pt idx="10">
                  <c:v>645</c:v>
                </c:pt>
                <c:pt idx="11">
                  <c:v>668</c:v>
                </c:pt>
                <c:pt idx="12">
                  <c:v>720</c:v>
                </c:pt>
                <c:pt idx="13">
                  <c:v>736</c:v>
                </c:pt>
                <c:pt idx="14">
                  <c:v>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16-EA4A-9559-02DC6E6AEBD5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4466">
              <a:solidFill>
                <a:srgbClr val="00ABEA"/>
              </a:solidFill>
              <a:prstDash val="solid"/>
            </a:ln>
          </c:spPr>
          <c:marker>
            <c:symbol val="x"/>
            <c:size val="4"/>
            <c:spPr>
              <a:noFill/>
              <a:ln>
                <a:solidFill>
                  <a:srgbClr val="4EE257"/>
                </a:solidFill>
                <a:prstDash val="solid"/>
              </a:ln>
            </c:spPr>
          </c:marker>
          <c:cat>
            <c:numRef>
              <c:f>Sheet1!$B$1:$P$1</c:f>
              <c:numCache>
                <c:formatCode>General</c:formatCode>
                <c:ptCount val="15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</c:numCache>
            </c:numRef>
          </c:cat>
          <c:val>
            <c:numRef>
              <c:f>Sheet1!$B$3:$P$3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16-EA4A-9559-02DC6E6AE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546248"/>
        <c:axId val="-2125458040"/>
      </c:lineChart>
      <c:catAx>
        <c:axId val="-2124546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61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79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12545804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2125458040"/>
        <c:scaling>
          <c:orientation val="minMax"/>
        </c:scaling>
        <c:delete val="0"/>
        <c:axPos val="l"/>
        <c:majorGridlines>
          <c:spPr>
            <a:ln w="14466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9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124546248"/>
        <c:crosses val="autoZero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79" b="1" i="0" u="none" strike="noStrike" baseline="0">
          <a:solidFill>
            <a:srgbClr val="000000"/>
          </a:solidFill>
          <a:latin typeface="H Avenir Heavy"/>
          <a:ea typeface="H Avenir Heavy"/>
          <a:cs typeface="H Avenir Heavy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340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0AF4154-205F-0A4C-8C62-B048C8171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CA92C78-2690-6949-83BE-21F822710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F0F88E89-7B19-BB47-ADFF-37EEBAD84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BBF702D-B1A2-744E-AF42-4F751F44C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74AF69D-B680-764C-8E31-D9806F2386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7712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C19FCAE7-BF1D-8E4F-AABF-492161D52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4CDFA157-3F76-B04B-9BB3-00D48BDE6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88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F8F8FBD-2A2C-A24A-9121-A16D5ED2B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C736D5A1-9C29-6347-9193-745F0C4A5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70FE2023-27B5-4D43-9DF8-B5AB60A99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30500B4F-5F33-7D4F-A236-F82C9971EB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0DBB0EEE-5423-314F-9FB6-EC2A6510E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172F0579-0AA8-A048-B608-085801A979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EDE8AFDB-6650-6D4F-94D2-ED86ED01D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C487E55-EE46-A140-91FE-6B332991B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CCC43A2-6B18-5140-9196-5EFEE19F9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5E22440-89A7-1646-A990-4B8ADA795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925CB17-98B0-7F4C-AA0B-D472CD168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E7136833-5B69-CE4C-8ABF-8A1FD8CC7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603BB7D9-9887-8E4F-91F6-72B637F85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CFE88EEC-5EC8-6043-8D9E-8402B7F7D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910F29E6-21C2-8042-8DC1-81AB8805D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F10DFE4-934B-C643-875E-BDB444329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E965F186-BF91-EC46-892B-D370FB511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B79FCC9-02BB-3042-B3AD-209326221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AAE35F8-1310-014E-AA87-6CF84D87C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FABF4748-E4F4-A94E-A203-66E024F0D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125F5DBA-7680-A44D-ABBF-C46D6223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19F1907-B045-0D46-BA61-4DE20D9D3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E323A11F-1BA6-FC4F-BB20-402BE1D00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2412092-835B-9349-AD29-2972927991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BEF83-D7C1-634C-AF44-DCE5809F10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C6293-5E6F-3B4B-B802-E1C6A2F8E7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3856527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08485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86E08-B43A-1B42-9C93-2C238A362E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52F3D26-8A8E-754A-87C2-7379722FDE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DF68994C-F3E8-AB4C-BDB5-B9AA76D3FC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8D49F198-5002-6242-A020-F413D53013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988B2-5E74-654D-8EDF-19EC86A612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9DC19-60E1-5447-8A5C-62BE16D478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20ACD74-0ADF-414C-B09F-6AAE5096E7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AB7C8F1-4203-B34E-8CD7-1C1DEA59E1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7B090D34-39CC-BD41-A944-8387AACC33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8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fv6Ah_MVJU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2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4klWmwC2ds?feature=oembed" TargetMode="External"/><Relationship Id="rId4" Type="http://schemas.openxmlformats.org/officeDocument/2006/relationships/hyperlink" Target="https://youtu.be/C4klWmwC2ds?si=sf64AhVx4jIvucI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52600"/>
            <a:ext cx="8237537" cy="1477962"/>
          </a:xfrm>
          <a:noFill/>
        </p:spPr>
        <p:txBody>
          <a:bodyPr lIns="0" tIns="0" rIns="0" bIns="0" anchor="t"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E2DCC1"/>
                </a:solidFill>
                <a:latin typeface="Arial Black"/>
                <a:ea typeface="ＭＳ Ｐゴシック" charset="0"/>
                <a:cs typeface="Arial Black"/>
              </a:rPr>
              <a:t>Account Planning and the Iconic “Got Milk?” Campaign </a:t>
            </a: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6576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88681D0-6663-4144-B2BE-1C0ABDE61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Demographics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06EC1CE9-FBFE-8243-831B-3E76141FAE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Age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Gender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Family status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Education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Occupation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Income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Race/ethnicity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EE0D1D95-E5D8-6E4F-BC17-4146E30EE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Geographics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ABA80F88-9F99-7746-AB72-6BCD2E80D2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Region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City size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Population density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Population growth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1A3093A-39A0-334F-B98E-2FF313A62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Psychographics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AE165E80-51C1-1540-9245-B2BDD61AA1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848600" cy="3657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Needs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Attitudes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Personality (self-concept)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Lifestyles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60CF0290-68C6-9241-985A-685D0996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772400" cy="76835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Buying Behavior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8EC64FEC-1516-8340-AE49-9A2A302F5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Category and Brand consumption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Breakfast Cereal vs. Frosted Flakes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Volume of consumption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Heavy, Medium, or Light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Heavy consumers often drive marketing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F5D541AB-9E72-4348-B657-EC5FBEC2E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6316663" cy="7112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VALS 2 Typology</a:t>
            </a:r>
          </a:p>
        </p:txBody>
      </p:sp>
      <p:pic>
        <p:nvPicPr>
          <p:cNvPr id="40962" name="Picture 34" descr="vals">
            <a:extLst>
              <a:ext uri="{FF2B5EF4-FFF2-40B4-BE49-F238E27FC236}">
                <a16:creationId xmlns:a16="http://schemas.microsoft.com/office/drawing/2014/main" id="{21DC7143-1F3B-C940-A598-2A9CBB02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822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30AA7C0F-8BF2-B84E-9D63-3595DCC71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0175"/>
            <a:ext cx="7772400" cy="1241425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Innovators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35626552-5F24-BB4A-A17F-8C995A6BEC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Successful, sophisticated, take-charge people with high self-esteem—leaders and trend-setters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ideals, achievement and self-expression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cultivated tastes, upscale, niche products &amp; services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 expression of taste, independence and personality rather than status/power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6BEEBC21-F835-894C-8DB5-B0E7B7968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Strivers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02799A81-B30D-E649-909A-FED5493FAA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Trendy, fun-loving, job rather than career due to lack of skills, shopping as a social activity and opportunity to make statement, impulsive consumers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Achievement, opinions/approval of others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They favor stylish products that emulate the purchases of people with greater material wealth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Money defines success as they don't have enough of it to meet their desires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8CC4D22-E6A8-8845-B133-C2F7B0C6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1"/>
            <a:ext cx="7772400" cy="12954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Experiencers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536A63B7-6E95-2F4A-8324-1FDFA887CE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Young, enthusiastic, impulsive consumers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Value the new, offbeat and risky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Self-expression, Excitement through experience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Exercise, sports, outdoor recreation, fashion, entertainment and socializing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Emphasis on looking good and having "cool" stuff.</a:t>
            </a:r>
            <a:b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EB08830-FAA9-054E-AE2F-AFC65C0D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AFE3E-9BB2-A847-B17D-B48B3D2E9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80772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Generating a deeper sense of the target audience in terms of their daily life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Painting a vivid picture of the target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Name them and provide “a portrait.”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5" name="Picture 3" descr="IMG_4175.JPG">
            <a:extLst>
              <a:ext uri="{FF2B5EF4-FFF2-40B4-BE49-F238E27FC236}">
                <a16:creationId xmlns:a16="http://schemas.microsoft.com/office/drawing/2014/main" id="{36184D0A-5A01-A849-8F57-0E45DB85F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91000"/>
            <a:ext cx="4051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EAD1DFAA-A34E-E341-A37C-DAF1CDD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I’m a Mac…</a:t>
            </a:r>
          </a:p>
        </p:txBody>
      </p:sp>
      <p:pic>
        <p:nvPicPr>
          <p:cNvPr id="50178" name="Picture 4" descr="iphoneuser.jpg">
            <a:extLst>
              <a:ext uri="{FF2B5EF4-FFF2-40B4-BE49-F238E27FC236}">
                <a16:creationId xmlns:a16="http://schemas.microsoft.com/office/drawing/2014/main" id="{D944BE9D-35EA-ED40-87AA-B8F5F81E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77068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487CB0D-CEDB-5D47-B1C3-C25E6B47F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Understanding Prospects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EC3834C3-2D1D-9740-B09F-9BF18169F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Critical for a Strategic Communicator to understand the audience/consumer: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Identify the consumer and their media environment 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Craft message to fit the audience / aperture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Select and cost media to target the audience</a:t>
            </a: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Starting point: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Market research data:</a:t>
            </a:r>
          </a:p>
          <a:p>
            <a:pPr lvl="2"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E.g., Simmons, MRI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063F-C40F-8AC1-3F53-97B82BA1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 Profile Driver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E950B-48C8-3BDE-2D42-FD7A8CCA1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Campaign driven by highlighting consumer differences in profile of users and using them to personify the brand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nline Media 3" descr="All &quot;I'm a Mac I'm a PC&quot; ads Part 1">
            <a:hlinkClick r:id="" action="ppaction://media"/>
            <a:extLst>
              <a:ext uri="{FF2B5EF4-FFF2-40B4-BE49-F238E27FC236}">
                <a16:creationId xmlns:a16="http://schemas.microsoft.com/office/drawing/2014/main" id="{8EC2B5B0-EBBE-8742-9CF9-41D0064673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57400" y="3307190"/>
            <a:ext cx="4396365" cy="32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4F1A0EF6-998D-5E4C-83BA-3F67669F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Media Mapping</a:t>
            </a:r>
          </a:p>
        </p:txBody>
      </p:sp>
      <p:pic>
        <p:nvPicPr>
          <p:cNvPr id="51202" name="Picture 3" descr="example-target-audience-profile.jpg">
            <a:extLst>
              <a:ext uri="{FF2B5EF4-FFF2-40B4-BE49-F238E27FC236}">
                <a16:creationId xmlns:a16="http://schemas.microsoft.com/office/drawing/2014/main" id="{3EAE0362-5CB9-384C-883B-A3089F4D4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54150"/>
            <a:ext cx="80772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BF935230-E80D-334E-AC3D-8DA1A49C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Exercise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2E9FC574-2BB1-1043-8CFD-C3AB43780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>
                <a:latin typeface="Arial" charset="0"/>
              </a:rPr>
              <a:t>Who do you believe is the target audience(s) for Light Beer/Low Calorie Domestic Beer?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1050" dirty="0">
              <a:latin typeface="Arial" charset="0"/>
              <a:cs typeface="+mn-cs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Demographics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Geographics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Psychographics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Buying Behavior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Media Usage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VALS Category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Will share consumer data for discussion next week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Executions</a:t>
            </a:r>
          </a:p>
        </p:txBody>
      </p:sp>
      <p:pic>
        <p:nvPicPr>
          <p:cNvPr id="7" name="Cheerios 2014 Game Day Ad _ _Gracie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4191000"/>
            <a:ext cx="4368800" cy="2457450"/>
          </a:xfrm>
          <a:prstGeom prst="rect">
            <a:avLst/>
          </a:prstGeom>
        </p:spPr>
      </p:pic>
      <p:pic>
        <p:nvPicPr>
          <p:cNvPr id="8" name="Funny New Cheerios Commercial With Interracial Famil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600200"/>
            <a:ext cx="4343400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Placement</a:t>
            </a:r>
          </a:p>
        </p:txBody>
      </p:sp>
      <p:pic>
        <p:nvPicPr>
          <p:cNvPr id="4" name="Wonderful Pistachios Stephen Colbert Super Bowl Commercial 2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0800" y="1752600"/>
            <a:ext cx="3928534" cy="2209800"/>
          </a:xfrm>
          <a:prstGeom prst="rect">
            <a:avLst/>
          </a:prstGeom>
        </p:spPr>
      </p:pic>
      <p:pic>
        <p:nvPicPr>
          <p:cNvPr id="5" name="Wonderful Pistachios Stephen Colbert Super Bowl Commercial 2-5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4267200"/>
            <a:ext cx="392853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Connections</a:t>
            </a:r>
          </a:p>
        </p:txBody>
      </p:sp>
      <p:pic>
        <p:nvPicPr>
          <p:cNvPr id="7" name="Coca-Cola - It_s Beautiful - Official _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504950"/>
            <a:ext cx="4495800" cy="2528887"/>
          </a:xfrm>
          <a:prstGeom prst="rect">
            <a:avLst/>
          </a:prstGeom>
        </p:spPr>
      </p:pic>
      <p:pic>
        <p:nvPicPr>
          <p:cNvPr id="3" name="Budweiser Super Bowl XLVIII Commercial -- _Puppy Love_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4191000"/>
            <a:ext cx="4495800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Sponsorships</a:t>
            </a:r>
          </a:p>
        </p:txBody>
      </p:sp>
      <p:pic>
        <p:nvPicPr>
          <p:cNvPr id="7" name="2014 Chevy Super Bowl Commercial_ _Life_ -- #PurpleYourProf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3" y="1828800"/>
            <a:ext cx="839893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98450"/>
            <a:ext cx="8534400" cy="1079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5400" dirty="0">
                <a:latin typeface="Arial Black" charset="0"/>
                <a:ea typeface="ＭＳ Ｐゴシック" charset="0"/>
                <a:cs typeface="ＭＳ Ｐゴシック" charset="0"/>
              </a:rPr>
              <a:t>GOT MILK?</a:t>
            </a:r>
          </a:p>
        </p:txBody>
      </p:sp>
      <p:pic>
        <p:nvPicPr>
          <p:cNvPr id="15362" name="Picture 7" descr="MPj031431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50750"/>
            <a:ext cx="2286000" cy="35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838200" y="5791200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An Iconic Campaign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1447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Sales prior to </a:t>
            </a:r>
            <a:r>
              <a:rPr lang="ja-JP" altLang="en-US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Got Milk?</a:t>
            </a:r>
            <a:r>
              <a:rPr lang="ja-JP" altLang="en-US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solidFill>
                <a:srgbClr val="FFCC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347788" y="1347788"/>
          <a:ext cx="6602412" cy="446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101" name="Text Box 13"/>
          <p:cNvSpPr txBox="1">
            <a:spLocks noChangeArrowheads="1"/>
          </p:cNvSpPr>
          <p:nvPr/>
        </p:nvSpPr>
        <p:spPr bwMode="auto">
          <a:xfrm>
            <a:off x="6477000" y="3276600"/>
            <a:ext cx="1312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H Avenir Heavy" charset="0"/>
              </a:rPr>
              <a:t>Milk Sales in </a:t>
            </a:r>
          </a:p>
          <a:p>
            <a:pPr eaLnBrk="1" hangingPunct="1"/>
            <a:r>
              <a:rPr lang="en-US" sz="1400" dirty="0">
                <a:latin typeface="H Avenir Heavy" charset="0"/>
              </a:rPr>
              <a:t>million gallons</a:t>
            </a:r>
          </a:p>
        </p:txBody>
      </p:sp>
      <p:sp>
        <p:nvSpPr>
          <p:cNvPr id="345102" name="Text Box 14"/>
          <p:cNvSpPr txBox="1">
            <a:spLocks noChangeArrowheads="1"/>
          </p:cNvSpPr>
          <p:nvPr/>
        </p:nvSpPr>
        <p:spPr bwMode="auto">
          <a:xfrm>
            <a:off x="3333750" y="30781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  <p:sp>
        <p:nvSpPr>
          <p:cNvPr id="345103" name="Text Box 15"/>
          <p:cNvSpPr txBox="1">
            <a:spLocks noChangeArrowheads="1"/>
          </p:cNvSpPr>
          <p:nvPr/>
        </p:nvSpPr>
        <p:spPr bwMode="auto">
          <a:xfrm>
            <a:off x="4667250" y="38242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45104" name="Text Box 16"/>
          <p:cNvSpPr txBox="1">
            <a:spLocks noChangeArrowheads="1"/>
          </p:cNvSpPr>
          <p:nvPr/>
        </p:nvSpPr>
        <p:spPr bwMode="auto">
          <a:xfrm>
            <a:off x="5353050" y="41290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  <p:sp>
        <p:nvSpPr>
          <p:cNvPr id="345105" name="Text Box 17"/>
          <p:cNvSpPr txBox="1">
            <a:spLocks noChangeArrowheads="1"/>
          </p:cNvSpPr>
          <p:nvPr/>
        </p:nvSpPr>
        <p:spPr bwMode="auto">
          <a:xfrm>
            <a:off x="27432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45106" name="Text Box 18"/>
          <p:cNvSpPr txBox="1">
            <a:spLocks noChangeArrowheads="1"/>
          </p:cNvSpPr>
          <p:nvPr/>
        </p:nvSpPr>
        <p:spPr bwMode="auto">
          <a:xfrm>
            <a:off x="3981450" y="33670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45101" grpId="0"/>
      <p:bldP spid="345102" grpId="0"/>
      <p:bldP spid="345103" grpId="0"/>
      <p:bldP spid="345104" grpId="0"/>
      <p:bldP spid="345105" grpId="0"/>
      <p:bldP spid="34510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 search of insights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858000" cy="4525963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Conducted a lot of research: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Consumption habits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Food/beverage diaries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Strategy testing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Concept validation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69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6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BA052415-0951-3D47-92AB-D164EE1D1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05800" cy="7620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Marketing Comm</a:t>
            </a:r>
            <a:r>
              <a:rPr lang="en-US" sz="4000" dirty="0">
                <a:latin typeface="Arial Black" charset="0"/>
              </a:rPr>
              <a:t> </a:t>
            </a: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Environment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EE862DC-774A-4E4E-A7CB-FE615B65CE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Clutter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Competition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Budget limitations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Only by understanding consumers and their viewpoints, can campaigns overcome these challenges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Assessment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525963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Trend towards out-of-home eating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Less than 5% of milk consumed out of home</a:t>
            </a:r>
          </a:p>
          <a:p>
            <a:pPr eaLnBrk="1" hangingPunct="1">
              <a:lnSpc>
                <a:spcPct val="14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Milk does a body good.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98% awareness!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70% of the general population drinks milk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Enormous Competitors</a:t>
            </a:r>
          </a:p>
        </p:txBody>
      </p:sp>
      <p:pic>
        <p:nvPicPr>
          <p:cNvPr id="367621" name="Picture 5" descr="ev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21336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2" name="Picture 6" descr="gato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2057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3" name="Picture 7" descr="pep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1600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4" name="Picture 8" descr="snap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24400"/>
            <a:ext cx="1905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6" name="Picture 10" descr="co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juicyfl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2600"/>
            <a:ext cx="18923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liptontea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2514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itle 8"/>
          <p:cNvSpPr>
            <a:spLocks noGrp="1"/>
          </p:cNvSpPr>
          <p:nvPr>
            <p:ph type="title"/>
          </p:nvPr>
        </p:nvSpPr>
        <p:spPr>
          <a:xfrm>
            <a:off x="685800" y="187325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Milk Pairs with Food</a:t>
            </a:r>
          </a:p>
        </p:txBody>
      </p:sp>
      <p:pic>
        <p:nvPicPr>
          <p:cNvPr id="336900" name="Picture 4" descr="MPj0175429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4167" b="-2325"/>
          <a:stretch>
            <a:fillRect/>
          </a:stretch>
        </p:blipFill>
        <p:spPr>
          <a:xfrm>
            <a:off x="152400" y="1371600"/>
            <a:ext cx="3429000" cy="2303463"/>
          </a:xfrm>
        </p:spPr>
      </p:pic>
      <p:pic>
        <p:nvPicPr>
          <p:cNvPr id="21505" name="Picture 24" descr="MPj0314315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133600"/>
            <a:ext cx="2135188" cy="3328988"/>
          </a:xfrm>
        </p:spPr>
      </p:pic>
      <p:pic>
        <p:nvPicPr>
          <p:cNvPr id="336922" name="Picture 26" descr="MPj01826950000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038600"/>
            <a:ext cx="3273425" cy="2187575"/>
          </a:xfrm>
        </p:spPr>
      </p:pic>
      <p:pic>
        <p:nvPicPr>
          <p:cNvPr id="336907" name="Picture 11" descr="MPj031556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 b="4102"/>
          <a:stretch>
            <a:fillRect/>
          </a:stretch>
        </p:blipFill>
        <p:spPr bwMode="auto">
          <a:xfrm>
            <a:off x="6019800" y="1295400"/>
            <a:ext cx="28956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6" name="Picture 10" descr="MPj0182692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b="-4080"/>
          <a:stretch>
            <a:fillRect/>
          </a:stretch>
        </p:blipFill>
        <p:spPr bwMode="auto">
          <a:xfrm>
            <a:off x="6248400" y="3962400"/>
            <a:ext cx="24844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11604"/>
            <a:ext cx="7772400" cy="1938992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No Milk for a Week – </a:t>
            </a:r>
            <a:r>
              <a:rPr lang="ja-JP" altLang="en-US" sz="400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Deprivation</a:t>
            </a:r>
            <a:r>
              <a:rPr lang="ja-JP" altLang="en-US" sz="400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generates strong emotional response</a:t>
            </a:r>
            <a:endParaRPr lang="en-US" sz="4000" dirty="0">
              <a:solidFill>
                <a:srgbClr val="FFCC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38" name="Picture 18" descr="MPj0387871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8174"/>
          <a:stretch>
            <a:fillRect/>
          </a:stretch>
        </p:blipFill>
        <p:spPr>
          <a:xfrm>
            <a:off x="457200" y="2667000"/>
            <a:ext cx="2950762" cy="3307080"/>
          </a:xfrm>
        </p:spPr>
      </p:pic>
      <p:pic>
        <p:nvPicPr>
          <p:cNvPr id="337927" name="Picture 7" descr="MPj0178881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590800"/>
            <a:ext cx="5041508" cy="3352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 recommendation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6"/>
            <a:ext cx="8534400" cy="4906964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 discussion of health benefits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Get the 70% who currently consume to buy more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Feature complimentary foods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Create a visceral reaction, a craving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Deprivation campaign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Do not feature any milk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 reaction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534400" cy="2544763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Convinced them to take a risk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Doing the same thing wasn’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t an option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Agreed to commit to campaign for 3 years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Dynamic Campaign</a:t>
            </a:r>
          </a:p>
        </p:txBody>
      </p:sp>
      <p:pic>
        <p:nvPicPr>
          <p:cNvPr id="4" name="Got Milk_ Where am I_ Heaven or Hell Commercial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076450"/>
            <a:ext cx="4343400" cy="3257550"/>
          </a:xfrm>
          <a:prstGeom prst="rect">
            <a:avLst/>
          </a:prstGeom>
        </p:spPr>
      </p:pic>
      <p:pic>
        <p:nvPicPr>
          <p:cNvPr id="5" name="Got Milk _Body Cast_ Commercial (1995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1" y="2076450"/>
            <a:ext cx="4343399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674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/>
                <a:cs typeface="Arial Black"/>
              </a:rPr>
              <a:t>Cross Marketing Potential </a:t>
            </a:r>
          </a:p>
        </p:txBody>
      </p:sp>
      <p:pic>
        <p:nvPicPr>
          <p:cNvPr id="3" name="Got Milk_ - Trix (1995, US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952" y="1905000"/>
            <a:ext cx="734060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New High in Sales by 2003</a:t>
            </a:r>
          </a:p>
        </p:txBody>
      </p:sp>
      <p:graphicFrame>
        <p:nvGraphicFramePr>
          <p:cNvPr id="14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89000" y="1373188"/>
          <a:ext cx="7137400" cy="482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2667000" y="2740025"/>
            <a:ext cx="454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3124200" y="278447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0%</a:t>
            </a:r>
          </a:p>
        </p:txBody>
      </p:sp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3530600" y="27940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0%</a:t>
            </a:r>
          </a:p>
        </p:txBody>
      </p:sp>
      <p:sp>
        <p:nvSpPr>
          <p:cNvPr id="350220" name="Text Box 12"/>
          <p:cNvSpPr txBox="1">
            <a:spLocks noChangeArrowheads="1"/>
          </p:cNvSpPr>
          <p:nvPr/>
        </p:nvSpPr>
        <p:spPr bwMode="auto">
          <a:xfrm>
            <a:off x="3914775" y="26924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3%</a:t>
            </a:r>
          </a:p>
        </p:txBody>
      </p:sp>
      <p:sp>
        <p:nvSpPr>
          <p:cNvPr id="350221" name="Text Box 13"/>
          <p:cNvSpPr txBox="1">
            <a:spLocks noChangeArrowheads="1"/>
          </p:cNvSpPr>
          <p:nvPr/>
        </p:nvSpPr>
        <p:spPr bwMode="auto">
          <a:xfrm>
            <a:off x="4267200" y="258762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2" name="Text Box 14"/>
          <p:cNvSpPr txBox="1">
            <a:spLocks noChangeArrowheads="1"/>
          </p:cNvSpPr>
          <p:nvPr/>
        </p:nvSpPr>
        <p:spPr bwMode="auto">
          <a:xfrm>
            <a:off x="4819650" y="2449513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4%</a:t>
            </a:r>
          </a:p>
        </p:txBody>
      </p:sp>
      <p:sp>
        <p:nvSpPr>
          <p:cNvPr id="350223" name="Text Box 15"/>
          <p:cNvSpPr txBox="1">
            <a:spLocks noChangeArrowheads="1"/>
          </p:cNvSpPr>
          <p:nvPr/>
        </p:nvSpPr>
        <p:spPr bwMode="auto">
          <a:xfrm>
            <a:off x="5257800" y="220662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4" name="Text Box 16"/>
          <p:cNvSpPr txBox="1">
            <a:spLocks noChangeArrowheads="1"/>
          </p:cNvSpPr>
          <p:nvPr/>
        </p:nvSpPr>
        <p:spPr bwMode="auto">
          <a:xfrm>
            <a:off x="5734050" y="2144713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5" name="Text Box 17"/>
          <p:cNvSpPr txBox="1">
            <a:spLocks noChangeArrowheads="1"/>
          </p:cNvSpPr>
          <p:nvPr/>
        </p:nvSpPr>
        <p:spPr bwMode="auto">
          <a:xfrm>
            <a:off x="6400800" y="32004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H Avenir Heavy" charset="0"/>
              </a:rPr>
              <a:t>Milk sales in million gallons</a:t>
            </a:r>
          </a:p>
        </p:txBody>
      </p:sp>
      <p:sp>
        <p:nvSpPr>
          <p:cNvPr id="350227" name="Text Box 19"/>
          <p:cNvSpPr txBox="1">
            <a:spLocks noChangeArrowheads="1"/>
          </p:cNvSpPr>
          <p:nvPr/>
        </p:nvSpPr>
        <p:spPr bwMode="auto">
          <a:xfrm>
            <a:off x="6400800" y="1676400"/>
            <a:ext cx="228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745 million gallons!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350213" grpId="0"/>
      <p:bldP spid="350214" grpId="0"/>
      <p:bldP spid="350215" grpId="0"/>
      <p:bldP spid="350220" grpId="0"/>
      <p:bldP spid="350221" grpId="0"/>
      <p:bldP spid="350222" grpId="0"/>
      <p:bldP spid="350223" grpId="0"/>
      <p:bldP spid="350224" grpId="0"/>
      <p:bldP spid="350225" grpId="0"/>
      <p:bldP spid="3502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477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The Results</a:t>
            </a:r>
          </a:p>
        </p:txBody>
      </p:sp>
      <p:sp>
        <p:nvSpPr>
          <p:cNvPr id="328710" name="Rectangle 6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696200" cy="4267200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91% awareness level was achieved nationally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Campaign won every major advertising award.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Voted #1 slogan among marketing industry leaders since the advent of broadcast television in 1948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One of the most widely syndicated slogans in advertising history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Got milk? evolved far beyond a campaign to become part of the vernacular of this country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8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8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8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8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639905A-35E4-F24C-BF86-5515907D9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Audience </a:t>
            </a:r>
            <a:r>
              <a:rPr lang="en-US" dirty="0">
                <a:latin typeface="Arial Black" charset="0"/>
              </a:rPr>
              <a:t>limitations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latin typeface="Arial Black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E3C89A6-776F-3741-BEB4-5734A02296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Factors that inhibit message reception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Divided attention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Short Attention span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Processing limitations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Selective exposure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Scorn and skepticism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Got everything!</a:t>
            </a:r>
          </a:p>
        </p:txBody>
      </p:sp>
      <p:pic>
        <p:nvPicPr>
          <p:cNvPr id="390149" name="Picture 5" descr="soymi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1982788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0" name="Picture 6" descr="gojus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Picture 7" descr="gotkarao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057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Picture 8" descr="gotm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1981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3" name="Picture 9" descr="gotmilkbo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057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1412-1FF0-8E87-AB08-E40C61DA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Mustache Brand Extension </a:t>
            </a:r>
          </a:p>
        </p:txBody>
      </p:sp>
      <p:pic>
        <p:nvPicPr>
          <p:cNvPr id="8" name="Content Placeholder 7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40A71AC-B513-3324-3662-486C67EE0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7429" y="1662187"/>
            <a:ext cx="2994206" cy="4068763"/>
          </a:xfrm>
        </p:spPr>
      </p:pic>
      <p:pic>
        <p:nvPicPr>
          <p:cNvPr id="12" name="Content Placeholder 11" descr="A person with the mouth open&#10;&#10;Description automatically generated with low confidence">
            <a:extLst>
              <a:ext uri="{FF2B5EF4-FFF2-40B4-BE49-F238E27FC236}">
                <a16:creationId xmlns:a16="http://schemas.microsoft.com/office/drawing/2014/main" id="{5CAA8A16-B784-54C4-FDA3-E89CBE736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6759" y="1646238"/>
            <a:ext cx="3092035" cy="406876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B931F0-E199-775C-94DB-634C6EB179C1}"/>
              </a:ext>
            </a:extLst>
          </p:cNvPr>
          <p:cNvSpPr txBox="1"/>
          <p:nvPr/>
        </p:nvSpPr>
        <p:spPr>
          <a:xfrm>
            <a:off x="609600" y="5867400"/>
            <a:ext cx="8210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Campaign spanning over 20 years, multiple brand extensions,</a:t>
            </a:r>
          </a:p>
          <a:p>
            <a:r>
              <a:rPr lang="en-US" dirty="0"/>
              <a:t>As well as countless parodies and media references – truly iconic</a:t>
            </a:r>
          </a:p>
        </p:txBody>
      </p:sp>
    </p:spTree>
    <p:extLst>
      <p:ext uri="{BB962C8B-B14F-4D97-AF65-F5344CB8AC3E}">
        <p14:creationId xmlns:p14="http://schemas.microsoft.com/office/powerpoint/2010/main" val="2251500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1412-1FF0-8E87-AB08-E40C61DA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Mustache Brand Extension </a:t>
            </a:r>
          </a:p>
        </p:txBody>
      </p:sp>
      <p:pic>
        <p:nvPicPr>
          <p:cNvPr id="9" name="Content Placeholder 8" descr="A person holding a milk bottle next to a poster&#10;&#10;Description automatically generated">
            <a:extLst>
              <a:ext uri="{FF2B5EF4-FFF2-40B4-BE49-F238E27FC236}">
                <a16:creationId xmlns:a16="http://schemas.microsoft.com/office/drawing/2014/main" id="{B2BBFAAE-C1D5-9E81-1642-82D50D4D98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3901" y="1638993"/>
            <a:ext cx="3342339" cy="2475807"/>
          </a:xfrm>
        </p:spPr>
      </p:pic>
      <p:pic>
        <p:nvPicPr>
          <p:cNvPr id="11" name="Content Placeholder 10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0B9DE32B-BABB-A733-ECF3-4CA4A9729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1076" y="1638993"/>
            <a:ext cx="3344228" cy="2475807"/>
          </a:xfrm>
        </p:spPr>
      </p:pic>
      <p:pic>
        <p:nvPicPr>
          <p:cNvPr id="15" name="Picture 14" descr="A person with short hair wearing a black dress&#10;&#10;Description automatically generated">
            <a:extLst>
              <a:ext uri="{FF2B5EF4-FFF2-40B4-BE49-F238E27FC236}">
                <a16:creationId xmlns:a16="http://schemas.microsoft.com/office/drawing/2014/main" id="{95C2B41F-8B12-4881-D786-F52AE66E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093784"/>
            <a:ext cx="3733799" cy="27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9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85725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F17F5-D7C5-2522-5A67-F372ED5227F2}"/>
              </a:ext>
            </a:extLst>
          </p:cNvPr>
          <p:cNvSpPr txBox="1"/>
          <p:nvPr/>
        </p:nvSpPr>
        <p:spPr>
          <a:xfrm>
            <a:off x="1066800" y="457200"/>
            <a:ext cx="776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Declining Milk Sales Across Many Categories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757A998-740D-7ABD-859E-B41FE97A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57300"/>
            <a:ext cx="2673687" cy="203200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352CDA3-AE72-140E-47E0-F5C4DB36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820695"/>
            <a:ext cx="2673688" cy="203200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F7E9BE4-92D5-F14C-876D-8CF335BD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005" y="1257299"/>
            <a:ext cx="2512089" cy="2032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193C1-73D1-BC0D-5475-26989CE270D3}"/>
              </a:ext>
            </a:extLst>
          </p:cNvPr>
          <p:cNvSpPr txBox="1"/>
          <p:nvPr/>
        </p:nvSpPr>
        <p:spPr>
          <a:xfrm>
            <a:off x="1632459" y="1005302"/>
            <a:ext cx="1783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as a Beverage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9E065-7D98-A1F6-2E96-6A7D06559772}"/>
              </a:ext>
            </a:extLst>
          </p:cNvPr>
          <p:cNvSpPr txBox="1"/>
          <p:nvPr/>
        </p:nvSpPr>
        <p:spPr>
          <a:xfrm>
            <a:off x="1149729" y="3541299"/>
            <a:ext cx="2877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with Beverage (e.g. Coffee)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1E9AA-0281-27E4-9122-81D3B1F66885}"/>
              </a:ext>
            </a:extLst>
          </p:cNvPr>
          <p:cNvSpPr txBox="1"/>
          <p:nvPr/>
        </p:nvSpPr>
        <p:spPr>
          <a:xfrm>
            <a:off x="5129976" y="1006559"/>
            <a:ext cx="1557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with Cereal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C545D-4A68-E79F-DD98-B26F8C8CAE3A}"/>
              </a:ext>
            </a:extLst>
          </p:cNvPr>
          <p:cNvSpPr txBox="1"/>
          <p:nvPr/>
        </p:nvSpPr>
        <p:spPr>
          <a:xfrm>
            <a:off x="4876800" y="3541299"/>
            <a:ext cx="2571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Total Hispanic Dairy Volume</a:t>
            </a:r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440D3057-E718-9B03-AA75-B472BE668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960" y="3860047"/>
            <a:ext cx="3989068" cy="19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2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Effie Winning Extensions</a:t>
            </a:r>
          </a:p>
        </p:txBody>
      </p:sp>
      <p:pic>
        <p:nvPicPr>
          <p:cNvPr id="16" name="2014 Gold Effie Winner - California Milk Processor Board - Bedtime Stories - YouTube">
            <a:hlinkClick r:id="" action="ppaction://media"/>
            <a:extLst>
              <a:ext uri="{FF2B5EF4-FFF2-40B4-BE49-F238E27FC236}">
                <a16:creationId xmlns:a16="http://schemas.microsoft.com/office/drawing/2014/main" id="{B0A21D93-5AE7-F24C-8D8B-50A46905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8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264F-5333-956A-1084-EF590CD1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713509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Major Threats Facing the Milk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9AC3-A643-FBA0-3032-4339FAF5E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534400" cy="2667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Changing breakfast and eating habits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carb and gluten-free diet patterns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Dairy-free / plant-based vegan alternatives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Almond, Soy, Oat, Coconut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concerns with dairy farming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concerns with dairy milk - fat content / BGH</a:t>
            </a:r>
          </a:p>
        </p:txBody>
      </p:sp>
      <p:pic>
        <p:nvPicPr>
          <p:cNvPr id="6" name="Picture 5" descr="A graph showing milk consumption&#10;&#10;Description automatically generated">
            <a:extLst>
              <a:ext uri="{FF2B5EF4-FFF2-40B4-BE49-F238E27FC236}">
                <a16:creationId xmlns:a16="http://schemas.microsoft.com/office/drawing/2014/main" id="{8C4959DC-528F-059D-7431-6D177C1B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114800"/>
            <a:ext cx="3381119" cy="2639291"/>
          </a:xfrm>
          <a:prstGeom prst="rect">
            <a:avLst/>
          </a:prstGeom>
        </p:spPr>
      </p:pic>
      <p:pic>
        <p:nvPicPr>
          <p:cNvPr id="8" name="Picture 7" descr="A person holding a glass of milk&#10;&#10;Description automatically generated">
            <a:extLst>
              <a:ext uri="{FF2B5EF4-FFF2-40B4-BE49-F238E27FC236}">
                <a16:creationId xmlns:a16="http://schemas.microsoft.com/office/drawing/2014/main" id="{1B624319-78A5-5112-54AD-F0B8D8012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14800"/>
            <a:ext cx="4191000" cy="31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8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3B26-B2EF-DA8F-5696-94A2A1E2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1358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Revamping “Got Milk” for the Current Moment</a:t>
            </a:r>
            <a:endParaRPr lang="en-US" sz="2400" dirty="0"/>
          </a:p>
        </p:txBody>
      </p:sp>
      <p:pic>
        <p:nvPicPr>
          <p:cNvPr id="4" name="Online Media 3" descr="Introducing Wood Milk: Aubrey Plaza's Newest Product #drinkwoodmilk">
            <a:hlinkClick r:id="" action="ppaction://media"/>
            <a:extLst>
              <a:ext uri="{FF2B5EF4-FFF2-40B4-BE49-F238E27FC236}">
                <a16:creationId xmlns:a16="http://schemas.microsoft.com/office/drawing/2014/main" id="{FBDC60CD-4734-F5F5-6BC6-94A9E53DB2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4657" y="1371600"/>
            <a:ext cx="7914686" cy="4471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87C05-D775-7702-0AEA-B12AAE672B1E}"/>
              </a:ext>
            </a:extLst>
          </p:cNvPr>
          <p:cNvSpPr txBox="1"/>
          <p:nvPr/>
        </p:nvSpPr>
        <p:spPr>
          <a:xfrm>
            <a:off x="3429000" y="5917364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Link to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>
            <a:extLst>
              <a:ext uri="{FF2B5EF4-FFF2-40B4-BE49-F238E27FC236}">
                <a16:creationId xmlns:a16="http://schemas.microsoft.com/office/drawing/2014/main" id="{578DC713-5C1B-B247-A6ED-2999E9852930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905000"/>
            <a:ext cx="4600575" cy="4075113"/>
            <a:chOff x="1515" y="824"/>
            <a:chExt cx="2898" cy="2567"/>
          </a:xfrm>
        </p:grpSpPr>
        <p:sp>
          <p:nvSpPr>
            <p:cNvPr id="22537" name="Freeform 3">
              <a:extLst>
                <a:ext uri="{FF2B5EF4-FFF2-40B4-BE49-F238E27FC236}">
                  <a16:creationId xmlns:a16="http://schemas.microsoft.com/office/drawing/2014/main" id="{3CF8D581-8F7B-DD4D-ACDB-075EFCAFA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946"/>
              <a:ext cx="2333" cy="928"/>
            </a:xfrm>
            <a:custGeom>
              <a:avLst/>
              <a:gdLst>
                <a:gd name="T0" fmla="*/ 0 w 2333"/>
                <a:gd name="T1" fmla="*/ 927 h 928"/>
                <a:gd name="T2" fmla="*/ 2332 w 2333"/>
                <a:gd name="T3" fmla="*/ 927 h 928"/>
                <a:gd name="T4" fmla="*/ 1798 w 2333"/>
                <a:gd name="T5" fmla="*/ 0 h 928"/>
                <a:gd name="T6" fmla="*/ 533 w 2333"/>
                <a:gd name="T7" fmla="*/ 0 h 928"/>
                <a:gd name="T8" fmla="*/ 0 w 2333"/>
                <a:gd name="T9" fmla="*/ 927 h 9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33"/>
                <a:gd name="T16" fmla="*/ 0 h 928"/>
                <a:gd name="T17" fmla="*/ 2333 w 2333"/>
                <a:gd name="T18" fmla="*/ 928 h 9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33" h="928">
                  <a:moveTo>
                    <a:pt x="0" y="927"/>
                  </a:moveTo>
                  <a:lnTo>
                    <a:pt x="2332" y="927"/>
                  </a:lnTo>
                  <a:lnTo>
                    <a:pt x="1798" y="0"/>
                  </a:lnTo>
                  <a:lnTo>
                    <a:pt x="533" y="0"/>
                  </a:lnTo>
                  <a:lnTo>
                    <a:pt x="0" y="927"/>
                  </a:lnTo>
                </a:path>
              </a:pathLst>
            </a:custGeom>
            <a:solidFill>
              <a:srgbClr val="099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Freeform 4">
              <a:extLst>
                <a:ext uri="{FF2B5EF4-FFF2-40B4-BE49-F238E27FC236}">
                  <a16:creationId xmlns:a16="http://schemas.microsoft.com/office/drawing/2014/main" id="{6FD5285F-CD0C-D14C-9BC9-A8F2A12F3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1458"/>
              <a:ext cx="1293" cy="499"/>
            </a:xfrm>
            <a:custGeom>
              <a:avLst/>
              <a:gdLst>
                <a:gd name="T0" fmla="*/ 0 w 1293"/>
                <a:gd name="T1" fmla="*/ 498 h 499"/>
                <a:gd name="T2" fmla="*/ 1292 w 1293"/>
                <a:gd name="T3" fmla="*/ 498 h 499"/>
                <a:gd name="T4" fmla="*/ 996 w 1293"/>
                <a:gd name="T5" fmla="*/ 0 h 499"/>
                <a:gd name="T6" fmla="*/ 295 w 1293"/>
                <a:gd name="T7" fmla="*/ 0 h 499"/>
                <a:gd name="T8" fmla="*/ 0 w 1293"/>
                <a:gd name="T9" fmla="*/ 498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3"/>
                <a:gd name="T16" fmla="*/ 0 h 499"/>
                <a:gd name="T17" fmla="*/ 1293 w 1293"/>
                <a:gd name="T18" fmla="*/ 499 h 4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3" h="499">
                  <a:moveTo>
                    <a:pt x="0" y="498"/>
                  </a:moveTo>
                  <a:lnTo>
                    <a:pt x="1292" y="498"/>
                  </a:lnTo>
                  <a:lnTo>
                    <a:pt x="996" y="0"/>
                  </a:lnTo>
                  <a:lnTo>
                    <a:pt x="295" y="0"/>
                  </a:lnTo>
                  <a:lnTo>
                    <a:pt x="0" y="498"/>
                  </a:lnTo>
                </a:path>
              </a:pathLst>
            </a:custGeom>
            <a:solidFill>
              <a:srgbClr val="F35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Freeform 5">
              <a:extLst>
                <a:ext uri="{FF2B5EF4-FFF2-40B4-BE49-F238E27FC236}">
                  <a16:creationId xmlns:a16="http://schemas.microsoft.com/office/drawing/2014/main" id="{9B8BEE4F-1773-B74E-9F7A-CEF5270D0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824"/>
              <a:ext cx="733" cy="654"/>
            </a:xfrm>
            <a:custGeom>
              <a:avLst/>
              <a:gdLst>
                <a:gd name="T0" fmla="*/ 0 w 733"/>
                <a:gd name="T1" fmla="*/ 653 h 654"/>
                <a:gd name="T2" fmla="*/ 732 w 733"/>
                <a:gd name="T3" fmla="*/ 653 h 654"/>
                <a:gd name="T4" fmla="*/ 366 w 733"/>
                <a:gd name="T5" fmla="*/ 0 h 654"/>
                <a:gd name="T6" fmla="*/ 0 w 733"/>
                <a:gd name="T7" fmla="*/ 653 h 6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3"/>
                <a:gd name="T13" fmla="*/ 0 h 654"/>
                <a:gd name="T14" fmla="*/ 733 w 733"/>
                <a:gd name="T15" fmla="*/ 654 h 6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3" h="654">
                  <a:moveTo>
                    <a:pt x="0" y="653"/>
                  </a:moveTo>
                  <a:lnTo>
                    <a:pt x="732" y="653"/>
                  </a:lnTo>
                  <a:lnTo>
                    <a:pt x="366" y="0"/>
                  </a:lnTo>
                  <a:lnTo>
                    <a:pt x="0" y="653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6">
              <a:extLst>
                <a:ext uri="{FF2B5EF4-FFF2-40B4-BE49-F238E27FC236}">
                  <a16:creationId xmlns:a16="http://schemas.microsoft.com/office/drawing/2014/main" id="{280DA394-509A-204E-913E-562CCBCF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" y="2423"/>
              <a:ext cx="2334" cy="480"/>
            </a:xfrm>
            <a:custGeom>
              <a:avLst/>
              <a:gdLst>
                <a:gd name="T0" fmla="*/ 0 w 2334"/>
                <a:gd name="T1" fmla="*/ 479 h 480"/>
                <a:gd name="T2" fmla="*/ 250 w 2334"/>
                <a:gd name="T3" fmla="*/ 0 h 480"/>
                <a:gd name="T4" fmla="*/ 2063 w 2334"/>
                <a:gd name="T5" fmla="*/ 0 h 480"/>
                <a:gd name="T6" fmla="*/ 2333 w 2334"/>
                <a:gd name="T7" fmla="*/ 479 h 480"/>
                <a:gd name="T8" fmla="*/ 0 w 2334"/>
                <a:gd name="T9" fmla="*/ 479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34"/>
                <a:gd name="T16" fmla="*/ 0 h 480"/>
                <a:gd name="T17" fmla="*/ 2334 w 2334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34" h="480">
                  <a:moveTo>
                    <a:pt x="0" y="479"/>
                  </a:moveTo>
                  <a:lnTo>
                    <a:pt x="250" y="0"/>
                  </a:lnTo>
                  <a:lnTo>
                    <a:pt x="2063" y="0"/>
                  </a:lnTo>
                  <a:lnTo>
                    <a:pt x="2333" y="479"/>
                  </a:lnTo>
                  <a:lnTo>
                    <a:pt x="0" y="47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7">
              <a:extLst>
                <a:ext uri="{FF2B5EF4-FFF2-40B4-BE49-F238E27FC236}">
                  <a16:creationId xmlns:a16="http://schemas.microsoft.com/office/drawing/2014/main" id="{EE7827A9-DDBD-AF4B-97AD-0233C6504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912"/>
              <a:ext cx="2898" cy="479"/>
            </a:xfrm>
            <a:custGeom>
              <a:avLst/>
              <a:gdLst>
                <a:gd name="T0" fmla="*/ 0 w 2898"/>
                <a:gd name="T1" fmla="*/ 478 h 479"/>
                <a:gd name="T2" fmla="*/ 263 w 2898"/>
                <a:gd name="T3" fmla="*/ 0 h 479"/>
                <a:gd name="T4" fmla="*/ 2624 w 2898"/>
                <a:gd name="T5" fmla="*/ 0 h 479"/>
                <a:gd name="T6" fmla="*/ 2897 w 2898"/>
                <a:gd name="T7" fmla="*/ 478 h 479"/>
                <a:gd name="T8" fmla="*/ 0 w 2898"/>
                <a:gd name="T9" fmla="*/ 478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8"/>
                <a:gd name="T16" fmla="*/ 0 h 479"/>
                <a:gd name="T17" fmla="*/ 2898 w 2898"/>
                <a:gd name="T18" fmla="*/ 479 h 4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8" h="479">
                  <a:moveTo>
                    <a:pt x="0" y="478"/>
                  </a:moveTo>
                  <a:lnTo>
                    <a:pt x="263" y="0"/>
                  </a:lnTo>
                  <a:lnTo>
                    <a:pt x="2624" y="0"/>
                  </a:lnTo>
                  <a:lnTo>
                    <a:pt x="2897" y="478"/>
                  </a:lnTo>
                  <a:lnTo>
                    <a:pt x="0" y="478"/>
                  </a:lnTo>
                </a:path>
              </a:pathLst>
            </a:custGeom>
            <a:solidFill>
              <a:srgbClr val="7B0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0" name="Rectangle 8">
            <a:extLst>
              <a:ext uri="{FF2B5EF4-FFF2-40B4-BE49-F238E27FC236}">
                <a16:creationId xmlns:a16="http://schemas.microsoft.com/office/drawing/2014/main" id="{10BD3F03-F524-2A45-BCAB-8E9C7F0B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227647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800" b="1" u="sng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Action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Desire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Conviction</a:t>
            </a:r>
          </a:p>
          <a:p>
            <a:pPr algn="ctr">
              <a:lnSpc>
                <a:spcPct val="125000"/>
              </a:lnSpc>
            </a:pPr>
            <a:endParaRPr lang="en-US" altLang="en-US" sz="1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endParaRPr lang="en-US" altLang="en-US" sz="1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Comprehension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Awareness</a:t>
            </a: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25000"/>
              </a:lnSpc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25000"/>
              </a:lnSpc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9">
            <a:extLst>
              <a:ext uri="{FF2B5EF4-FFF2-40B4-BE49-F238E27FC236}">
                <a16:creationId xmlns:a16="http://schemas.microsoft.com/office/drawing/2014/main" id="{C068049E-E33A-6B44-BF68-613589B1B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85800"/>
            <a:ext cx="7394575" cy="7112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lnSpc>
                <a:spcPct val="89000"/>
              </a:lnSpc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Advertising Pyramid</a:t>
            </a:r>
          </a:p>
        </p:txBody>
      </p:sp>
      <p:sp>
        <p:nvSpPr>
          <p:cNvPr id="22532" name="AutoShape 10">
            <a:extLst>
              <a:ext uri="{FF2B5EF4-FFF2-40B4-BE49-F238E27FC236}">
                <a16:creationId xmlns:a16="http://schemas.microsoft.com/office/drawing/2014/main" id="{C652B04B-FD20-8D4B-A674-77A74E7C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1909763"/>
            <a:ext cx="4586287" cy="4060825"/>
          </a:xfrm>
          <a:prstGeom prst="triangle">
            <a:avLst>
              <a:gd name="adj" fmla="val 4998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Line 11">
            <a:extLst>
              <a:ext uri="{FF2B5EF4-FFF2-40B4-BE49-F238E27FC236}">
                <a16:creationId xmlns:a16="http://schemas.microsoft.com/office/drawing/2014/main" id="{B6538538-0B3C-5041-80AF-967398B99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4013" y="5221288"/>
            <a:ext cx="37195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12">
            <a:extLst>
              <a:ext uri="{FF2B5EF4-FFF2-40B4-BE49-F238E27FC236}">
                <a16:creationId xmlns:a16="http://schemas.microsoft.com/office/drawing/2014/main" id="{DE80F9B2-E127-0A47-A174-A8F0ACB23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3700463"/>
            <a:ext cx="1998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13">
            <a:extLst>
              <a:ext uri="{FF2B5EF4-FFF2-40B4-BE49-F238E27FC236}">
                <a16:creationId xmlns:a16="http://schemas.microsoft.com/office/drawing/2014/main" id="{7AE1277D-E3B0-E74E-8C7B-6C75C29B6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2943225"/>
            <a:ext cx="1169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4">
            <a:extLst>
              <a:ext uri="{FF2B5EF4-FFF2-40B4-BE49-F238E27FC236}">
                <a16:creationId xmlns:a16="http://schemas.microsoft.com/office/drawing/2014/main" id="{947B392C-3A74-0C49-9335-8717A0A13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3113" y="4429125"/>
            <a:ext cx="2835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5ACB4CA-D482-AF4A-8112-F0FB951BF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7772400" cy="677862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The First Step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AD37FBC-0B34-4A4E-8817-DE8EC951A8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5181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Breaking through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getting exposure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Keys to getting exposure: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Understanding audience media use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Understanding audience needs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Needs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 motivations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 gratifications sought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D0B0DBE1-A391-E74D-9040-2B67F5C3E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610600" cy="685800"/>
          </a:xfrm>
        </p:spPr>
        <p:txBody>
          <a:bodyPr lIns="92075" tIns="46038" rIns="92075" bIns="46038"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Involvement: A Key Audience Factor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EC70D5E4-F23E-B341-996B-BFDC33618C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7848600" cy="44196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Involvement shapes persuasion process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Types of involvement: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Product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High vs. low involvement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Consumer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High vs. low involvement consumers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Cognitive vs. affective involvement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Cognitive:  thinking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Affective:  feeling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6EF37D8-7B8C-AD4A-B46D-1E8D05F8D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4398963"/>
            <a:ext cx="2147887" cy="2136775"/>
          </a:xfrm>
          <a:prstGeom prst="rect">
            <a:avLst/>
          </a:prstGeom>
          <a:solidFill>
            <a:srgbClr val="F35B1B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63D9CC1-1E6F-EC4E-A349-F7D4FF117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38" y="2243138"/>
            <a:ext cx="2151062" cy="21558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AA5E3A0C-07DD-F04D-8DBA-E06620993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241550"/>
            <a:ext cx="2149475" cy="2157413"/>
          </a:xfrm>
          <a:prstGeom prst="rect">
            <a:avLst/>
          </a:prstGeom>
          <a:solidFill>
            <a:srgbClr val="099D1E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319F5259-CF61-3747-AB94-236F98A63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525" y="4413250"/>
            <a:ext cx="2146300" cy="21383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D3CAD89C-D5B6-3A45-9A52-749AAEFFB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lnSpc>
                <a:spcPct val="89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Product Involvement Grid</a:t>
            </a:r>
          </a:p>
        </p:txBody>
      </p:sp>
      <p:sp>
        <p:nvSpPr>
          <p:cNvPr id="28678" name="Rectangle 7">
            <a:extLst>
              <a:ext uri="{FF2B5EF4-FFF2-40B4-BE49-F238E27FC236}">
                <a16:creationId xmlns:a16="http://schemas.microsoft.com/office/drawing/2014/main" id="{C965323D-1EE2-BB42-AB9E-0929F908D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2251075"/>
            <a:ext cx="4292600" cy="429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9" name="Rectangle 8">
            <a:extLst>
              <a:ext uri="{FF2B5EF4-FFF2-40B4-BE49-F238E27FC236}">
                <a16:creationId xmlns:a16="http://schemas.microsoft.com/office/drawing/2014/main" id="{FD07BEBE-6EDA-C04E-9251-2B01D07E8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13" y="1581150"/>
            <a:ext cx="3778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Affective involvement (feel)</a:t>
            </a:r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752C8338-8D55-6A4E-8358-235C08AAA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4568825"/>
            <a:ext cx="176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Greeting card • </a:t>
            </a:r>
          </a:p>
        </p:txBody>
      </p:sp>
      <p:sp>
        <p:nvSpPr>
          <p:cNvPr id="28681" name="Rectangle 10">
            <a:extLst>
              <a:ext uri="{FF2B5EF4-FFF2-40B4-BE49-F238E27FC236}">
                <a16:creationId xmlns:a16="http://schemas.microsoft.com/office/drawing/2014/main" id="{7AC75C7E-E278-E445-9320-F5920CEA09E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8581" y="3950494"/>
            <a:ext cx="3778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Cognitive involvement (Think)</a:t>
            </a:r>
          </a:p>
        </p:txBody>
      </p:sp>
      <p:sp>
        <p:nvSpPr>
          <p:cNvPr id="28682" name="Rectangle 11">
            <a:extLst>
              <a:ext uri="{FF2B5EF4-FFF2-40B4-BE49-F238E27FC236}">
                <a16:creationId xmlns:a16="http://schemas.microsoft.com/office/drawing/2014/main" id="{17125CDD-3E0B-C042-8308-6CB92C34C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75" y="1919288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High</a:t>
            </a:r>
          </a:p>
        </p:txBody>
      </p:sp>
      <p:sp>
        <p:nvSpPr>
          <p:cNvPr id="28683" name="Rectangle 12">
            <a:extLst>
              <a:ext uri="{FF2B5EF4-FFF2-40B4-BE49-F238E27FC236}">
                <a16:creationId xmlns:a16="http://schemas.microsoft.com/office/drawing/2014/main" id="{7A8D9EF3-1CD1-E64D-83B1-98595CB41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1916113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Low</a:t>
            </a:r>
          </a:p>
        </p:txBody>
      </p:sp>
      <p:sp>
        <p:nvSpPr>
          <p:cNvPr id="28684" name="Rectangle 13">
            <a:extLst>
              <a:ext uri="{FF2B5EF4-FFF2-40B4-BE49-F238E27FC236}">
                <a16:creationId xmlns:a16="http://schemas.microsoft.com/office/drawing/2014/main" id="{284E643B-FC82-8945-A76C-E4237E47909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58132" y="3142456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High</a:t>
            </a:r>
          </a:p>
        </p:txBody>
      </p:sp>
      <p:sp>
        <p:nvSpPr>
          <p:cNvPr id="28685" name="Rectangle 14">
            <a:extLst>
              <a:ext uri="{FF2B5EF4-FFF2-40B4-BE49-F238E27FC236}">
                <a16:creationId xmlns:a16="http://schemas.microsoft.com/office/drawing/2014/main" id="{B95B5FF6-8CBE-3147-9CC6-641857413C4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86707" y="5244306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Low</a:t>
            </a:r>
          </a:p>
        </p:txBody>
      </p:sp>
      <p:sp>
        <p:nvSpPr>
          <p:cNvPr id="28686" name="Rectangle 15">
            <a:extLst>
              <a:ext uri="{FF2B5EF4-FFF2-40B4-BE49-F238E27FC236}">
                <a16:creationId xmlns:a16="http://schemas.microsoft.com/office/drawing/2014/main" id="{2B9059EB-1830-534B-B5DC-C17D51624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667000"/>
            <a:ext cx="11922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College • </a:t>
            </a:r>
          </a:p>
        </p:txBody>
      </p:sp>
      <p:sp>
        <p:nvSpPr>
          <p:cNvPr id="28687" name="Rectangle 16">
            <a:extLst>
              <a:ext uri="{FF2B5EF4-FFF2-40B4-BE49-F238E27FC236}">
                <a16:creationId xmlns:a16="http://schemas.microsoft.com/office/drawing/2014/main" id="{46799D45-0BE0-D840-A7FD-37D865C8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2384425"/>
            <a:ext cx="727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 Car</a:t>
            </a:r>
          </a:p>
        </p:txBody>
      </p:sp>
      <p:sp>
        <p:nvSpPr>
          <p:cNvPr id="28688" name="Rectangle 17">
            <a:extLst>
              <a:ext uri="{FF2B5EF4-FFF2-40B4-BE49-F238E27FC236}">
                <a16:creationId xmlns:a16="http://schemas.microsoft.com/office/drawing/2014/main" id="{B4D43CC4-6BF6-BC48-911B-DE17E7016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53000"/>
            <a:ext cx="2149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Laundry detergent</a:t>
            </a:r>
          </a:p>
        </p:txBody>
      </p:sp>
      <p:sp>
        <p:nvSpPr>
          <p:cNvPr id="28689" name="Rectangle 18">
            <a:extLst>
              <a:ext uri="{FF2B5EF4-FFF2-40B4-BE49-F238E27FC236}">
                <a16:creationId xmlns:a16="http://schemas.microsoft.com/office/drawing/2014/main" id="{67192EFF-AEDC-A54A-BA43-6CEED5F26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63" y="5899150"/>
            <a:ext cx="17002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Paper towels</a:t>
            </a:r>
          </a:p>
        </p:txBody>
      </p:sp>
      <p:sp>
        <p:nvSpPr>
          <p:cNvPr id="28690" name="Rectangle 23">
            <a:extLst>
              <a:ext uri="{FF2B5EF4-FFF2-40B4-BE49-F238E27FC236}">
                <a16:creationId xmlns:a16="http://schemas.microsoft.com/office/drawing/2014/main" id="{C47908A6-B2AB-9549-9C49-8B16CBD5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3251200"/>
            <a:ext cx="186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 Video camera</a:t>
            </a:r>
          </a:p>
        </p:txBody>
      </p:sp>
      <p:sp>
        <p:nvSpPr>
          <p:cNvPr id="28691" name="Rectangle 24">
            <a:extLst>
              <a:ext uri="{FF2B5EF4-FFF2-40B4-BE49-F238E27FC236}">
                <a16:creationId xmlns:a16="http://schemas.microsoft.com/office/drawing/2014/main" id="{1C9205B4-5BE5-814C-8F87-CC1FBCA5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419600"/>
            <a:ext cx="1768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Motor oil</a:t>
            </a:r>
          </a:p>
        </p:txBody>
      </p:sp>
      <p:sp>
        <p:nvSpPr>
          <p:cNvPr id="28692" name="Rectangle 25">
            <a:extLst>
              <a:ext uri="{FF2B5EF4-FFF2-40B4-BE49-F238E27FC236}">
                <a16:creationId xmlns:a16="http://schemas.microsoft.com/office/drawing/2014/main" id="{1571B201-26E0-654B-AA80-EB13FC590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791200"/>
            <a:ext cx="176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Flowers • </a:t>
            </a:r>
          </a:p>
        </p:txBody>
      </p:sp>
      <p:sp>
        <p:nvSpPr>
          <p:cNvPr id="28693" name="Rectangle 26">
            <a:extLst>
              <a:ext uri="{FF2B5EF4-FFF2-40B4-BE49-F238E27FC236}">
                <a16:creationId xmlns:a16="http://schemas.microsoft.com/office/drawing/2014/main" id="{41CDAA32-A530-CA40-A2D3-FDB42495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24200"/>
            <a:ext cx="2174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Engagement ring  • </a:t>
            </a: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39873DB-2D17-E642-89FB-ABDD8C4C2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Individual Factors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8E57D51-08D2-5A42-9037-451C4557B3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8229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Demographics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Psychographics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Buying Behavior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Used for segmentation and target marketing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2559</TotalTime>
  <Words>944</Words>
  <Application>Microsoft Macintosh PowerPoint</Application>
  <PresentationFormat>On-screen Show (4:3)</PresentationFormat>
  <Paragraphs>229</Paragraphs>
  <Slides>47</Slides>
  <Notes>15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Arial Black</vt:lpstr>
      <vt:lpstr>H Avenir Heavy</vt:lpstr>
      <vt:lpstr>Rockwell</vt:lpstr>
      <vt:lpstr>Times New Roman</vt:lpstr>
      <vt:lpstr>Wingdings</vt:lpstr>
      <vt:lpstr>Wingdings 2</vt:lpstr>
      <vt:lpstr>Foundry</vt:lpstr>
      <vt:lpstr>Account Planning and the Iconic “Got Milk?” Campaign </vt:lpstr>
      <vt:lpstr>Understanding Prospects</vt:lpstr>
      <vt:lpstr>Marketing Comm Environment</vt:lpstr>
      <vt:lpstr>Audience limitations</vt:lpstr>
      <vt:lpstr>Advertising Pyramid</vt:lpstr>
      <vt:lpstr>The First Step</vt:lpstr>
      <vt:lpstr>Involvement: A Key Audience Factor</vt:lpstr>
      <vt:lpstr>Product Involvement Grid</vt:lpstr>
      <vt:lpstr>Individual Factors</vt:lpstr>
      <vt:lpstr>Demographics</vt:lpstr>
      <vt:lpstr>Geographics</vt:lpstr>
      <vt:lpstr>Psychographics</vt:lpstr>
      <vt:lpstr>Buying Behavior</vt:lpstr>
      <vt:lpstr>VALS 2 Typology</vt:lpstr>
      <vt:lpstr>Example VAL2: Innovators</vt:lpstr>
      <vt:lpstr>Example VAL2: Strivers</vt:lpstr>
      <vt:lpstr>Example VAL2: Experiencers</vt:lpstr>
      <vt:lpstr>Profiles</vt:lpstr>
      <vt:lpstr>I’m a Mac…</vt:lpstr>
      <vt:lpstr>Classic Profile Driver Campaign</vt:lpstr>
      <vt:lpstr>Media Mapping</vt:lpstr>
      <vt:lpstr>Exercise</vt:lpstr>
      <vt:lpstr>Smart Executions</vt:lpstr>
      <vt:lpstr>Smart Placement</vt:lpstr>
      <vt:lpstr>Smart Connections</vt:lpstr>
      <vt:lpstr>Smart Sponsorships</vt:lpstr>
      <vt:lpstr>GOT MILK?</vt:lpstr>
      <vt:lpstr>Sales prior to “Got Milk?”</vt:lpstr>
      <vt:lpstr>In search of insights</vt:lpstr>
      <vt:lpstr>Assessment</vt:lpstr>
      <vt:lpstr>Enormous Competitors</vt:lpstr>
      <vt:lpstr>Milk Pairs with Food</vt:lpstr>
      <vt:lpstr>No Milk for a Week – “Deprivation” generates strong emotional response</vt:lpstr>
      <vt:lpstr>The recommendation</vt:lpstr>
      <vt:lpstr>The reaction</vt:lpstr>
      <vt:lpstr>Dynamic Campaign</vt:lpstr>
      <vt:lpstr>PowerPoint Presentation</vt:lpstr>
      <vt:lpstr>New High in Sales by 2003</vt:lpstr>
      <vt:lpstr>The Results</vt:lpstr>
      <vt:lpstr>Got everything!</vt:lpstr>
      <vt:lpstr>Milk Mustache Brand Extension </vt:lpstr>
      <vt:lpstr>Milk Mustache Brand Extension </vt:lpstr>
      <vt:lpstr>PowerPoint Presentation</vt:lpstr>
      <vt:lpstr>PowerPoint Presentation</vt:lpstr>
      <vt:lpstr>Effie Winning Extensions</vt:lpstr>
      <vt:lpstr>Major Threats Facing the Milk Market</vt:lpstr>
      <vt:lpstr>Revamping “Got Milk” for the Current Moment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64</cp:revision>
  <dcterms:created xsi:type="dcterms:W3CDTF">2009-09-03T03:56:44Z</dcterms:created>
  <dcterms:modified xsi:type="dcterms:W3CDTF">2023-09-26T06:23:25Z</dcterms:modified>
</cp:coreProperties>
</file>