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5" r:id="rId1"/>
  </p:sldMasterIdLst>
  <p:notesMasterIdLst>
    <p:notesMasterId r:id="rId18"/>
  </p:notesMasterIdLst>
  <p:sldIdLst>
    <p:sldId id="256" r:id="rId2"/>
    <p:sldId id="287" r:id="rId3"/>
    <p:sldId id="303" r:id="rId4"/>
    <p:sldId id="306" r:id="rId5"/>
    <p:sldId id="307" r:id="rId6"/>
    <p:sldId id="308" r:id="rId7"/>
    <p:sldId id="325" r:id="rId8"/>
    <p:sldId id="315" r:id="rId9"/>
    <p:sldId id="326" r:id="rId10"/>
    <p:sldId id="334" r:id="rId11"/>
    <p:sldId id="335" r:id="rId12"/>
    <p:sldId id="336" r:id="rId13"/>
    <p:sldId id="337" r:id="rId14"/>
    <p:sldId id="339" r:id="rId15"/>
    <p:sldId id="341" r:id="rId16"/>
    <p:sldId id="34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8"/>
  </p:normalViewPr>
  <p:slideViewPr>
    <p:cSldViewPr>
      <p:cViewPr varScale="1">
        <p:scale>
          <a:sx n="93" d="100"/>
          <a:sy n="93" d="100"/>
        </p:scale>
        <p:origin x="166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charset="-128"/>
        <a:cs typeface="ＭＳ Ｐゴシック" charset="-128"/>
      </a:defRPr>
    </a:lvl1pPr>
    <a:lvl2pPr marL="114300" indent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228600" indent="685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457200" indent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CF3A6C83-C75E-DF47-88EA-20A113CA1B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DD9E22A2-7B70-904A-AC93-93C843EEE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AF8A1191-C4A0-C947-9481-6D760DFEAA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EFEB9E6B-1C0C-DB47-8473-2F994DFAE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84CE0-3A58-604B-8FDF-C67F865C62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3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65393B53-5F98-274A-9007-176605B29CD2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0790D98-B5E7-5845-9525-3906392FA5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7A703160-B9E5-0B41-8712-2AF2E1890C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444F1219-ED7E-BA41-B2F3-8D9B0AF6135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EB4371FF-F196-BF4D-8593-A12C1649FB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84E73E4-0B11-CD43-8382-5B64169A34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0F06306D-7A72-BE4A-B680-5E0EE2CEBE1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6157460-9C5C-C04F-929C-528569130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F4000-218F-F845-B804-EBAFF006FC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24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7E50A48-A5C9-8448-BA93-C2DF571DBF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4CEC896C-ED7C-964B-BADA-0A75537B454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387CA2C-0B37-BA46-9ED3-61EA03125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C9601-8EA5-4542-9F7B-C9AFAEFC6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18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B53374-D2CB-174C-8C31-5047C957C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EF06DF-74EF-FA47-8087-CA23D5F11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73DAEA-CD77-1943-A3CF-A837E7B5A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5326C9-5FC8-0F41-A842-59C3488D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6210F-0662-6342-87B2-30D2965E02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89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0A69A4-BBA4-684D-9003-52B0B91FC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2330DABA-9099-FF46-A877-1808D190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98ECFB0-BD0E-5D4B-A572-43B2F00F5B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F2D056BC-E1F7-CF42-8120-B5DA265FAC9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D4357D83-CF73-5B42-BDF3-EF3724590C6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91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F347FE-F609-6E4E-815A-2A40B5322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9C0DBD9-A50C-4645-8FFF-B3D0A373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84E1BC3-0150-164B-9C57-DB1C0432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2B7DC71-68E5-3F43-8213-473194C0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ACD3AFEB-0CB5-F246-94F3-A1D6563B2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79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A8C03C-AE4E-354B-8AEB-EABC61554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0002E2-8E98-DE4C-B41A-6456A00BA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F7FEF033-585C-6D47-B81B-C2C26F93A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C239A286-6E60-FF4B-9AC2-D11A998AE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A9A6AB63-F3E0-FB45-9D0A-AA7EDA2B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91B29051-C468-7B49-BFC9-05100565F4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85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859A35-3C49-844C-A1A3-C7AF0791E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5231F9B5-E4A6-E84E-BBB0-00007AF33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ED0C6AB-1271-994C-9A81-CE0C09D96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36CE0C0-8AA3-6F4A-8797-DC94F5B30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45330-F23A-F64F-B6E7-B2CE4395F1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05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2F021BD-6564-D04F-9147-1F034BDDAA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7FCC05B1-9972-8C4B-8258-F6EC3BD1694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DD8BE0A6-E08B-754C-A9BE-4217EF21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CF94A-5452-6143-95E1-08E643B370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81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F64954A-D9AF-8B4F-A57F-3CCB2330E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85A4BB6D-2490-6A40-8B34-B74DBAB12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877B5BDD-4467-D344-9823-061EF3644F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1C3349C0-D771-A74B-9220-94C90A54DDE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C5F5A314-1558-644F-8B50-737DEE8270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92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F8CFBB60-0B51-3A4C-B809-7652AC8A4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FB180EAB-3DCE-584E-9263-825924B367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D1335EE5-C014-384B-A423-4C90A364EEE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F1AFD75E-A4A9-0842-8B4C-49BA844F40C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1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C2D98A6D-0FAC-C14B-AB43-A5086A304FFF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FEE0D-B465-5F44-866B-82A8C7E46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B4F728A-523F-9A4F-80F1-BD1BD53AA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012E7C0-109D-6146-9DD4-501CA4DFE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fld id="{05CAA840-A03F-3743-8353-45F4CE00DB8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CF2854D6-A187-4C4D-9559-33466E565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12">
            <a:extLst>
              <a:ext uri="{FF2B5EF4-FFF2-40B4-BE49-F238E27FC236}">
                <a16:creationId xmlns:a16="http://schemas.microsoft.com/office/drawing/2014/main" id="{F93B331B-7D3E-5341-B65D-89BBF66FDD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794" r:id="rId7"/>
    <p:sldLayoutId id="2147483803" r:id="rId8"/>
    <p:sldLayoutId id="2147483804" r:id="rId9"/>
    <p:sldLayoutId id="2147483795" r:id="rId10"/>
    <p:sldLayoutId id="2147483796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2" charset="2"/>
        <a:buChar char="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3ABBAB40-5A34-644E-8E4E-DB5D6E4B1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05000"/>
            <a:ext cx="8237538" cy="587375"/>
          </a:xfrm>
        </p:spPr>
        <p:txBody>
          <a:bodyPr lIns="0" tIns="0" rIns="0" bIns="0" anchor="t"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E2DCC1"/>
                </a:solidFill>
                <a:latin typeface="Arial Black" charset="0"/>
              </a:rPr>
              <a:t>Using Marketing Data</a:t>
            </a:r>
          </a:p>
        </p:txBody>
      </p:sp>
      <p:sp>
        <p:nvSpPr>
          <p:cNvPr id="14338" name="Freeform 3">
            <a:extLst>
              <a:ext uri="{FF2B5EF4-FFF2-40B4-BE49-F238E27FC236}">
                <a16:creationId xmlns:a16="http://schemas.microsoft.com/office/drawing/2014/main" id="{BC223D22-6F41-0F4E-B990-8EE5EF9A0146}"/>
              </a:ext>
            </a:extLst>
          </p:cNvPr>
          <p:cNvSpPr>
            <a:spLocks/>
          </p:cNvSpPr>
          <p:nvPr/>
        </p:nvSpPr>
        <p:spPr bwMode="auto">
          <a:xfrm>
            <a:off x="304800" y="3810000"/>
            <a:ext cx="8655050" cy="104775"/>
          </a:xfrm>
          <a:custGeom>
            <a:avLst/>
            <a:gdLst>
              <a:gd name="T0" fmla="*/ 0 w 5452"/>
              <a:gd name="T1" fmla="*/ 2147483647 h 66"/>
              <a:gd name="T2" fmla="*/ 2147483647 w 5452"/>
              <a:gd name="T3" fmla="*/ 2147483647 h 66"/>
              <a:gd name="T4" fmla="*/ 2147483647 w 5452"/>
              <a:gd name="T5" fmla="*/ 0 h 66"/>
              <a:gd name="T6" fmla="*/ 0 w 5452"/>
              <a:gd name="T7" fmla="*/ 0 h 66"/>
              <a:gd name="T8" fmla="*/ 0 w 5452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52"/>
              <a:gd name="T16" fmla="*/ 0 h 66"/>
              <a:gd name="T17" fmla="*/ 5452 w 545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52" h="66">
                <a:moveTo>
                  <a:pt x="0" y="65"/>
                </a:moveTo>
                <a:lnTo>
                  <a:pt x="5451" y="65"/>
                </a:lnTo>
                <a:lnTo>
                  <a:pt x="5451" y="0"/>
                </a:lnTo>
                <a:lnTo>
                  <a:pt x="0" y="0"/>
                </a:lnTo>
                <a:lnTo>
                  <a:pt x="0" y="65"/>
                </a:lnTo>
              </a:path>
            </a:pathLst>
          </a:custGeom>
          <a:gradFill rotWithShape="0">
            <a:gsLst>
              <a:gs pos="0">
                <a:srgbClr val="A060A0"/>
              </a:gs>
              <a:gs pos="50000">
                <a:srgbClr val="515056"/>
              </a:gs>
              <a:gs pos="100000">
                <a:srgbClr val="A060A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21EE3682-A3BF-5140-A4E2-AB6FC1DA0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152400"/>
            <a:ext cx="7718425" cy="1131887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Horizontal percentages</a:t>
            </a:r>
          </a:p>
        </p:txBody>
      </p:sp>
      <p:sp>
        <p:nvSpPr>
          <p:cNvPr id="26627" name="TextBox 3">
            <a:extLst>
              <a:ext uri="{FF2B5EF4-FFF2-40B4-BE49-F238E27FC236}">
                <a16:creationId xmlns:a16="http://schemas.microsoft.com/office/drawing/2014/main" id="{DD43653A-3797-114C-9760-E0CCFC5FE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1" y="1676400"/>
            <a:ext cx="3733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 = the population of 25-       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34 years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olds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them, what % drink     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Bud Light most often? </a:t>
            </a:r>
          </a:p>
          <a:p>
            <a:pPr eaLnBrk="1" hangingPunct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7.7% of 25-34 years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olds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choose Bud Light most often</a:t>
            </a:r>
          </a:p>
          <a:p>
            <a:pPr eaLnBrk="1" hangingPunct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Composition of Users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6" name="Picture 5" descr="A screenshot of a document&#10;&#10;Description automatically generated">
            <a:extLst>
              <a:ext uri="{FF2B5EF4-FFF2-40B4-BE49-F238E27FC236}">
                <a16:creationId xmlns:a16="http://schemas.microsoft.com/office/drawing/2014/main" id="{628C48CA-EAC8-2A76-C8A6-24DFE6C49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464491"/>
            <a:ext cx="4114800" cy="16741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6C0CF2-D072-7BFB-DE41-684ECABA1524}"/>
              </a:ext>
            </a:extLst>
          </p:cNvPr>
          <p:cNvSpPr txBox="1"/>
          <p:nvPr/>
        </p:nvSpPr>
        <p:spPr>
          <a:xfrm>
            <a:off x="6629398" y="3928904"/>
            <a:ext cx="1981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Percent of 25-34 who drink Bud Light most often</a:t>
            </a:r>
          </a:p>
        </p:txBody>
      </p:sp>
      <p:sp>
        <p:nvSpPr>
          <p:cNvPr id="8" name="Line Callout 1 7">
            <a:extLst>
              <a:ext uri="{FF2B5EF4-FFF2-40B4-BE49-F238E27FC236}">
                <a16:creationId xmlns:a16="http://schemas.microsoft.com/office/drawing/2014/main" id="{8737B498-9AD3-5F18-0EA7-9C71E6344249}"/>
              </a:ext>
            </a:extLst>
          </p:cNvPr>
          <p:cNvSpPr/>
          <p:nvPr/>
        </p:nvSpPr>
        <p:spPr>
          <a:xfrm>
            <a:off x="6553199" y="3928904"/>
            <a:ext cx="1981201" cy="556713"/>
          </a:xfrm>
          <a:prstGeom prst="borderCallout1">
            <a:avLst>
              <a:gd name="adj1" fmla="val 18750"/>
              <a:gd name="adj2" fmla="val -8333"/>
              <a:gd name="adj3" fmla="val -335297"/>
              <a:gd name="adj4" fmla="val 7476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417E113-7D59-8241-AE18-FFA9BE90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" y="122238"/>
            <a:ext cx="7227888" cy="76835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The Index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A0CC838E-F680-CE4D-A29B-A100527E2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64491"/>
            <a:ext cx="421322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Index compares the coverage among the user group to overall coverage in total population</a:t>
            </a:r>
          </a:p>
          <a:p>
            <a:pPr eaLnBrk="1" hangingPunct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7.7% compared with 6.0% </a:t>
            </a:r>
          </a:p>
          <a:p>
            <a:pPr eaLnBrk="1" hangingPunct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7.68 / 6.03 = 1.27 = 127 Index</a:t>
            </a:r>
          </a:p>
          <a:p>
            <a:pPr eaLnBrk="1" hangingPunct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Means 25-34 years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olds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27% more likely to drink Bud Light “most often” than U.S. adults.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screenshot of a document&#10;&#10;Description automatically generated">
            <a:extLst>
              <a:ext uri="{FF2B5EF4-FFF2-40B4-BE49-F238E27FC236}">
                <a16:creationId xmlns:a16="http://schemas.microsoft.com/office/drawing/2014/main" id="{575E658A-68D1-6C85-FE4E-4DF1D6342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464491"/>
            <a:ext cx="4114800" cy="16741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589C15-51AB-7F4F-5300-228CB9FCE12F}"/>
              </a:ext>
            </a:extLst>
          </p:cNvPr>
          <p:cNvSpPr txBox="1"/>
          <p:nvPr/>
        </p:nvSpPr>
        <p:spPr>
          <a:xfrm>
            <a:off x="6629398" y="3928904"/>
            <a:ext cx="1981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Percent of 25-34 who drink Bud Light most often</a:t>
            </a:r>
          </a:p>
        </p:txBody>
      </p:sp>
      <p:sp>
        <p:nvSpPr>
          <p:cNvPr id="7" name="Line Callout 1 6">
            <a:extLst>
              <a:ext uri="{FF2B5EF4-FFF2-40B4-BE49-F238E27FC236}">
                <a16:creationId xmlns:a16="http://schemas.microsoft.com/office/drawing/2014/main" id="{D38EDAF0-E4CE-1E2C-F0B4-2896BB0122CD}"/>
              </a:ext>
            </a:extLst>
          </p:cNvPr>
          <p:cNvSpPr/>
          <p:nvPr/>
        </p:nvSpPr>
        <p:spPr>
          <a:xfrm>
            <a:off x="6553199" y="3928904"/>
            <a:ext cx="1981201" cy="556713"/>
          </a:xfrm>
          <a:prstGeom prst="borderCallout1">
            <a:avLst>
              <a:gd name="adj1" fmla="val 18750"/>
              <a:gd name="adj2" fmla="val -8333"/>
              <a:gd name="adj3" fmla="val -333492"/>
              <a:gd name="adj4" fmla="val 93019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2DEC6FA3-573D-854F-8538-BD2F63F14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9938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Must look at all 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B06F9EB3-ECCF-DB45-8CAB-07EAA290F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8382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Vertical Percentage indicates coverage of that demographic group or media user group</a:t>
            </a:r>
          </a:p>
          <a:p>
            <a:pPr lvl="1" eaLnBrk="1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is it a large group?  Too large to ignore even is index is not high?  It is too small to provide a market? 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Horizontal Percentage indicates composition of product users in terms of demo or media </a:t>
            </a:r>
          </a:p>
          <a:p>
            <a:pPr lvl="1" eaLnBrk="1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Do high percent of demo or media users consume the product?  Is it higher than the population in general?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Index Number indicates the selectivity</a:t>
            </a:r>
          </a:p>
          <a:p>
            <a:pPr lvl="1" eaLnBrk="1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Compares the composition of the selected group to the population in general. But don’t just look at this!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CBDC3-F527-FF4B-9A7A-1905926B7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Two Sets of Data, Do Additional Runs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BB2A09-9FBE-3B4D-B18B-27E8328564EF}"/>
              </a:ext>
            </a:extLst>
          </p:cNvPr>
          <p:cNvSpPr txBox="1"/>
          <p:nvPr/>
        </p:nvSpPr>
        <p:spPr>
          <a:xfrm>
            <a:off x="685800" y="1524000"/>
            <a:ext cx="77724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If you are marketing light beer, who are your possible markets?</a:t>
            </a:r>
          </a:p>
          <a:p>
            <a:pPr>
              <a:spcBef>
                <a:spcPts val="600"/>
              </a:spcBef>
            </a:pPr>
            <a:endParaRPr lang="en-US" sz="16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If you are marketing light beer, who are your most heavy users?</a:t>
            </a:r>
          </a:p>
          <a:p>
            <a:pPr>
              <a:spcBef>
                <a:spcPts val="600"/>
              </a:spcBef>
            </a:pPr>
            <a:endParaRPr lang="en-US" sz="16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If you are marketing Bud Light, who should be your target market?</a:t>
            </a:r>
          </a:p>
          <a:p>
            <a:pPr>
              <a:spcBef>
                <a:spcPts val="600"/>
              </a:spcBef>
            </a:pPr>
            <a:endParaRPr lang="en-US" sz="16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	Hilton Amex Groups</a:t>
            </a:r>
          </a:p>
          <a:p>
            <a:pPr>
              <a:spcBef>
                <a:spcPts val="600"/>
              </a:spcBef>
            </a:pPr>
            <a:endParaRPr lang="en-US" sz="16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If you are marketing Miller Lite, who should be your target market?</a:t>
            </a:r>
          </a:p>
          <a:p>
            <a:pPr>
              <a:spcBef>
                <a:spcPts val="600"/>
              </a:spcBef>
            </a:pPr>
            <a:endParaRPr lang="en-US" sz="16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	Marriott Visa Groups</a:t>
            </a:r>
          </a:p>
          <a:p>
            <a:pPr>
              <a:spcBef>
                <a:spcPts val="600"/>
              </a:spcBef>
            </a:pPr>
            <a:endParaRPr lang="en-US" sz="16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If there are multiple possible markets, which are the best primary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and secondary target markets for light beer?</a:t>
            </a:r>
          </a:p>
        </p:txBody>
      </p:sp>
    </p:spTree>
    <p:extLst>
      <p:ext uri="{BB962C8B-B14F-4D97-AF65-F5344CB8AC3E}">
        <p14:creationId xmlns:p14="http://schemas.microsoft.com/office/powerpoint/2010/main" val="3282864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CBDC3-F527-FF4B-9A7A-1905926B7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Who are the consumer profiles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BB2A09-9FBE-3B4D-B18B-27E8328564EF}"/>
              </a:ext>
            </a:extLst>
          </p:cNvPr>
          <p:cNvSpPr txBox="1"/>
          <p:nvPr/>
        </p:nvSpPr>
        <p:spPr>
          <a:xfrm>
            <a:off x="685800" y="1600200"/>
            <a:ext cx="82296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Generate a demographic, lifestyle, and media portrait of each prospect group?</a:t>
            </a:r>
          </a:p>
          <a:p>
            <a:pPr>
              <a:spcBef>
                <a:spcPts val="600"/>
              </a:spcBef>
            </a:pPr>
            <a:endParaRPr lang="en-US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How many different prospects are there?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Black" panose="020B0604020202020204" pitchFamily="34" charset="0"/>
                <a:cs typeface="Arial Black" panose="020B0604020202020204" pitchFamily="34" charset="0"/>
              </a:rPr>
              <a:t>How would you prioritize among them?</a:t>
            </a:r>
          </a:p>
          <a:p>
            <a:pPr lvl="1">
              <a:spcBef>
                <a:spcPts val="600"/>
              </a:spcBef>
            </a:pPr>
            <a:endParaRPr lang="en-US" sz="20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How would you “name” each target?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Black" panose="020B0604020202020204" pitchFamily="34" charset="0"/>
                <a:cs typeface="Arial Black" panose="020B0604020202020204" pitchFamily="34" charset="0"/>
              </a:rPr>
              <a:t>“Brock” vs “Bud” vs “Bradley”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Black" panose="020B0604020202020204" pitchFamily="34" charset="0"/>
                <a:cs typeface="Arial Black" panose="020B0604020202020204" pitchFamily="34" charset="0"/>
              </a:rPr>
              <a:t>“Urban Bro” vs “Gearhead” vs “Golf Dad”</a:t>
            </a:r>
          </a:p>
          <a:p>
            <a:pPr>
              <a:spcBef>
                <a:spcPts val="600"/>
              </a:spcBef>
            </a:pPr>
            <a:endParaRPr lang="en-US" sz="18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18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24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CBDC3-F527-FF4B-9A7A-1905926B7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Dylan Mulvaney &amp; 2023 Boycott of Bud Light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BB2A09-9FBE-3B4D-B18B-27E8328564EF}"/>
              </a:ext>
            </a:extLst>
          </p:cNvPr>
          <p:cNvSpPr txBox="1"/>
          <p:nvPr/>
        </p:nvSpPr>
        <p:spPr>
          <a:xfrm>
            <a:off x="685800" y="1600200"/>
            <a:ext cx="82296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en-US" sz="18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18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7" name="Picture 6" descr="A screenshot of a news page&#10;&#10;Description automatically generated">
            <a:extLst>
              <a:ext uri="{FF2B5EF4-FFF2-40B4-BE49-F238E27FC236}">
                <a16:creationId xmlns:a16="http://schemas.microsoft.com/office/drawing/2014/main" id="{E6985567-956F-83C5-FB34-EDB09031C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1600200"/>
            <a:ext cx="7772400" cy="490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92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person holding a can of beer&#10;&#10;Description automatically generated">
            <a:extLst>
              <a:ext uri="{FF2B5EF4-FFF2-40B4-BE49-F238E27FC236}">
                <a16:creationId xmlns:a16="http://schemas.microsoft.com/office/drawing/2014/main" id="{8C7675D5-9FC0-2CE5-5BB7-5461C76EE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53708"/>
            <a:ext cx="3306535" cy="6008992"/>
          </a:xfrm>
          <a:prstGeom prst="rect">
            <a:avLst/>
          </a:prstGeom>
        </p:spPr>
      </p:pic>
      <p:pic>
        <p:nvPicPr>
          <p:cNvPr id="7" name="Picture 6" descr="A close up of a text&#10;&#10;Description automatically generated">
            <a:extLst>
              <a:ext uri="{FF2B5EF4-FFF2-40B4-BE49-F238E27FC236}">
                <a16:creationId xmlns:a16="http://schemas.microsoft.com/office/drawing/2014/main" id="{30A83B7A-700F-BD61-6977-74ABC6BE3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760" y="5467568"/>
            <a:ext cx="5054096" cy="838200"/>
          </a:xfrm>
          <a:prstGeom prst="rect">
            <a:avLst/>
          </a:prstGeom>
        </p:spPr>
      </p:pic>
      <p:pic>
        <p:nvPicPr>
          <p:cNvPr id="9" name="Picture 8" descr="A white text with black text&#10;&#10;Description automatically generated">
            <a:extLst>
              <a:ext uri="{FF2B5EF4-FFF2-40B4-BE49-F238E27FC236}">
                <a16:creationId xmlns:a16="http://schemas.microsoft.com/office/drawing/2014/main" id="{7F65EF90-3636-9000-5DC8-8EA0C4847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051" y="353708"/>
            <a:ext cx="5340927" cy="22186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1E674F-A2DB-D31D-1C09-1E61F9ACCF16}"/>
              </a:ext>
            </a:extLst>
          </p:cNvPr>
          <p:cNvSpPr txBox="1"/>
          <p:nvPr/>
        </p:nvSpPr>
        <p:spPr>
          <a:xfrm>
            <a:off x="3813808" y="2865814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“Bud Light controversy cost parent company about $395 million in lost US sales. The world's largest brewer is counting the costs of being swept into a controversy over Bud Light in the United States. AB InBev said Thursday that US revenue fell 10% in the second quarter as sales of its top brand slumped” -  CNN</a:t>
            </a:r>
            <a:endParaRPr lang="en-US" sz="16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69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23CB2B08-5809-4843-BEA3-BEAB8DFFCB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573088"/>
            <a:ext cx="8534400" cy="798512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40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Working with Simmons Data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11A9413E-E834-8948-8975-3D93E8AAC5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848600" cy="4419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Identifying potential consumers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Segment prospect markets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Narrow consumer targets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Characteristics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Media use patterns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Identifying efficient media options 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A83A64CD-304C-9749-AFCA-794B0D21F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Simmons/MRI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9035A335-F4E5-6745-AF67-C2A2DDDD79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>
                <a:latin typeface="Arial"/>
                <a:cs typeface="Arial"/>
              </a:rPr>
              <a:t>Multi-media audience estimates combined with extensive product/service use based on massive survey collection</a:t>
            </a:r>
          </a:p>
          <a:p>
            <a:pPr marL="640080"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/>
                <a:cs typeface="Arial"/>
              </a:rPr>
              <a:t>Simmons Market Research Bureau (SMRB)</a:t>
            </a:r>
          </a:p>
          <a:p>
            <a:pPr marL="640080"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 err="1">
                <a:latin typeface="Arial"/>
                <a:cs typeface="Arial"/>
              </a:rPr>
              <a:t>Mediamark</a:t>
            </a:r>
            <a:r>
              <a:rPr lang="en-US" sz="2400" dirty="0">
                <a:latin typeface="Arial"/>
                <a:cs typeface="Arial"/>
              </a:rPr>
              <a:t> Research Inc. (MRI) data</a:t>
            </a:r>
          </a:p>
          <a:p>
            <a:pPr marL="640080"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/>
                <a:cs typeface="Arial"/>
              </a:rPr>
              <a:t>2019: Merged into MRI-Simmons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>
                <a:latin typeface="Arial"/>
                <a:cs typeface="Arial"/>
              </a:rPr>
              <a:t>National syndicated studies</a:t>
            </a:r>
          </a:p>
          <a:p>
            <a:pPr marL="640080"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/>
                <a:cs typeface="Arial"/>
              </a:rPr>
              <a:t>Random sample surveys conducted year round</a:t>
            </a:r>
          </a:p>
          <a:p>
            <a:pPr marL="640080"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/>
                <a:cs typeface="Arial"/>
              </a:rPr>
              <a:t>Coterminous 48 states - One respondent per HH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>
                <a:latin typeface="Arial"/>
                <a:cs typeface="Arial"/>
              </a:rPr>
              <a:t>Media measurement methodologies vary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FE0A7251-74FA-B34A-ACCE-37760BABA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E2DCC1"/>
                </a:solidFill>
                <a:latin typeface="Arial Black" charset="0"/>
              </a:rPr>
              <a:t>Product Data</a:t>
            </a:r>
            <a:endParaRPr lang="en-US" dirty="0">
              <a:solidFill>
                <a:srgbClr val="E2DCC1"/>
              </a:solidFill>
              <a:latin typeface="Arial Black" charset="0"/>
            </a:endParaRP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D6E89DC4-4568-A94B-9D11-72DFA19AC2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46238"/>
            <a:ext cx="8305800" cy="4525962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MRI-Simmons provide extensive product/service use data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 broad product category - ex. Salted Snacks to Luxury Hotels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Within categories, by type &amp; brand to understand differences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Similar results for overall product use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Also measure volume of product use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Some categories have more detailed volume data</a:t>
            </a: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7C7A2789-D243-DE4F-AF33-102ED4965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E2DCC1"/>
                </a:solidFill>
                <a:latin typeface="Arial Black" charset="0"/>
              </a:rPr>
              <a:t>Use vs. Volume</a:t>
            </a:r>
            <a:endParaRPr lang="en-US" dirty="0">
              <a:solidFill>
                <a:srgbClr val="E2DCC1"/>
              </a:solidFill>
              <a:latin typeface="Arial Black" charset="0"/>
            </a:endParaRP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C2B15EA6-08BC-2049-8959-87166062FA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Use: Number of people using a product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Ex. Number of airline travelers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Volume: Number of units or amount of the product used over a specified time period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Ex. Number of trips taken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Must consider use </a:t>
            </a:r>
            <a:r>
              <a:rPr lang="en-US" altLang="en-US" sz="2800" i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</a:t>
            </a: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volume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Offers better understanding of brand user</a:t>
            </a:r>
            <a:endParaRPr lang="en-US" altLang="en-US" sz="280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749D8836-D334-174E-88CF-DFBF90FD4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E2DCC1"/>
                </a:solidFill>
                <a:latin typeface="Arial Black" charset="0"/>
              </a:rPr>
              <a:t>Volumetrics</a:t>
            </a:r>
            <a:endParaRPr lang="en-US" dirty="0">
              <a:solidFill>
                <a:srgbClr val="E2DCC1"/>
              </a:solidFill>
              <a:latin typeface="Arial Black" charset="0"/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3A790428-E8DD-4848-B7A8-9C496838FD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MRI provided more volume data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Estimates based on respondent giving actual use figure for each item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MRI-Simmons provides less volume data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Estimates based on respondent checking a </a:t>
            </a:r>
            <a:r>
              <a:rPr lang="ja-JP" altLang="en-US" sz="28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use range</a:t>
            </a:r>
            <a:r>
              <a:rPr lang="ja-JP" altLang="en-US" sz="28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”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for entire category or kind</a:t>
            </a: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569873D0-937F-534D-BAC2-094ECDAF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5750"/>
            <a:ext cx="8139113" cy="460375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24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Generate a Crosstab View Report in Simmons</a:t>
            </a:r>
          </a:p>
        </p:txBody>
      </p:sp>
      <p:pic>
        <p:nvPicPr>
          <p:cNvPr id="3" name="Picture 2" descr="A table with numbers and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E49CFD02-2E7B-12ED-C154-E0B965223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81" y="1066800"/>
            <a:ext cx="8698757" cy="3276600"/>
          </a:xfrm>
          <a:prstGeom prst="rect">
            <a:avLst/>
          </a:prstGeom>
        </p:spPr>
      </p:pic>
      <p:pic>
        <p:nvPicPr>
          <p:cNvPr id="5" name="Picture 4" descr="A screenshot of a document&#10;&#10;Description automatically generated">
            <a:extLst>
              <a:ext uri="{FF2B5EF4-FFF2-40B4-BE49-F238E27FC236}">
                <a16:creationId xmlns:a16="http://schemas.microsoft.com/office/drawing/2014/main" id="{9119C867-49F3-8840-295F-C2B224DA0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25" y="3082953"/>
            <a:ext cx="7772400" cy="31622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018A1B-155B-174B-B283-8E7C96C752B9}"/>
              </a:ext>
            </a:extLst>
          </p:cNvPr>
          <p:cNvSpPr/>
          <p:nvPr/>
        </p:nvSpPr>
        <p:spPr>
          <a:xfrm>
            <a:off x="-30417" y="-34332"/>
            <a:ext cx="9144000" cy="685800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8C5049C-597A-6745-8A5C-F932E6DA22C0}"/>
              </a:ext>
            </a:extLst>
          </p:cNvPr>
          <p:cNvSpPr txBox="1"/>
          <p:nvPr/>
        </p:nvSpPr>
        <p:spPr>
          <a:xfrm>
            <a:off x="2421395" y="3319405"/>
            <a:ext cx="159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Sample of of US Adults who drink Bud Light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4138A47-20F1-5844-B7C0-BBDA818B52E2}"/>
              </a:ext>
            </a:extLst>
          </p:cNvPr>
          <p:cNvSpPr txBox="1"/>
          <p:nvPr/>
        </p:nvSpPr>
        <p:spPr>
          <a:xfrm>
            <a:off x="4367000" y="3344292"/>
            <a:ext cx="1704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Estimated number of US Adults who drink Bud Light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F9CDE0C-4940-E744-B6BC-71480454A590}"/>
              </a:ext>
            </a:extLst>
          </p:cNvPr>
          <p:cNvSpPr txBox="1"/>
          <p:nvPr/>
        </p:nvSpPr>
        <p:spPr>
          <a:xfrm>
            <a:off x="6400346" y="3346335"/>
            <a:ext cx="1592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Percent of US Adults who drink Bud Light</a:t>
            </a:r>
          </a:p>
        </p:txBody>
      </p:sp>
      <p:pic>
        <p:nvPicPr>
          <p:cNvPr id="4" name="Picture 3" descr="A screenshot of a document&#10;&#10;Description automatically generated">
            <a:extLst>
              <a:ext uri="{FF2B5EF4-FFF2-40B4-BE49-F238E27FC236}">
                <a16:creationId xmlns:a16="http://schemas.microsoft.com/office/drawing/2014/main" id="{9E5359A9-4097-1465-30FB-9CC442F2D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12"/>
            <a:ext cx="7772400" cy="3162243"/>
          </a:xfrm>
          <a:prstGeom prst="rect">
            <a:avLst/>
          </a:prstGeom>
        </p:spPr>
      </p:pic>
      <p:sp>
        <p:nvSpPr>
          <p:cNvPr id="5" name="Line Callout 1 4">
            <a:extLst>
              <a:ext uri="{FF2B5EF4-FFF2-40B4-BE49-F238E27FC236}">
                <a16:creationId xmlns:a16="http://schemas.microsoft.com/office/drawing/2014/main" id="{CA9EA24B-BD19-73DB-92E0-E3359C3EE652}"/>
              </a:ext>
            </a:extLst>
          </p:cNvPr>
          <p:cNvSpPr/>
          <p:nvPr/>
        </p:nvSpPr>
        <p:spPr>
          <a:xfrm>
            <a:off x="2310285" y="3296796"/>
            <a:ext cx="1704110" cy="445797"/>
          </a:xfrm>
          <a:prstGeom prst="borderCallout1">
            <a:avLst>
              <a:gd name="adj1" fmla="val 18750"/>
              <a:gd name="adj2" fmla="val -8333"/>
              <a:gd name="adj3" fmla="val -572200"/>
              <a:gd name="adj4" fmla="val 1434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00BB3D-E62B-C3AD-3AFC-209CE281E86F}"/>
              </a:ext>
            </a:extLst>
          </p:cNvPr>
          <p:cNvSpPr txBox="1"/>
          <p:nvPr/>
        </p:nvSpPr>
        <p:spPr>
          <a:xfrm>
            <a:off x="228600" y="3965550"/>
            <a:ext cx="3581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49,187 – Total Sample of US Adults</a:t>
            </a:r>
          </a:p>
          <a:p>
            <a:r>
              <a:rPr lang="en-US" sz="1600" dirty="0"/>
              <a:t>252,819,000 – Estimated # of US Adults</a:t>
            </a:r>
          </a:p>
        </p:txBody>
      </p:sp>
      <p:sp>
        <p:nvSpPr>
          <p:cNvPr id="11" name="Line Callout 1 10">
            <a:extLst>
              <a:ext uri="{FF2B5EF4-FFF2-40B4-BE49-F238E27FC236}">
                <a16:creationId xmlns:a16="http://schemas.microsoft.com/office/drawing/2014/main" id="{B01A4554-4BB7-925F-3FBF-136499DDEEC2}"/>
              </a:ext>
            </a:extLst>
          </p:cNvPr>
          <p:cNvSpPr/>
          <p:nvPr/>
        </p:nvSpPr>
        <p:spPr>
          <a:xfrm>
            <a:off x="4371110" y="3321449"/>
            <a:ext cx="1704110" cy="445796"/>
          </a:xfrm>
          <a:prstGeom prst="borderCallout1">
            <a:avLst>
              <a:gd name="adj1" fmla="val 18750"/>
              <a:gd name="adj2" fmla="val -8333"/>
              <a:gd name="adj3" fmla="val -564622"/>
              <a:gd name="adj4" fmla="val 506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Line Callout 1 11">
            <a:extLst>
              <a:ext uri="{FF2B5EF4-FFF2-40B4-BE49-F238E27FC236}">
                <a16:creationId xmlns:a16="http://schemas.microsoft.com/office/drawing/2014/main" id="{0E5CDB08-6211-66D0-06D2-132DF4D0A159}"/>
              </a:ext>
            </a:extLst>
          </p:cNvPr>
          <p:cNvSpPr/>
          <p:nvPr/>
        </p:nvSpPr>
        <p:spPr>
          <a:xfrm>
            <a:off x="6404456" y="3328918"/>
            <a:ext cx="1704110" cy="431595"/>
          </a:xfrm>
          <a:prstGeom prst="borderCallout1">
            <a:avLst>
              <a:gd name="adj1" fmla="val 18750"/>
              <a:gd name="adj2" fmla="val -8333"/>
              <a:gd name="adj3" fmla="val -592414"/>
              <a:gd name="adj4" fmla="val 215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50B87A-66D8-B238-2DCC-7FFF6BC30E11}"/>
              </a:ext>
            </a:extLst>
          </p:cNvPr>
          <p:cNvSpPr txBox="1"/>
          <p:nvPr/>
        </p:nvSpPr>
        <p:spPr>
          <a:xfrm>
            <a:off x="4375450" y="4140791"/>
            <a:ext cx="1592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Percent of US Adults Age 24-34 who drink Bud Light</a:t>
            </a:r>
          </a:p>
        </p:txBody>
      </p:sp>
      <p:sp>
        <p:nvSpPr>
          <p:cNvPr id="14" name="Line Callout 1 13">
            <a:extLst>
              <a:ext uri="{FF2B5EF4-FFF2-40B4-BE49-F238E27FC236}">
                <a16:creationId xmlns:a16="http://schemas.microsoft.com/office/drawing/2014/main" id="{A3E4A2C6-C9FB-FC78-93BB-478394916A67}"/>
              </a:ext>
            </a:extLst>
          </p:cNvPr>
          <p:cNvSpPr/>
          <p:nvPr/>
        </p:nvSpPr>
        <p:spPr>
          <a:xfrm>
            <a:off x="4379560" y="4123374"/>
            <a:ext cx="1704110" cy="431595"/>
          </a:xfrm>
          <a:prstGeom prst="borderCallout1">
            <a:avLst>
              <a:gd name="adj1" fmla="val 18750"/>
              <a:gd name="adj2" fmla="val -8333"/>
              <a:gd name="adj3" fmla="val -690198"/>
              <a:gd name="adj4" fmla="val 1300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B7424-3F57-7841-D225-2C4447B0DDBD}"/>
              </a:ext>
            </a:extLst>
          </p:cNvPr>
          <p:cNvSpPr txBox="1"/>
          <p:nvPr/>
        </p:nvSpPr>
        <p:spPr>
          <a:xfrm>
            <a:off x="6395773" y="4111070"/>
            <a:ext cx="1592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Index of Adults 25-34 who drink Bud Light  (7.7/6.0)</a:t>
            </a:r>
          </a:p>
        </p:txBody>
      </p:sp>
      <p:sp>
        <p:nvSpPr>
          <p:cNvPr id="16" name="Line Callout 1 15">
            <a:extLst>
              <a:ext uri="{FF2B5EF4-FFF2-40B4-BE49-F238E27FC236}">
                <a16:creationId xmlns:a16="http://schemas.microsoft.com/office/drawing/2014/main" id="{4CD85EDD-F544-EE39-84FE-E04F0E2E2F59}"/>
              </a:ext>
            </a:extLst>
          </p:cNvPr>
          <p:cNvSpPr/>
          <p:nvPr/>
        </p:nvSpPr>
        <p:spPr>
          <a:xfrm>
            <a:off x="6404456" y="4095328"/>
            <a:ext cx="1704110" cy="431595"/>
          </a:xfrm>
          <a:prstGeom prst="borderCallout1">
            <a:avLst>
              <a:gd name="adj1" fmla="val 18750"/>
              <a:gd name="adj2" fmla="val -8333"/>
              <a:gd name="adj3" fmla="val -680886"/>
              <a:gd name="adj4" fmla="val 563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900ECC-CD99-39FB-3784-2D394B5DA975}"/>
              </a:ext>
            </a:extLst>
          </p:cNvPr>
          <p:cNvSpPr txBox="1"/>
          <p:nvPr/>
        </p:nvSpPr>
        <p:spPr>
          <a:xfrm>
            <a:off x="4384661" y="4945932"/>
            <a:ext cx="1708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Percent of US Adult Bud Light Drinkers who are 25-34</a:t>
            </a:r>
          </a:p>
        </p:txBody>
      </p:sp>
      <p:sp>
        <p:nvSpPr>
          <p:cNvPr id="20" name="Line Callout 1 19">
            <a:extLst>
              <a:ext uri="{FF2B5EF4-FFF2-40B4-BE49-F238E27FC236}">
                <a16:creationId xmlns:a16="http://schemas.microsoft.com/office/drawing/2014/main" id="{27193EDC-C878-0CA2-C2CC-A925C8C6EEC2}"/>
              </a:ext>
            </a:extLst>
          </p:cNvPr>
          <p:cNvSpPr/>
          <p:nvPr/>
        </p:nvSpPr>
        <p:spPr>
          <a:xfrm>
            <a:off x="4388771" y="4928515"/>
            <a:ext cx="1704110" cy="431595"/>
          </a:xfrm>
          <a:prstGeom prst="borderCallout1">
            <a:avLst>
              <a:gd name="adj1" fmla="val 18750"/>
              <a:gd name="adj2" fmla="val -8333"/>
              <a:gd name="adj3" fmla="val -888094"/>
              <a:gd name="adj4" fmla="val 999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661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1" grpId="1"/>
      <p:bldP spid="75" grpId="0"/>
      <p:bldP spid="75" grpId="1"/>
      <p:bldP spid="77" grpId="0"/>
      <p:bldP spid="5" grpId="0" animBg="1"/>
      <p:bldP spid="5" grpId="1" animBg="1"/>
      <p:bldP spid="11" grpId="0" animBg="1"/>
      <p:bldP spid="11" grpId="1" animBg="1"/>
      <p:bldP spid="12" grpId="0" animBg="1"/>
      <p:bldP spid="13" grpId="0"/>
      <p:bldP spid="14" grpId="0" animBg="1"/>
      <p:bldP spid="15" grpId="0"/>
      <p:bldP spid="16" grpId="0" animBg="1"/>
      <p:bldP spid="1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EE0D75CE-1409-C140-900C-96F70B30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" y="0"/>
            <a:ext cx="7227888" cy="1012825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Vertical percentages</a:t>
            </a:r>
          </a:p>
        </p:txBody>
      </p:sp>
      <p:sp>
        <p:nvSpPr>
          <p:cNvPr id="25603" name="TextBox 3">
            <a:extLst>
              <a:ext uri="{FF2B5EF4-FFF2-40B4-BE49-F238E27FC236}">
                <a16:creationId xmlns:a16="http://schemas.microsoft.com/office/drawing/2014/main" id="{E5B32335-6C07-6F42-BC6F-DB8EA567A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43434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Base = the population that drinks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Bud Light most often</a:t>
            </a:r>
          </a:p>
          <a:p>
            <a:pPr eaLnBrk="1" hangingPunct="1"/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Of them, what % are 25-34? </a:t>
            </a:r>
          </a:p>
          <a:p>
            <a:pPr eaLnBrk="1" hangingPunct="1"/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23.0% of people who drink     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Bud Light most often are age 25-34</a:t>
            </a:r>
          </a:p>
          <a:p>
            <a:pPr eaLnBrk="1" hangingPunct="1"/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     Coverage of Users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screenshot of a document&#10;&#10;Description automatically generated">
            <a:extLst>
              <a:ext uri="{FF2B5EF4-FFF2-40B4-BE49-F238E27FC236}">
                <a16:creationId xmlns:a16="http://schemas.microsoft.com/office/drawing/2014/main" id="{11B61B09-B4AE-09ED-622A-EA8F59456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464491"/>
            <a:ext cx="4114800" cy="16741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31FB1C-F33E-7D75-D42A-5BF0E0FEAC10}"/>
              </a:ext>
            </a:extLst>
          </p:cNvPr>
          <p:cNvSpPr txBox="1"/>
          <p:nvPr/>
        </p:nvSpPr>
        <p:spPr>
          <a:xfrm>
            <a:off x="6629398" y="3928904"/>
            <a:ext cx="1981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Percent of Bud Light Drinkers who are 25-34</a:t>
            </a:r>
          </a:p>
        </p:txBody>
      </p:sp>
      <p:sp>
        <p:nvSpPr>
          <p:cNvPr id="4" name="Line Callout 1 3">
            <a:extLst>
              <a:ext uri="{FF2B5EF4-FFF2-40B4-BE49-F238E27FC236}">
                <a16:creationId xmlns:a16="http://schemas.microsoft.com/office/drawing/2014/main" id="{809F6AFB-24C0-880A-E95C-51CF5DCC4D7C}"/>
              </a:ext>
            </a:extLst>
          </p:cNvPr>
          <p:cNvSpPr/>
          <p:nvPr/>
        </p:nvSpPr>
        <p:spPr>
          <a:xfrm>
            <a:off x="6553199" y="3928904"/>
            <a:ext cx="1981201" cy="556713"/>
          </a:xfrm>
          <a:prstGeom prst="borderCallout1">
            <a:avLst>
              <a:gd name="adj1" fmla="val 18750"/>
              <a:gd name="adj2" fmla="val -8333"/>
              <a:gd name="adj3" fmla="val -337102"/>
              <a:gd name="adj4" fmla="val 58023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2439</TotalTime>
  <Words>795</Words>
  <Application>Microsoft Macintosh PowerPoint</Application>
  <PresentationFormat>On-screen Show (4:3)</PresentationFormat>
  <Paragraphs>111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Rockwell</vt:lpstr>
      <vt:lpstr>Times New Roman</vt:lpstr>
      <vt:lpstr>Wingdings</vt:lpstr>
      <vt:lpstr>Wingdings 2</vt:lpstr>
      <vt:lpstr>Foundry</vt:lpstr>
      <vt:lpstr>Using Marketing Data</vt:lpstr>
      <vt:lpstr>Working with Simmons Data</vt:lpstr>
      <vt:lpstr>Simmons/MRI</vt:lpstr>
      <vt:lpstr>Product Data</vt:lpstr>
      <vt:lpstr>Use vs. Volume</vt:lpstr>
      <vt:lpstr>Volumetrics</vt:lpstr>
      <vt:lpstr>Generate a Crosstab View Report in Simmons</vt:lpstr>
      <vt:lpstr>PowerPoint Presentation</vt:lpstr>
      <vt:lpstr>Vertical percentages</vt:lpstr>
      <vt:lpstr>Horizontal percentages</vt:lpstr>
      <vt:lpstr>The Index</vt:lpstr>
      <vt:lpstr>Must look at all </vt:lpstr>
      <vt:lpstr>Two Sets of Data, Do Additional Runs</vt:lpstr>
      <vt:lpstr>Who are the consumer profiles</vt:lpstr>
      <vt:lpstr>Dylan Mulvaney &amp; 2023 Boycott of Bud Light</vt:lpstr>
      <vt:lpstr>PowerPoint Presentation</vt:lpstr>
    </vt:vector>
  </TitlesOfParts>
  <Company>Inso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Keith Mickunas</dc:creator>
  <cp:lastModifiedBy>Dhavan Shah</cp:lastModifiedBy>
  <cp:revision>71</cp:revision>
  <dcterms:created xsi:type="dcterms:W3CDTF">2010-09-03T01:32:23Z</dcterms:created>
  <dcterms:modified xsi:type="dcterms:W3CDTF">2023-10-03T16:49:04Z</dcterms:modified>
</cp:coreProperties>
</file>