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9" r:id="rId1"/>
  </p:sldMasterIdLst>
  <p:notesMasterIdLst>
    <p:notesMasterId r:id="rId52"/>
  </p:notesMasterIdLst>
  <p:sldIdLst>
    <p:sldId id="336" r:id="rId2"/>
    <p:sldId id="326" r:id="rId3"/>
    <p:sldId id="334" r:id="rId4"/>
    <p:sldId id="335" r:id="rId5"/>
    <p:sldId id="338" r:id="rId6"/>
    <p:sldId id="339" r:id="rId7"/>
    <p:sldId id="340" r:id="rId8"/>
    <p:sldId id="341" r:id="rId9"/>
    <p:sldId id="256" r:id="rId10"/>
    <p:sldId id="305" r:id="rId11"/>
    <p:sldId id="277" r:id="rId12"/>
    <p:sldId id="280" r:id="rId13"/>
    <p:sldId id="306" r:id="rId14"/>
    <p:sldId id="314" r:id="rId15"/>
    <p:sldId id="307" r:id="rId16"/>
    <p:sldId id="271" r:id="rId17"/>
    <p:sldId id="279" r:id="rId18"/>
    <p:sldId id="308" r:id="rId19"/>
    <p:sldId id="281" r:id="rId20"/>
    <p:sldId id="282" r:id="rId21"/>
    <p:sldId id="283" r:id="rId22"/>
    <p:sldId id="315" r:id="rId23"/>
    <p:sldId id="284" r:id="rId24"/>
    <p:sldId id="285" r:id="rId25"/>
    <p:sldId id="286" r:id="rId26"/>
    <p:sldId id="287" r:id="rId27"/>
    <p:sldId id="342" r:id="rId28"/>
    <p:sldId id="272" r:id="rId29"/>
    <p:sldId id="288" r:id="rId30"/>
    <p:sldId id="290" r:id="rId31"/>
    <p:sldId id="291" r:id="rId32"/>
    <p:sldId id="292" r:id="rId33"/>
    <p:sldId id="293" r:id="rId34"/>
    <p:sldId id="294" r:id="rId35"/>
    <p:sldId id="295" r:id="rId36"/>
    <p:sldId id="296" r:id="rId37"/>
    <p:sldId id="297" r:id="rId38"/>
    <p:sldId id="299" r:id="rId39"/>
    <p:sldId id="309" r:id="rId40"/>
    <p:sldId id="310" r:id="rId41"/>
    <p:sldId id="300" r:id="rId42"/>
    <p:sldId id="301" r:id="rId43"/>
    <p:sldId id="316" r:id="rId44"/>
    <p:sldId id="302" r:id="rId45"/>
    <p:sldId id="303" r:id="rId46"/>
    <p:sldId id="304" r:id="rId47"/>
    <p:sldId id="311" r:id="rId48"/>
    <p:sldId id="289" r:id="rId49"/>
    <p:sldId id="312" r:id="rId50"/>
    <p:sldId id="313" r:id="rId5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18"/>
  </p:normalViewPr>
  <p:slideViewPr>
    <p:cSldViewPr>
      <p:cViewPr varScale="1">
        <p:scale>
          <a:sx n="93" d="100"/>
          <a:sy n="93" d="100"/>
        </p:scale>
        <p:origin x="166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881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114300" indent="3429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indent="685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indent="10287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indent="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84CE0-3A58-604B-8FDF-C67F865C626D}" type="slidenum">
              <a:rPr lang="en-US" smtClean="0"/>
              <a:t>1</a:t>
            </a:fld>
            <a:endParaRPr lang="en-US"/>
          </a:p>
        </p:txBody>
      </p:sp>
    </p:spTree>
    <p:extLst>
      <p:ext uri="{BB962C8B-B14F-4D97-AF65-F5344CB8AC3E}">
        <p14:creationId xmlns:p14="http://schemas.microsoft.com/office/powerpoint/2010/main" val="263923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xfrm>
            <a:off x="1150938" y="690563"/>
            <a:ext cx="4556125" cy="34178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4" name="Rectangle 3"/>
          <p:cNvSpPr>
            <a:spLocks noGrp="1" noChangeArrowheads="1"/>
          </p:cNvSpPr>
          <p:nvPr>
            <p:ph type="body" idx="1"/>
          </p:nvPr>
        </p:nvSpPr>
        <p:spPr bwMode="auto">
          <a:xfrm>
            <a:off x="914400" y="4341813"/>
            <a:ext cx="5029200" cy="41163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bwMode="auto">
          <a:xfrm>
            <a:off x="1150938" y="690563"/>
            <a:ext cx="4556125" cy="34178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2" name="Rectangle 3"/>
          <p:cNvSpPr>
            <a:spLocks noGrp="1" noChangeArrowheads="1"/>
          </p:cNvSpPr>
          <p:nvPr>
            <p:ph type="body" idx="1"/>
          </p:nvPr>
        </p:nvSpPr>
        <p:spPr bwMode="auto">
          <a:xfrm>
            <a:off x="914400" y="4341813"/>
            <a:ext cx="5029200" cy="41163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bwMode="auto">
          <a:xfrm>
            <a:off x="1150938" y="690563"/>
            <a:ext cx="4556125" cy="34178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3250" name="Rectangle 3"/>
          <p:cNvSpPr>
            <a:spLocks noGrp="1" noChangeArrowheads="1"/>
          </p:cNvSpPr>
          <p:nvPr>
            <p:ph type="body" idx="1"/>
          </p:nvPr>
        </p:nvSpPr>
        <p:spPr bwMode="auto">
          <a:xfrm>
            <a:off x="914400" y="4341813"/>
            <a:ext cx="5029200" cy="41163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xfrm>
            <a:off x="1150938" y="690563"/>
            <a:ext cx="4556125" cy="34178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8" name="Rectangle 3"/>
          <p:cNvSpPr>
            <a:spLocks noGrp="1" noChangeArrowheads="1"/>
          </p:cNvSpPr>
          <p:nvPr>
            <p:ph type="body" idx="1"/>
          </p:nvPr>
        </p:nvSpPr>
        <p:spPr bwMode="auto">
          <a:xfrm>
            <a:off x="914400" y="4341813"/>
            <a:ext cx="5029200" cy="41163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bwMode="auto">
          <a:xfrm>
            <a:off x="1150938" y="690563"/>
            <a:ext cx="4556125" cy="34178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7346" name="Rectangle 3"/>
          <p:cNvSpPr>
            <a:spLocks noGrp="1" noChangeArrowheads="1"/>
          </p:cNvSpPr>
          <p:nvPr>
            <p:ph type="body" idx="1"/>
          </p:nvPr>
        </p:nvSpPr>
        <p:spPr bwMode="auto">
          <a:xfrm>
            <a:off x="914400" y="4341813"/>
            <a:ext cx="5029200" cy="41163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xfrm>
            <a:off x="1150938" y="690563"/>
            <a:ext cx="4556125" cy="34178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0" name="Rectangle 3"/>
          <p:cNvSpPr>
            <a:spLocks noGrp="1" noChangeArrowheads="1"/>
          </p:cNvSpPr>
          <p:nvPr>
            <p:ph type="body" idx="1"/>
          </p:nvPr>
        </p:nvSpPr>
        <p:spPr bwMode="auto">
          <a:xfrm>
            <a:off x="914400" y="4341813"/>
            <a:ext cx="5029200" cy="41163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xfrm>
            <a:off x="1150938" y="690563"/>
            <a:ext cx="4556125" cy="34178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Rectangle 3"/>
          <p:cNvSpPr>
            <a:spLocks noGrp="1" noChangeArrowheads="1"/>
          </p:cNvSpPr>
          <p:nvPr>
            <p:ph type="body" idx="1"/>
          </p:nvPr>
        </p:nvSpPr>
        <p:spPr bwMode="auto">
          <a:xfrm>
            <a:off x="914400" y="4341813"/>
            <a:ext cx="5029200" cy="41163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body" idx="1"/>
          </p:nvPr>
        </p:nvSpPr>
        <p:spPr bwMode="auto">
          <a:xfrm>
            <a:off x="914400" y="4341813"/>
            <a:ext cx="5029200" cy="41163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p>
            <a:pPr eaLnBrk="1" hangingPunct="1"/>
            <a:endParaRPr lang="en-US"/>
          </a:p>
        </p:txBody>
      </p:sp>
      <p:sp>
        <p:nvSpPr>
          <p:cNvPr id="36866" name="Rectangle 3"/>
          <p:cNvSpPr>
            <a:spLocks noGrp="1" noRot="1" noChangeAspect="1" noChangeArrowheads="1" noTextEdit="1"/>
          </p:cNvSpPr>
          <p:nvPr>
            <p:ph type="sldImg"/>
          </p:nvPr>
        </p:nvSpPr>
        <p:spPr bwMode="auto">
          <a:xfrm>
            <a:off x="1150938" y="690563"/>
            <a:ext cx="4556125" cy="34178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xfrm>
            <a:off x="1150938" y="690563"/>
            <a:ext cx="4556125" cy="34178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4" name="Rectangle 3"/>
          <p:cNvSpPr>
            <a:spLocks noGrp="1" noChangeArrowheads="1"/>
          </p:cNvSpPr>
          <p:nvPr>
            <p:ph type="body" idx="1"/>
          </p:nvPr>
        </p:nvSpPr>
        <p:spPr bwMode="auto">
          <a:xfrm>
            <a:off x="914400" y="4341813"/>
            <a:ext cx="5029200" cy="41163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xfrm>
            <a:off x="1150938" y="690563"/>
            <a:ext cx="4556125" cy="34178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2" name="Rectangle 3"/>
          <p:cNvSpPr>
            <a:spLocks noGrp="1" noChangeArrowheads="1"/>
          </p:cNvSpPr>
          <p:nvPr>
            <p:ph type="body" idx="1"/>
          </p:nvPr>
        </p:nvSpPr>
        <p:spPr bwMode="auto">
          <a:xfrm>
            <a:off x="914400" y="4341813"/>
            <a:ext cx="5029200" cy="41163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xfrm>
            <a:off x="1150938" y="690563"/>
            <a:ext cx="4556125" cy="34178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0" name="Rectangle 3"/>
          <p:cNvSpPr>
            <a:spLocks noGrp="1" noChangeArrowheads="1"/>
          </p:cNvSpPr>
          <p:nvPr>
            <p:ph type="body" idx="1"/>
          </p:nvPr>
        </p:nvSpPr>
        <p:spPr bwMode="auto">
          <a:xfrm>
            <a:off x="914400" y="4341813"/>
            <a:ext cx="5029200" cy="41163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xfrm>
            <a:off x="1150938" y="690563"/>
            <a:ext cx="4556125" cy="34178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7106" name="Rectangle 3"/>
          <p:cNvSpPr>
            <a:spLocks noGrp="1" noChangeArrowheads="1"/>
          </p:cNvSpPr>
          <p:nvPr>
            <p:ph type="body" idx="1"/>
          </p:nvPr>
        </p:nvSpPr>
        <p:spPr bwMode="auto">
          <a:xfrm>
            <a:off x="914400" y="4341813"/>
            <a:ext cx="5029200" cy="41163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33795"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F5F980E-C8D0-8448-86F3-2FB3BFE0345A}" type="slidenum">
              <a:rPr lang="en-US" sz="1200"/>
              <a:pPr eaLnBrk="1" hangingPunct="1"/>
              <a:t>39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pPr>
              <a:defRPr/>
            </a:pPr>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368EFEBC-485F-5E4B-BACB-03E0C27079BD}" type="slidenum">
              <a:rPr lang="en-US" smtClean="0"/>
              <a:pPr>
                <a:defRPr/>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499AD6-2D65-EF4B-83A2-3D64AB52C44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ED71C8B-70F8-A040-85DE-6BAFD219829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BA487A-D90B-A444-AB77-AA9D3E02412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pPr>
              <a:defRPr/>
            </a:pPr>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620F10B3-69BD-7841-A0D1-9CA84BF104C7}" type="slidenum">
              <a:rPr lang="en-US" smtClean="0"/>
              <a:pPr>
                <a:defRPr/>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641080" y="6514568"/>
            <a:ext cx="464288" cy="274320"/>
          </a:xfrm>
        </p:spPr>
        <p:txBody>
          <a:bodyPr/>
          <a:lstStyle/>
          <a:p>
            <a:pPr>
              <a:defRPr/>
            </a:pPr>
            <a:fld id="{E6E9830D-3A54-2F47-AAC0-710235D58568}" type="slidenum">
              <a:rPr lang="en-US" smtClean="0"/>
              <a:pPr>
                <a:defRPr/>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8641080" y="6514568"/>
            <a:ext cx="464288" cy="274320"/>
          </a:xfrm>
        </p:spPr>
        <p:txBody>
          <a:bodyPr/>
          <a:lstStyle/>
          <a:p>
            <a:pPr>
              <a:defRPr/>
            </a:pPr>
            <a:fld id="{51D034DF-49DF-0C49-BCB4-20188951DA1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244015C-3746-DA45-9991-9F6B0468785C}" type="slidenum">
              <a:rPr lang="en-US" smtClean="0"/>
              <a:pPr>
                <a:defRPr/>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A6C4346-7DD6-664A-B033-B93C75B36B9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pPr>
              <a:defRPr/>
            </a:pPr>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A618291F-5A7C-2541-BFAD-09EEE84C0862}" type="slidenum">
              <a:rPr lang="en-US" smtClean="0"/>
              <a:pPr>
                <a:defRPr/>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Drag picture to placeholder or click icon to add</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pPr>
              <a:defRPr/>
            </a:pPr>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5CB262F2-4E99-874D-B352-5CEAE70CB298}" type="slidenum">
              <a:rPr lang="en-US" smtClean="0"/>
              <a:pPr>
                <a:defRPr/>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CBB58CE4-7F62-BD49-82DD-CD371799A132}" type="slidenum">
              <a:rPr lang="en-US" smtClean="0"/>
              <a:pPr>
                <a:defRPr/>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018A1B-155B-174B-B283-8E7C96C752B9}"/>
              </a:ext>
            </a:extLst>
          </p:cNvPr>
          <p:cNvSpPr/>
          <p:nvPr/>
        </p:nvSpPr>
        <p:spPr>
          <a:xfrm>
            <a:off x="-30417" y="-34332"/>
            <a:ext cx="9144000" cy="6858000"/>
          </a:xfrm>
          <a:prstGeom prst="rect">
            <a:avLst/>
          </a:prstGeom>
          <a:solidFill>
            <a:schemeClr val="tx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B8C5049C-597A-6745-8A5C-F932E6DA22C0}"/>
              </a:ext>
            </a:extLst>
          </p:cNvPr>
          <p:cNvSpPr txBox="1"/>
          <p:nvPr/>
        </p:nvSpPr>
        <p:spPr>
          <a:xfrm>
            <a:off x="2421395" y="3319405"/>
            <a:ext cx="1593000" cy="400110"/>
          </a:xfrm>
          <a:prstGeom prst="rect">
            <a:avLst/>
          </a:prstGeom>
          <a:noFill/>
        </p:spPr>
        <p:txBody>
          <a:bodyPr wrap="square" rtlCol="0">
            <a:spAutoFit/>
          </a:bodyPr>
          <a:lstStyle/>
          <a:p>
            <a:r>
              <a:rPr lang="en-US" sz="1000" dirty="0"/>
              <a:t>Sample of of US Adults who drink Bud Light</a:t>
            </a:r>
          </a:p>
        </p:txBody>
      </p:sp>
      <p:sp>
        <p:nvSpPr>
          <p:cNvPr id="75" name="TextBox 74">
            <a:extLst>
              <a:ext uri="{FF2B5EF4-FFF2-40B4-BE49-F238E27FC236}">
                <a16:creationId xmlns:a16="http://schemas.microsoft.com/office/drawing/2014/main" id="{14138A47-20F1-5844-B7C0-BBDA818B52E2}"/>
              </a:ext>
            </a:extLst>
          </p:cNvPr>
          <p:cNvSpPr txBox="1"/>
          <p:nvPr/>
        </p:nvSpPr>
        <p:spPr>
          <a:xfrm>
            <a:off x="4367000" y="3344292"/>
            <a:ext cx="1704110" cy="400110"/>
          </a:xfrm>
          <a:prstGeom prst="rect">
            <a:avLst/>
          </a:prstGeom>
          <a:noFill/>
        </p:spPr>
        <p:txBody>
          <a:bodyPr wrap="square" rtlCol="0">
            <a:spAutoFit/>
          </a:bodyPr>
          <a:lstStyle/>
          <a:p>
            <a:r>
              <a:rPr lang="en-US" sz="1000" dirty="0"/>
              <a:t>Estimated number of US Adults who drink Bud Light</a:t>
            </a:r>
          </a:p>
        </p:txBody>
      </p:sp>
      <p:sp>
        <p:nvSpPr>
          <p:cNvPr id="77" name="TextBox 76">
            <a:extLst>
              <a:ext uri="{FF2B5EF4-FFF2-40B4-BE49-F238E27FC236}">
                <a16:creationId xmlns:a16="http://schemas.microsoft.com/office/drawing/2014/main" id="{EF9CDE0C-4940-E744-B6BC-71480454A590}"/>
              </a:ext>
            </a:extLst>
          </p:cNvPr>
          <p:cNvSpPr txBox="1"/>
          <p:nvPr/>
        </p:nvSpPr>
        <p:spPr>
          <a:xfrm>
            <a:off x="6400346" y="3346335"/>
            <a:ext cx="1592999" cy="400110"/>
          </a:xfrm>
          <a:prstGeom prst="rect">
            <a:avLst/>
          </a:prstGeom>
          <a:noFill/>
        </p:spPr>
        <p:txBody>
          <a:bodyPr wrap="square" rtlCol="0">
            <a:spAutoFit/>
          </a:bodyPr>
          <a:lstStyle/>
          <a:p>
            <a:r>
              <a:rPr lang="en-US" sz="1000" dirty="0"/>
              <a:t>Percent of US Adults who drink Bud Light</a:t>
            </a:r>
          </a:p>
        </p:txBody>
      </p:sp>
      <p:pic>
        <p:nvPicPr>
          <p:cNvPr id="4" name="Picture 3" descr="A screenshot of a document&#10;&#10;Description automatically generated">
            <a:extLst>
              <a:ext uri="{FF2B5EF4-FFF2-40B4-BE49-F238E27FC236}">
                <a16:creationId xmlns:a16="http://schemas.microsoft.com/office/drawing/2014/main" id="{9E5359A9-4097-1465-30FB-9CC442F2D527}"/>
              </a:ext>
            </a:extLst>
          </p:cNvPr>
          <p:cNvPicPr>
            <a:picLocks noChangeAspect="1"/>
          </p:cNvPicPr>
          <p:nvPr/>
        </p:nvPicPr>
        <p:blipFill>
          <a:blip r:embed="rId3"/>
          <a:stretch>
            <a:fillRect/>
          </a:stretch>
        </p:blipFill>
        <p:spPr>
          <a:xfrm>
            <a:off x="0" y="-2512"/>
            <a:ext cx="7772400" cy="3162243"/>
          </a:xfrm>
          <a:prstGeom prst="rect">
            <a:avLst/>
          </a:prstGeom>
        </p:spPr>
      </p:pic>
      <p:sp>
        <p:nvSpPr>
          <p:cNvPr id="5" name="Line Callout 1 4">
            <a:extLst>
              <a:ext uri="{FF2B5EF4-FFF2-40B4-BE49-F238E27FC236}">
                <a16:creationId xmlns:a16="http://schemas.microsoft.com/office/drawing/2014/main" id="{CA9EA24B-BD19-73DB-92E0-E3359C3EE652}"/>
              </a:ext>
            </a:extLst>
          </p:cNvPr>
          <p:cNvSpPr/>
          <p:nvPr/>
        </p:nvSpPr>
        <p:spPr>
          <a:xfrm>
            <a:off x="2310285" y="3296796"/>
            <a:ext cx="1704110" cy="445797"/>
          </a:xfrm>
          <a:prstGeom prst="borderCallout1">
            <a:avLst>
              <a:gd name="adj1" fmla="val 18750"/>
              <a:gd name="adj2" fmla="val -8333"/>
              <a:gd name="adj3" fmla="val -572200"/>
              <a:gd name="adj4" fmla="val 14340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Box 9">
            <a:extLst>
              <a:ext uri="{FF2B5EF4-FFF2-40B4-BE49-F238E27FC236}">
                <a16:creationId xmlns:a16="http://schemas.microsoft.com/office/drawing/2014/main" id="{0800BB3D-E62B-C3AD-3AFC-209CE281E86F}"/>
              </a:ext>
            </a:extLst>
          </p:cNvPr>
          <p:cNvSpPr txBox="1"/>
          <p:nvPr/>
        </p:nvSpPr>
        <p:spPr>
          <a:xfrm>
            <a:off x="228600" y="3965550"/>
            <a:ext cx="3581400" cy="584775"/>
          </a:xfrm>
          <a:prstGeom prst="rect">
            <a:avLst/>
          </a:prstGeom>
          <a:noFill/>
        </p:spPr>
        <p:txBody>
          <a:bodyPr wrap="square">
            <a:spAutoFit/>
          </a:bodyPr>
          <a:lstStyle/>
          <a:p>
            <a:r>
              <a:rPr lang="en-US" sz="1600" dirty="0"/>
              <a:t>49,187 – Total Sample of US Adults</a:t>
            </a:r>
          </a:p>
          <a:p>
            <a:r>
              <a:rPr lang="en-US" sz="1600" dirty="0"/>
              <a:t>252,819,000 – Estimated # of US Adults</a:t>
            </a:r>
          </a:p>
        </p:txBody>
      </p:sp>
      <p:sp>
        <p:nvSpPr>
          <p:cNvPr id="11" name="Line Callout 1 10">
            <a:extLst>
              <a:ext uri="{FF2B5EF4-FFF2-40B4-BE49-F238E27FC236}">
                <a16:creationId xmlns:a16="http://schemas.microsoft.com/office/drawing/2014/main" id="{B01A4554-4BB7-925F-3FBF-136499DDEEC2}"/>
              </a:ext>
            </a:extLst>
          </p:cNvPr>
          <p:cNvSpPr/>
          <p:nvPr/>
        </p:nvSpPr>
        <p:spPr>
          <a:xfrm>
            <a:off x="4371110" y="3321449"/>
            <a:ext cx="1704110" cy="445796"/>
          </a:xfrm>
          <a:prstGeom prst="borderCallout1">
            <a:avLst>
              <a:gd name="adj1" fmla="val 18750"/>
              <a:gd name="adj2" fmla="val -8333"/>
              <a:gd name="adj3" fmla="val -564622"/>
              <a:gd name="adj4" fmla="val 506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Line Callout 1 11">
            <a:extLst>
              <a:ext uri="{FF2B5EF4-FFF2-40B4-BE49-F238E27FC236}">
                <a16:creationId xmlns:a16="http://schemas.microsoft.com/office/drawing/2014/main" id="{0E5CDB08-6211-66D0-06D2-132DF4D0A159}"/>
              </a:ext>
            </a:extLst>
          </p:cNvPr>
          <p:cNvSpPr/>
          <p:nvPr/>
        </p:nvSpPr>
        <p:spPr>
          <a:xfrm>
            <a:off x="6404456" y="3328918"/>
            <a:ext cx="1704110" cy="431595"/>
          </a:xfrm>
          <a:prstGeom prst="borderCallout1">
            <a:avLst>
              <a:gd name="adj1" fmla="val 18750"/>
              <a:gd name="adj2" fmla="val -8333"/>
              <a:gd name="adj3" fmla="val -592414"/>
              <a:gd name="adj4" fmla="val 215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2850B87A-66D8-B238-2DCC-7FFF6BC30E11}"/>
              </a:ext>
            </a:extLst>
          </p:cNvPr>
          <p:cNvSpPr txBox="1"/>
          <p:nvPr/>
        </p:nvSpPr>
        <p:spPr>
          <a:xfrm>
            <a:off x="4375450" y="4140791"/>
            <a:ext cx="1592999" cy="400110"/>
          </a:xfrm>
          <a:prstGeom prst="rect">
            <a:avLst/>
          </a:prstGeom>
          <a:noFill/>
        </p:spPr>
        <p:txBody>
          <a:bodyPr wrap="square" rtlCol="0">
            <a:spAutoFit/>
          </a:bodyPr>
          <a:lstStyle/>
          <a:p>
            <a:r>
              <a:rPr lang="en-US" sz="1000" dirty="0"/>
              <a:t>Percent of US Adults Age 24-34 who drink Bud Light</a:t>
            </a:r>
          </a:p>
        </p:txBody>
      </p:sp>
      <p:sp>
        <p:nvSpPr>
          <p:cNvPr id="14" name="Line Callout 1 13">
            <a:extLst>
              <a:ext uri="{FF2B5EF4-FFF2-40B4-BE49-F238E27FC236}">
                <a16:creationId xmlns:a16="http://schemas.microsoft.com/office/drawing/2014/main" id="{A3E4A2C6-C9FB-FC78-93BB-478394916A67}"/>
              </a:ext>
            </a:extLst>
          </p:cNvPr>
          <p:cNvSpPr/>
          <p:nvPr/>
        </p:nvSpPr>
        <p:spPr>
          <a:xfrm>
            <a:off x="4379560" y="4123374"/>
            <a:ext cx="1704110" cy="431595"/>
          </a:xfrm>
          <a:prstGeom prst="borderCallout1">
            <a:avLst>
              <a:gd name="adj1" fmla="val 18750"/>
              <a:gd name="adj2" fmla="val -8333"/>
              <a:gd name="adj3" fmla="val -690198"/>
              <a:gd name="adj4" fmla="val 1300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TextBox 14">
            <a:extLst>
              <a:ext uri="{FF2B5EF4-FFF2-40B4-BE49-F238E27FC236}">
                <a16:creationId xmlns:a16="http://schemas.microsoft.com/office/drawing/2014/main" id="{171B7424-3F57-7841-D225-2C4447B0DDBD}"/>
              </a:ext>
            </a:extLst>
          </p:cNvPr>
          <p:cNvSpPr txBox="1"/>
          <p:nvPr/>
        </p:nvSpPr>
        <p:spPr>
          <a:xfrm>
            <a:off x="6395773" y="4111070"/>
            <a:ext cx="1592999" cy="400110"/>
          </a:xfrm>
          <a:prstGeom prst="rect">
            <a:avLst/>
          </a:prstGeom>
          <a:noFill/>
        </p:spPr>
        <p:txBody>
          <a:bodyPr wrap="square" rtlCol="0">
            <a:spAutoFit/>
          </a:bodyPr>
          <a:lstStyle/>
          <a:p>
            <a:r>
              <a:rPr lang="en-US" sz="1000" dirty="0"/>
              <a:t>Index of Adults 25-34 who drink Bud Light  (7.7/6.0)</a:t>
            </a:r>
          </a:p>
        </p:txBody>
      </p:sp>
      <p:sp>
        <p:nvSpPr>
          <p:cNvPr id="16" name="Line Callout 1 15">
            <a:extLst>
              <a:ext uri="{FF2B5EF4-FFF2-40B4-BE49-F238E27FC236}">
                <a16:creationId xmlns:a16="http://schemas.microsoft.com/office/drawing/2014/main" id="{4CD85EDD-F544-EE39-84FE-E04F0E2E2F59}"/>
              </a:ext>
            </a:extLst>
          </p:cNvPr>
          <p:cNvSpPr/>
          <p:nvPr/>
        </p:nvSpPr>
        <p:spPr>
          <a:xfrm>
            <a:off x="6404456" y="4095328"/>
            <a:ext cx="1704110" cy="431595"/>
          </a:xfrm>
          <a:prstGeom prst="borderCallout1">
            <a:avLst>
              <a:gd name="adj1" fmla="val 18750"/>
              <a:gd name="adj2" fmla="val -8333"/>
              <a:gd name="adj3" fmla="val -680886"/>
              <a:gd name="adj4" fmla="val 563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extBox 18">
            <a:extLst>
              <a:ext uri="{FF2B5EF4-FFF2-40B4-BE49-F238E27FC236}">
                <a16:creationId xmlns:a16="http://schemas.microsoft.com/office/drawing/2014/main" id="{78900ECC-CD99-39FB-3784-2D394B5DA975}"/>
              </a:ext>
            </a:extLst>
          </p:cNvPr>
          <p:cNvSpPr txBox="1"/>
          <p:nvPr/>
        </p:nvSpPr>
        <p:spPr>
          <a:xfrm>
            <a:off x="4384661" y="4945932"/>
            <a:ext cx="1708220" cy="400110"/>
          </a:xfrm>
          <a:prstGeom prst="rect">
            <a:avLst/>
          </a:prstGeom>
          <a:noFill/>
        </p:spPr>
        <p:txBody>
          <a:bodyPr wrap="square" rtlCol="0">
            <a:spAutoFit/>
          </a:bodyPr>
          <a:lstStyle/>
          <a:p>
            <a:r>
              <a:rPr lang="en-US" sz="1000" dirty="0"/>
              <a:t>Percent of US Adult Bud Light Drinkers who are 25-34</a:t>
            </a:r>
          </a:p>
        </p:txBody>
      </p:sp>
      <p:sp>
        <p:nvSpPr>
          <p:cNvPr id="20" name="Line Callout 1 19">
            <a:extLst>
              <a:ext uri="{FF2B5EF4-FFF2-40B4-BE49-F238E27FC236}">
                <a16:creationId xmlns:a16="http://schemas.microsoft.com/office/drawing/2014/main" id="{27193EDC-C878-0CA2-C2CC-A925C8C6EEC2}"/>
              </a:ext>
            </a:extLst>
          </p:cNvPr>
          <p:cNvSpPr/>
          <p:nvPr/>
        </p:nvSpPr>
        <p:spPr>
          <a:xfrm>
            <a:off x="4388771" y="4928515"/>
            <a:ext cx="1704110" cy="431595"/>
          </a:xfrm>
          <a:prstGeom prst="borderCallout1">
            <a:avLst>
              <a:gd name="adj1" fmla="val 18750"/>
              <a:gd name="adj2" fmla="val -8333"/>
              <a:gd name="adj3" fmla="val -888094"/>
              <a:gd name="adj4" fmla="val 999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6612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1" grpId="1"/>
      <p:bldP spid="75" grpId="0"/>
      <p:bldP spid="75" grpId="1"/>
      <p:bldP spid="77" grpId="0"/>
      <p:bldP spid="5" grpId="0" animBg="1"/>
      <p:bldP spid="5" grpId="1" animBg="1"/>
      <p:bldP spid="11" grpId="0" animBg="1"/>
      <p:bldP spid="11" grpId="1" animBg="1"/>
      <p:bldP spid="12" grpId="0" animBg="1"/>
      <p:bldP spid="13" grpId="0"/>
      <p:bldP spid="14" grpId="0" animBg="1"/>
      <p:bldP spid="15" grpId="0"/>
      <p:bldP spid="16" grpId="0" animBg="1"/>
      <p:bldP spid="19" grpId="0"/>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446550"/>
          </a:xfrm>
        </p:spPr>
        <p:txBody>
          <a:bodyPr>
            <a:normAutofit fontScale="90000"/>
          </a:bodyPr>
          <a:lstStyle/>
          <a:p>
            <a:r>
              <a:rPr lang="en-US" dirty="0">
                <a:latin typeface="Arial Black"/>
                <a:cs typeface="Arial Black"/>
              </a:rPr>
              <a:t>How Does Marketing Communication Work?</a:t>
            </a:r>
          </a:p>
        </p:txBody>
      </p:sp>
      <p:sp>
        <p:nvSpPr>
          <p:cNvPr id="3" name="Content Placeholder 2"/>
          <p:cNvSpPr>
            <a:spLocks noGrp="1"/>
          </p:cNvSpPr>
          <p:nvPr>
            <p:ph idx="1"/>
          </p:nvPr>
        </p:nvSpPr>
        <p:spPr>
          <a:xfrm>
            <a:off x="457200" y="2297165"/>
            <a:ext cx="8229600" cy="4526280"/>
          </a:xfrm>
        </p:spPr>
        <p:txBody>
          <a:bodyPr/>
          <a:lstStyle/>
          <a:p>
            <a:r>
              <a:rPr lang="en-US" dirty="0">
                <a:latin typeface="Arial"/>
                <a:cs typeface="Arial"/>
              </a:rPr>
              <a:t>The Mass Communication Approach</a:t>
            </a:r>
          </a:p>
          <a:p>
            <a:r>
              <a:rPr lang="en-US" dirty="0">
                <a:latin typeface="Arial"/>
                <a:cs typeface="Arial"/>
              </a:rPr>
              <a:t>The Psychology Behind Effects</a:t>
            </a:r>
          </a:p>
          <a:p>
            <a:pPr lvl="1"/>
            <a:r>
              <a:rPr lang="en-US" dirty="0">
                <a:latin typeface="Arial"/>
                <a:cs typeface="Arial"/>
              </a:rPr>
              <a:t>Information Processing</a:t>
            </a:r>
          </a:p>
          <a:p>
            <a:pPr lvl="1"/>
            <a:r>
              <a:rPr lang="en-US" dirty="0">
                <a:latin typeface="Arial"/>
                <a:cs typeface="Arial"/>
              </a:rPr>
              <a:t>Mental Associations</a:t>
            </a:r>
          </a:p>
          <a:p>
            <a:pPr lvl="1"/>
            <a:r>
              <a:rPr lang="en-US" dirty="0">
                <a:latin typeface="Arial"/>
                <a:cs typeface="Arial"/>
              </a:rPr>
              <a:t>Decision Making and Message Style</a:t>
            </a:r>
          </a:p>
          <a:p>
            <a:pPr lvl="1"/>
            <a:r>
              <a:rPr lang="en-US" dirty="0">
                <a:latin typeface="Arial"/>
                <a:cs typeface="Arial"/>
              </a:rPr>
              <a:t>Framing and Emotion</a:t>
            </a:r>
          </a:p>
          <a:p>
            <a:pPr lvl="1"/>
            <a:r>
              <a:rPr lang="en-US" dirty="0">
                <a:latin typeface="Arial"/>
                <a:cs typeface="Arial"/>
              </a:rPr>
              <a:t>Attitude Change</a:t>
            </a:r>
          </a:p>
          <a:p>
            <a:pPr lvl="1"/>
            <a:endParaRPr lang="en-US" dirty="0"/>
          </a:p>
          <a:p>
            <a:pPr lvl="1"/>
            <a:endParaRPr lang="en-US" dirty="0"/>
          </a:p>
          <a:p>
            <a:endParaRPr lang="en-US" dirty="0"/>
          </a:p>
        </p:txBody>
      </p:sp>
    </p:spTree>
    <p:extLst>
      <p:ext uri="{BB962C8B-B14F-4D97-AF65-F5344CB8AC3E}">
        <p14:creationId xmlns:p14="http://schemas.microsoft.com/office/powerpoint/2010/main" val="3116028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57200" y="914400"/>
            <a:ext cx="8229600" cy="1143000"/>
          </a:xfrm>
        </p:spPr>
        <p:txBody>
          <a:bodyPr>
            <a:normAutofit fontScale="90000"/>
          </a:bodyPr>
          <a:lstStyle/>
          <a:p>
            <a:pPr eaLnBrk="1" hangingPunct="1"/>
            <a:r>
              <a:rPr lang="en-US" dirty="0">
                <a:latin typeface="Arial Black" charset="0"/>
              </a:rPr>
              <a:t>Message Reception and Comprehension</a:t>
            </a:r>
          </a:p>
        </p:txBody>
      </p:sp>
      <p:sp>
        <p:nvSpPr>
          <p:cNvPr id="17410" name="Rectangle 3"/>
          <p:cNvSpPr>
            <a:spLocks noGrp="1" noChangeArrowheads="1"/>
          </p:cNvSpPr>
          <p:nvPr>
            <p:ph idx="1"/>
          </p:nvPr>
        </p:nvSpPr>
        <p:spPr>
          <a:xfrm>
            <a:off x="457200" y="2209800"/>
            <a:ext cx="8229600" cy="4526280"/>
          </a:xfrm>
        </p:spPr>
        <p:txBody>
          <a:bodyPr/>
          <a:lstStyle/>
          <a:p>
            <a:pPr eaLnBrk="1" hangingPunct="1"/>
            <a:r>
              <a:rPr lang="en-US" dirty="0">
                <a:latin typeface="Arial" charset="0"/>
              </a:rPr>
              <a:t>Simple sender-receiver model</a:t>
            </a:r>
          </a:p>
          <a:p>
            <a:pPr lvl="1" eaLnBrk="1" hangingPunct="1"/>
            <a:r>
              <a:rPr lang="en-US" dirty="0">
                <a:latin typeface="Arial" charset="0"/>
                <a:ea typeface="ＭＳ Ｐゴシック" charset="0"/>
              </a:rPr>
              <a:t>Sender</a:t>
            </a:r>
          </a:p>
          <a:p>
            <a:pPr lvl="1" eaLnBrk="1" hangingPunct="1"/>
            <a:r>
              <a:rPr lang="en-US" dirty="0">
                <a:latin typeface="Arial" charset="0"/>
                <a:ea typeface="ＭＳ Ｐゴシック" charset="0"/>
              </a:rPr>
              <a:t>Message</a:t>
            </a:r>
          </a:p>
          <a:p>
            <a:pPr lvl="1" eaLnBrk="1" hangingPunct="1"/>
            <a:r>
              <a:rPr lang="en-US" dirty="0">
                <a:latin typeface="Arial" charset="0"/>
                <a:ea typeface="ＭＳ Ｐゴシック" charset="0"/>
              </a:rPr>
              <a:t>Noise</a:t>
            </a:r>
          </a:p>
          <a:p>
            <a:pPr lvl="1" eaLnBrk="1" hangingPunct="1"/>
            <a:r>
              <a:rPr lang="en-US" dirty="0">
                <a:latin typeface="Arial" charset="0"/>
                <a:ea typeface="ＭＳ Ｐゴシック" charset="0"/>
              </a:rPr>
              <a:t>Receiver</a:t>
            </a:r>
          </a:p>
          <a:p>
            <a:pPr lvl="1" eaLnBrk="1" hangingPunct="1"/>
            <a:r>
              <a:rPr lang="en-US" dirty="0">
                <a:latin typeface="Arial" charset="0"/>
                <a:ea typeface="ＭＳ Ｐゴシック" charset="0"/>
              </a:rPr>
              <a:t>Feedback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381000" y="685800"/>
            <a:ext cx="8534400" cy="707886"/>
          </a:xfrm>
        </p:spPr>
        <p:txBody>
          <a:bodyPr/>
          <a:lstStyle/>
          <a:p>
            <a:pPr eaLnBrk="1" hangingPunct="1"/>
            <a:r>
              <a:rPr lang="en-US" sz="4000" dirty="0">
                <a:latin typeface="Arial Black" charset="0"/>
              </a:rPr>
              <a:t>Mass Communication Model </a:t>
            </a:r>
          </a:p>
        </p:txBody>
      </p:sp>
      <p:pic>
        <p:nvPicPr>
          <p:cNvPr id="194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0238"/>
            <a:ext cx="6934200" cy="478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381000" y="685800"/>
            <a:ext cx="8534400" cy="707886"/>
          </a:xfrm>
        </p:spPr>
        <p:txBody>
          <a:bodyPr/>
          <a:lstStyle/>
          <a:p>
            <a:pPr eaLnBrk="1" hangingPunct="1"/>
            <a:r>
              <a:rPr lang="en-US" sz="4000" dirty="0">
                <a:latin typeface="Arial Black" charset="0"/>
              </a:rPr>
              <a:t>Interactive Messaging Model </a:t>
            </a:r>
          </a:p>
        </p:txBody>
      </p:sp>
      <p:pic>
        <p:nvPicPr>
          <p:cNvPr id="2" name="Picture 1" descr="Imag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133600"/>
            <a:ext cx="8686800" cy="1660571"/>
          </a:xfrm>
          <a:prstGeom prst="rect">
            <a:avLst/>
          </a:prstGeom>
        </p:spPr>
      </p:pic>
      <p:sp>
        <p:nvSpPr>
          <p:cNvPr id="3" name="TextBox 2"/>
          <p:cNvSpPr txBox="1"/>
          <p:nvPr/>
        </p:nvSpPr>
        <p:spPr>
          <a:xfrm>
            <a:off x="381001" y="4267200"/>
            <a:ext cx="8305800" cy="2431435"/>
          </a:xfrm>
          <a:prstGeom prst="rect">
            <a:avLst/>
          </a:prstGeom>
          <a:noFill/>
        </p:spPr>
        <p:txBody>
          <a:bodyPr wrap="square" rtlCol="0">
            <a:spAutoFit/>
          </a:bodyPr>
          <a:lstStyle/>
          <a:p>
            <a:pPr algn="ctr"/>
            <a:r>
              <a:rPr lang="en-US" sz="3200" dirty="0">
                <a:latin typeface="Arial"/>
                <a:cs typeface="Arial"/>
              </a:rPr>
              <a:t>Both marketers and consumers are now message producers and receivers</a:t>
            </a:r>
          </a:p>
          <a:p>
            <a:pPr algn="ctr"/>
            <a:endParaRPr lang="en-US" sz="2000" dirty="0">
              <a:latin typeface="Arial"/>
              <a:cs typeface="Arial"/>
            </a:endParaRPr>
          </a:p>
          <a:p>
            <a:pPr algn="ctr"/>
            <a:r>
              <a:rPr lang="en-US" sz="3200" dirty="0">
                <a:latin typeface="Arial"/>
                <a:cs typeface="Arial"/>
              </a:rPr>
              <a:t>Powerful effects of message expression, more so that message reception</a:t>
            </a:r>
          </a:p>
        </p:txBody>
      </p:sp>
    </p:spTree>
    <p:extLst>
      <p:ext uri="{BB962C8B-B14F-4D97-AF65-F5344CB8AC3E}">
        <p14:creationId xmlns:p14="http://schemas.microsoft.com/office/powerpoint/2010/main" val="1604573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letter, email&#10;&#10;Description automatically generated">
            <a:extLst>
              <a:ext uri="{FF2B5EF4-FFF2-40B4-BE49-F238E27FC236}">
                <a16:creationId xmlns:a16="http://schemas.microsoft.com/office/drawing/2014/main" id="{773396A7-759E-C94F-B9C7-A0EB97602243}"/>
              </a:ext>
            </a:extLst>
          </p:cNvPr>
          <p:cNvPicPr>
            <a:picLocks noChangeAspect="1"/>
          </p:cNvPicPr>
          <p:nvPr/>
        </p:nvPicPr>
        <p:blipFill>
          <a:blip r:embed="rId2"/>
          <a:stretch>
            <a:fillRect/>
          </a:stretch>
        </p:blipFill>
        <p:spPr>
          <a:xfrm>
            <a:off x="222228" y="228600"/>
            <a:ext cx="8699544" cy="2982998"/>
          </a:xfrm>
          <a:prstGeom prst="rect">
            <a:avLst/>
          </a:prstGeom>
        </p:spPr>
      </p:pic>
      <p:pic>
        <p:nvPicPr>
          <p:cNvPr id="8" name="Picture 7" descr="Text, letter&#10;&#10;Description automatically generated">
            <a:extLst>
              <a:ext uri="{FF2B5EF4-FFF2-40B4-BE49-F238E27FC236}">
                <a16:creationId xmlns:a16="http://schemas.microsoft.com/office/drawing/2014/main" id="{93E852FC-D325-1A43-A5D6-E9866AC1ED4C}"/>
              </a:ext>
            </a:extLst>
          </p:cNvPr>
          <p:cNvPicPr>
            <a:picLocks noChangeAspect="1"/>
          </p:cNvPicPr>
          <p:nvPr/>
        </p:nvPicPr>
        <p:blipFill>
          <a:blip r:embed="rId3"/>
          <a:stretch>
            <a:fillRect/>
          </a:stretch>
        </p:blipFill>
        <p:spPr>
          <a:xfrm>
            <a:off x="217152" y="1463903"/>
            <a:ext cx="8690765" cy="5165497"/>
          </a:xfrm>
          <a:prstGeom prst="rect">
            <a:avLst/>
          </a:prstGeom>
        </p:spPr>
      </p:pic>
    </p:spTree>
    <p:extLst>
      <p:ext uri="{BB962C8B-B14F-4D97-AF65-F5344CB8AC3E}">
        <p14:creationId xmlns:p14="http://schemas.microsoft.com/office/powerpoint/2010/main" val="344177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446550"/>
          </a:xfrm>
        </p:spPr>
        <p:txBody>
          <a:bodyPr>
            <a:normAutofit fontScale="90000"/>
          </a:bodyPr>
          <a:lstStyle/>
          <a:p>
            <a:r>
              <a:rPr lang="en-US" dirty="0">
                <a:latin typeface="Arial Black"/>
                <a:cs typeface="Arial Black"/>
              </a:rPr>
              <a:t>The Psychology Behind Message Effects</a:t>
            </a:r>
          </a:p>
        </p:txBody>
      </p:sp>
      <p:pic>
        <p:nvPicPr>
          <p:cNvPr id="3" name="Picture 2" descr="Imag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133600"/>
            <a:ext cx="5257800" cy="4495800"/>
          </a:xfrm>
          <a:prstGeom prst="rect">
            <a:avLst/>
          </a:prstGeom>
        </p:spPr>
      </p:pic>
    </p:spTree>
    <p:extLst>
      <p:ext uri="{BB962C8B-B14F-4D97-AF65-F5344CB8AC3E}">
        <p14:creationId xmlns:p14="http://schemas.microsoft.com/office/powerpoint/2010/main" val="3805671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914400"/>
            <a:ext cx="8229600" cy="1143000"/>
          </a:xfrm>
        </p:spPr>
        <p:txBody>
          <a:bodyPr>
            <a:normAutofit fontScale="90000"/>
          </a:bodyPr>
          <a:lstStyle/>
          <a:p>
            <a:pPr eaLnBrk="1" hangingPunct="1"/>
            <a:r>
              <a:rPr lang="en-US" dirty="0">
                <a:latin typeface="Arial Black" charset="0"/>
              </a:rPr>
              <a:t>Information Processing and Consumer Behavior</a:t>
            </a:r>
          </a:p>
        </p:txBody>
      </p:sp>
      <p:sp>
        <p:nvSpPr>
          <p:cNvPr id="15362" name="Rectangle 3"/>
          <p:cNvSpPr>
            <a:spLocks noGrp="1" noChangeArrowheads="1"/>
          </p:cNvSpPr>
          <p:nvPr>
            <p:ph idx="1"/>
          </p:nvPr>
        </p:nvSpPr>
        <p:spPr>
          <a:xfrm>
            <a:off x="457200" y="2300693"/>
            <a:ext cx="8229600" cy="4526280"/>
          </a:xfrm>
        </p:spPr>
        <p:txBody>
          <a:bodyPr/>
          <a:lstStyle/>
          <a:p>
            <a:pPr eaLnBrk="1" hangingPunct="1"/>
            <a:r>
              <a:rPr lang="en-US" dirty="0">
                <a:latin typeface="Arial" charset="0"/>
              </a:rPr>
              <a:t>Information processing:</a:t>
            </a:r>
          </a:p>
          <a:p>
            <a:pPr lvl="1" eaLnBrk="1" hangingPunct="1"/>
            <a:r>
              <a:rPr lang="en-US" dirty="0">
                <a:latin typeface="Arial" charset="0"/>
                <a:ea typeface="ＭＳ Ｐゴシック" charset="0"/>
              </a:rPr>
              <a:t>How people take-in, manage, and use information and respond to it</a:t>
            </a:r>
          </a:p>
          <a:p>
            <a:pPr lvl="1" eaLnBrk="1" hangingPunct="1"/>
            <a:r>
              <a:rPr lang="en-US" dirty="0">
                <a:latin typeface="Arial" charset="0"/>
                <a:ea typeface="ＭＳ Ｐゴシック" charset="0"/>
              </a:rPr>
              <a:t>Must understand thought process to create effective communication campaigns</a:t>
            </a:r>
          </a:p>
          <a:p>
            <a:pPr lvl="1" eaLnBrk="1" hangingPunct="1"/>
            <a:r>
              <a:rPr lang="en-US" dirty="0">
                <a:latin typeface="Arial" charset="0"/>
                <a:ea typeface="ＭＳ Ｐゴシック" charset="0"/>
              </a:rPr>
              <a:t>Informed by psychological research on mental processing and decision-making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762000" y="685800"/>
            <a:ext cx="7772400" cy="762000"/>
          </a:xfrm>
        </p:spPr>
        <p:txBody>
          <a:bodyPr>
            <a:normAutofit fontScale="90000"/>
          </a:bodyPr>
          <a:lstStyle/>
          <a:p>
            <a:pPr eaLnBrk="1" hangingPunct="1"/>
            <a:r>
              <a:rPr lang="en-US" dirty="0">
                <a:latin typeface="Arial Black" charset="0"/>
              </a:rPr>
              <a:t>Message Processing</a:t>
            </a:r>
          </a:p>
        </p:txBody>
      </p:sp>
      <p:sp>
        <p:nvSpPr>
          <p:cNvPr id="18434" name="Rectangle 3"/>
          <p:cNvSpPr>
            <a:spLocks noGrp="1" noChangeArrowheads="1"/>
          </p:cNvSpPr>
          <p:nvPr>
            <p:ph idx="1"/>
          </p:nvPr>
        </p:nvSpPr>
        <p:spPr/>
        <p:txBody>
          <a:bodyPr/>
          <a:lstStyle/>
          <a:p>
            <a:pPr eaLnBrk="1" hangingPunct="1"/>
            <a:r>
              <a:rPr lang="en-US" dirty="0">
                <a:latin typeface="Arial" charset="0"/>
              </a:rPr>
              <a:t>Multiple senders through multiple media</a:t>
            </a:r>
          </a:p>
          <a:p>
            <a:pPr eaLnBrk="1" hangingPunct="1"/>
            <a:r>
              <a:rPr lang="en-US" dirty="0">
                <a:latin typeface="Arial" charset="0"/>
              </a:rPr>
              <a:t>Noise produced by multiple messages</a:t>
            </a:r>
          </a:p>
          <a:p>
            <a:pPr eaLnBrk="1" hangingPunct="1"/>
            <a:r>
              <a:rPr lang="en-US" dirty="0">
                <a:latin typeface="Arial" charset="0"/>
              </a:rPr>
              <a:t>Consumers put up perceptual screens</a:t>
            </a:r>
          </a:p>
          <a:p>
            <a:pPr lvl="1" eaLnBrk="1" hangingPunct="1"/>
            <a:r>
              <a:rPr lang="en-US" dirty="0">
                <a:latin typeface="Arial" charset="0"/>
                <a:ea typeface="ＭＳ Ｐゴシック" charset="0"/>
              </a:rPr>
              <a:t>Allows them to control flow of information</a:t>
            </a:r>
          </a:p>
          <a:p>
            <a:pPr lvl="1" eaLnBrk="1" hangingPunct="1"/>
            <a:r>
              <a:rPr lang="en-US" dirty="0">
                <a:latin typeface="Arial" charset="0"/>
                <a:ea typeface="ＭＳ Ｐゴシック" charset="0"/>
              </a:rPr>
              <a:t>Allows them to sort through information</a:t>
            </a:r>
          </a:p>
          <a:p>
            <a:pPr eaLnBrk="1" hangingPunct="1"/>
            <a:r>
              <a:rPr lang="en-US" dirty="0">
                <a:latin typeface="Arial" charset="0"/>
              </a:rPr>
              <a:t>Decoding-encoding the message</a:t>
            </a:r>
          </a:p>
          <a:p>
            <a:pPr lvl="1" eaLnBrk="1" hangingPunct="1"/>
            <a:r>
              <a:rPr lang="en-US" dirty="0">
                <a:latin typeface="Arial" charset="0"/>
                <a:ea typeface="ＭＳ Ｐゴシック" charset="0"/>
              </a:rPr>
              <a:t>Failure to decode, processing stops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769441"/>
          </a:xfrm>
        </p:spPr>
        <p:txBody>
          <a:bodyPr>
            <a:normAutofit fontScale="90000"/>
          </a:bodyPr>
          <a:lstStyle/>
          <a:p>
            <a:r>
              <a:rPr lang="en-US" dirty="0">
                <a:latin typeface="Arial Black"/>
                <a:cs typeface="Arial Black"/>
              </a:rPr>
              <a:t>Focused Attention</a:t>
            </a:r>
          </a:p>
        </p:txBody>
      </p:sp>
      <p:pic>
        <p:nvPicPr>
          <p:cNvPr id="4" name="Test_Your_Awareness_Do_The_Test.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rcRect t="13336" b="13336"/>
          <a:stretch>
            <a:fillRect/>
          </a:stretch>
        </p:blipFill>
        <p:spPr/>
      </p:pic>
    </p:spTree>
    <p:extLst>
      <p:ext uri="{BB962C8B-B14F-4D97-AF65-F5344CB8AC3E}">
        <p14:creationId xmlns:p14="http://schemas.microsoft.com/office/powerpoint/2010/main" val="28907225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normAutofit/>
          </a:bodyPr>
          <a:lstStyle/>
          <a:p>
            <a:pPr eaLnBrk="1" hangingPunct="1"/>
            <a:r>
              <a:rPr lang="en-US" dirty="0">
                <a:latin typeface="Arial Black" charset="0"/>
              </a:rPr>
              <a:t>Storing and Retrieving</a:t>
            </a:r>
          </a:p>
        </p:txBody>
      </p:sp>
      <p:sp>
        <p:nvSpPr>
          <p:cNvPr id="20482" name="Rectangle 3"/>
          <p:cNvSpPr>
            <a:spLocks noGrp="1" noChangeArrowheads="1"/>
          </p:cNvSpPr>
          <p:nvPr>
            <p:ph idx="1"/>
          </p:nvPr>
        </p:nvSpPr>
        <p:spPr>
          <a:xfrm>
            <a:off x="533400" y="1981200"/>
            <a:ext cx="8229600" cy="4114800"/>
          </a:xfrm>
        </p:spPr>
        <p:txBody>
          <a:bodyPr/>
          <a:lstStyle/>
          <a:p>
            <a:pPr eaLnBrk="1" hangingPunct="1"/>
            <a:r>
              <a:rPr lang="en-US">
                <a:latin typeface="Arial" charset="0"/>
              </a:rPr>
              <a:t>Incoming information subject to scanning</a:t>
            </a:r>
          </a:p>
          <a:p>
            <a:pPr eaLnBrk="1" hangingPunct="1"/>
            <a:r>
              <a:rPr lang="en-US">
                <a:latin typeface="Arial" charset="0"/>
              </a:rPr>
              <a:t>Two-types of memory</a:t>
            </a:r>
          </a:p>
          <a:p>
            <a:pPr lvl="1" eaLnBrk="1" hangingPunct="1"/>
            <a:r>
              <a:rPr lang="en-US">
                <a:latin typeface="Arial" charset="0"/>
                <a:ea typeface="ＭＳ Ｐゴシック" charset="0"/>
              </a:rPr>
              <a:t>Short-term - temporary holding area</a:t>
            </a:r>
          </a:p>
          <a:p>
            <a:pPr lvl="2" eaLnBrk="1" hangingPunct="1"/>
            <a:r>
              <a:rPr lang="en-US">
                <a:latin typeface="Arial" charset="0"/>
                <a:ea typeface="ＭＳ Ｐゴシック" charset="0"/>
              </a:rPr>
              <a:t>5 bits, +/- 2 (telephone number)</a:t>
            </a:r>
          </a:p>
          <a:p>
            <a:pPr lvl="1" eaLnBrk="1" hangingPunct="1"/>
            <a:r>
              <a:rPr lang="en-US">
                <a:latin typeface="Arial" charset="0"/>
                <a:ea typeface="ＭＳ Ｐゴシック" charset="0"/>
              </a:rPr>
              <a:t>Long-term - complex and detailed information</a:t>
            </a:r>
          </a:p>
          <a:p>
            <a:pPr lvl="2" eaLnBrk="1" hangingPunct="1"/>
            <a:r>
              <a:rPr lang="en-US">
                <a:latin typeface="Arial" charset="0"/>
                <a:ea typeface="ＭＳ Ｐゴシック" charset="0"/>
              </a:rPr>
              <a:t>Life history in nodes and networks</a:t>
            </a:r>
          </a:p>
          <a:p>
            <a:pPr lvl="2" eaLnBrk="1" hangingPunct="1"/>
            <a:r>
              <a:rPr lang="en-US">
                <a:latin typeface="Arial" charset="0"/>
                <a:ea typeface="ＭＳ Ｐゴシック" charset="0"/>
              </a:rPr>
              <a:t>Node contains basic elements of an object</a:t>
            </a:r>
          </a:p>
          <a:p>
            <a:pPr lvl="2" eaLnBrk="1" hangingPunct="1"/>
            <a:r>
              <a:rPr lang="en-US">
                <a:latin typeface="Arial" charset="0"/>
                <a:ea typeface="ＭＳ Ｐゴシック" charset="0"/>
              </a:rPr>
              <a:t>Node is connected to other nodes in the mind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EE0D75CE-1409-C140-900C-96F70B307A84}"/>
              </a:ext>
            </a:extLst>
          </p:cNvPr>
          <p:cNvSpPr>
            <a:spLocks noGrp="1"/>
          </p:cNvSpPr>
          <p:nvPr>
            <p:ph type="title"/>
          </p:nvPr>
        </p:nvSpPr>
        <p:spPr>
          <a:xfrm>
            <a:off x="282575" y="0"/>
            <a:ext cx="7227888" cy="1012825"/>
          </a:xfrm>
        </p:spPr>
        <p:txBody>
          <a:bodyPr/>
          <a:lstStyle/>
          <a:p>
            <a:pPr marL="54864" indent="0" eaLnBrk="1" fontAlgn="auto" hangingPunct="1">
              <a:spcAft>
                <a:spcPts val="0"/>
              </a:spcAft>
              <a:defRPr/>
            </a:pPr>
            <a:r>
              <a:rPr lang="en-US" dirty="0">
                <a:solidFill>
                  <a:schemeClr val="tx2">
                    <a:tint val="100000"/>
                    <a:shade val="90000"/>
                    <a:satMod val="250000"/>
                    <a:alpha val="100000"/>
                  </a:schemeClr>
                </a:solidFill>
                <a:latin typeface="Arial Black" charset="0"/>
              </a:rPr>
              <a:t>Vertical percentages</a:t>
            </a:r>
          </a:p>
        </p:txBody>
      </p:sp>
      <p:sp>
        <p:nvSpPr>
          <p:cNvPr id="25603" name="TextBox 3">
            <a:extLst>
              <a:ext uri="{FF2B5EF4-FFF2-40B4-BE49-F238E27FC236}">
                <a16:creationId xmlns:a16="http://schemas.microsoft.com/office/drawing/2014/main" id="{E5B32335-6C07-6F42-BC6F-DB8EA567A6E6}"/>
              </a:ext>
            </a:extLst>
          </p:cNvPr>
          <p:cNvSpPr txBox="1">
            <a:spLocks noChangeArrowheads="1"/>
          </p:cNvSpPr>
          <p:nvPr/>
        </p:nvSpPr>
        <p:spPr bwMode="auto">
          <a:xfrm>
            <a:off x="457200" y="1676400"/>
            <a:ext cx="43434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Base = the population that drinks</a:t>
            </a:r>
          </a:p>
          <a:p>
            <a:pPr eaLnBrk="1" hangingPunct="1"/>
            <a:r>
              <a:rPr lang="en-US" altLang="en-US" sz="1800" dirty="0">
                <a:latin typeface="Arial" panose="020B0604020202020204" pitchFamily="34" charset="0"/>
                <a:cs typeface="Arial" panose="020B0604020202020204" pitchFamily="34" charset="0"/>
              </a:rPr>
              <a:t>	Bud Light most often</a:t>
            </a:r>
          </a:p>
          <a:p>
            <a:pPr eaLnBrk="1" hangingPunct="1"/>
            <a:endParaRPr lang="en-US" altLang="en-US" sz="1800" dirty="0">
              <a:latin typeface="Arial" panose="020B0604020202020204" pitchFamily="34" charset="0"/>
              <a:cs typeface="Arial" panose="020B0604020202020204" pitchFamily="34" charset="0"/>
            </a:endParaRPr>
          </a:p>
          <a:p>
            <a:pPr eaLnBrk="1" hangingPunct="1"/>
            <a:r>
              <a:rPr lang="en-US" altLang="en-US" sz="1800" dirty="0">
                <a:latin typeface="Arial" panose="020B0604020202020204" pitchFamily="34" charset="0"/>
                <a:cs typeface="Arial" panose="020B0604020202020204" pitchFamily="34" charset="0"/>
              </a:rPr>
              <a:t>      Of them, what % are 25-34? </a:t>
            </a:r>
          </a:p>
          <a:p>
            <a:pPr eaLnBrk="1" hangingPunct="1"/>
            <a:endParaRPr lang="en-US" altLang="en-US" sz="1800" dirty="0">
              <a:latin typeface="Arial" panose="020B0604020202020204" pitchFamily="34" charset="0"/>
              <a:cs typeface="Arial" panose="020B0604020202020204" pitchFamily="34" charset="0"/>
            </a:endParaRPr>
          </a:p>
          <a:p>
            <a:pPr eaLnBrk="1" hangingPunct="1"/>
            <a:r>
              <a:rPr lang="en-US" altLang="en-US" sz="1800" dirty="0">
                <a:latin typeface="Arial" panose="020B0604020202020204" pitchFamily="34" charset="0"/>
                <a:cs typeface="Arial" panose="020B0604020202020204" pitchFamily="34" charset="0"/>
              </a:rPr>
              <a:t>   23.0% of people who drink     </a:t>
            </a:r>
          </a:p>
          <a:p>
            <a:pPr eaLnBrk="1" hangingPunct="1"/>
            <a:r>
              <a:rPr lang="en-US" altLang="en-US" sz="1800" dirty="0">
                <a:latin typeface="Arial" panose="020B0604020202020204" pitchFamily="34" charset="0"/>
                <a:cs typeface="Arial" panose="020B0604020202020204" pitchFamily="34" charset="0"/>
              </a:rPr>
              <a:t>    Bud Light most often are age 25-34</a:t>
            </a:r>
          </a:p>
          <a:p>
            <a:pPr eaLnBrk="1" hangingPunct="1"/>
            <a:endParaRPr lang="en-US" altLang="en-US" sz="1800" dirty="0">
              <a:latin typeface="Arial" panose="020B0604020202020204" pitchFamily="34" charset="0"/>
              <a:cs typeface="Arial" panose="020B0604020202020204" pitchFamily="34" charset="0"/>
            </a:endParaRPr>
          </a:p>
          <a:p>
            <a:pPr eaLnBrk="1" hangingPunct="1"/>
            <a:r>
              <a:rPr lang="en-US" altLang="en-US" sz="1800" dirty="0">
                <a:latin typeface="Arial" panose="020B0604020202020204" pitchFamily="34" charset="0"/>
                <a:cs typeface="Arial" panose="020B0604020202020204" pitchFamily="34" charset="0"/>
              </a:rPr>
              <a:t>           Coverage of Users</a:t>
            </a:r>
            <a:endParaRPr lang="en-US" altLang="en-US" sz="2000" dirty="0">
              <a:latin typeface="Arial" panose="020B0604020202020204" pitchFamily="34" charset="0"/>
              <a:cs typeface="Arial" panose="020B0604020202020204" pitchFamily="34" charset="0"/>
            </a:endParaRPr>
          </a:p>
        </p:txBody>
      </p:sp>
      <p:pic>
        <p:nvPicPr>
          <p:cNvPr id="2" name="Picture 1" descr="A screenshot of a document&#10;&#10;Description automatically generated">
            <a:extLst>
              <a:ext uri="{FF2B5EF4-FFF2-40B4-BE49-F238E27FC236}">
                <a16:creationId xmlns:a16="http://schemas.microsoft.com/office/drawing/2014/main" id="{11B61B09-B4AE-09ED-622A-EA8F59456677}"/>
              </a:ext>
            </a:extLst>
          </p:cNvPr>
          <p:cNvPicPr>
            <a:picLocks noChangeAspect="1"/>
          </p:cNvPicPr>
          <p:nvPr/>
        </p:nvPicPr>
        <p:blipFill>
          <a:blip r:embed="rId2"/>
          <a:stretch>
            <a:fillRect/>
          </a:stretch>
        </p:blipFill>
        <p:spPr>
          <a:xfrm>
            <a:off x="4495800" y="1464491"/>
            <a:ext cx="4114800" cy="1674128"/>
          </a:xfrm>
          <a:prstGeom prst="rect">
            <a:avLst/>
          </a:prstGeom>
        </p:spPr>
      </p:pic>
      <p:sp>
        <p:nvSpPr>
          <p:cNvPr id="3" name="TextBox 2">
            <a:extLst>
              <a:ext uri="{FF2B5EF4-FFF2-40B4-BE49-F238E27FC236}">
                <a16:creationId xmlns:a16="http://schemas.microsoft.com/office/drawing/2014/main" id="{3331FB1C-F33E-7D75-D42A-5BF0E0FEAC10}"/>
              </a:ext>
            </a:extLst>
          </p:cNvPr>
          <p:cNvSpPr txBox="1"/>
          <p:nvPr/>
        </p:nvSpPr>
        <p:spPr>
          <a:xfrm>
            <a:off x="6629398" y="3928904"/>
            <a:ext cx="1981202" cy="523220"/>
          </a:xfrm>
          <a:prstGeom prst="rect">
            <a:avLst/>
          </a:prstGeom>
          <a:noFill/>
        </p:spPr>
        <p:txBody>
          <a:bodyPr wrap="square" rtlCol="0">
            <a:spAutoFit/>
          </a:bodyPr>
          <a:lstStyle/>
          <a:p>
            <a:r>
              <a:rPr lang="en-US" sz="1400" dirty="0"/>
              <a:t>Percent of Bud Light Drinkers who are 25-34</a:t>
            </a:r>
          </a:p>
        </p:txBody>
      </p:sp>
      <p:sp>
        <p:nvSpPr>
          <p:cNvPr id="4" name="Line Callout 1 3">
            <a:extLst>
              <a:ext uri="{FF2B5EF4-FFF2-40B4-BE49-F238E27FC236}">
                <a16:creationId xmlns:a16="http://schemas.microsoft.com/office/drawing/2014/main" id="{809F6AFB-24C0-880A-E95C-51CF5DCC4D7C}"/>
              </a:ext>
            </a:extLst>
          </p:cNvPr>
          <p:cNvSpPr/>
          <p:nvPr/>
        </p:nvSpPr>
        <p:spPr>
          <a:xfrm>
            <a:off x="6553199" y="3928904"/>
            <a:ext cx="1981201" cy="556713"/>
          </a:xfrm>
          <a:prstGeom prst="borderCallout1">
            <a:avLst>
              <a:gd name="adj1" fmla="val 18750"/>
              <a:gd name="adj2" fmla="val -8333"/>
              <a:gd name="adj3" fmla="val -337102"/>
              <a:gd name="adj4" fmla="val 58023"/>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914400" y="533400"/>
            <a:ext cx="7772400" cy="755650"/>
          </a:xfrm>
        </p:spPr>
        <p:txBody>
          <a:bodyPr>
            <a:normAutofit fontScale="90000"/>
          </a:bodyPr>
          <a:lstStyle/>
          <a:p>
            <a:pPr eaLnBrk="1" hangingPunct="1"/>
            <a:r>
              <a:rPr lang="en-US" dirty="0">
                <a:latin typeface="Arial Black" charset="0"/>
              </a:rPr>
              <a:t>Processing and Memory</a:t>
            </a:r>
          </a:p>
        </p:txBody>
      </p:sp>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6589713" cy="469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62000" y="685800"/>
            <a:ext cx="7772400" cy="755650"/>
          </a:xfrm>
        </p:spPr>
        <p:txBody>
          <a:bodyPr>
            <a:normAutofit fontScale="90000"/>
          </a:bodyPr>
          <a:lstStyle/>
          <a:p>
            <a:pPr eaLnBrk="1" hangingPunct="1"/>
            <a:r>
              <a:rPr lang="en-US" dirty="0">
                <a:latin typeface="Arial Black" charset="0"/>
              </a:rPr>
              <a:t>Information Storage</a:t>
            </a:r>
          </a:p>
        </p:txBody>
      </p:sp>
      <p:sp>
        <p:nvSpPr>
          <p:cNvPr id="22530" name="Rectangle 3"/>
          <p:cNvSpPr>
            <a:spLocks noGrp="1" noChangeArrowheads="1"/>
          </p:cNvSpPr>
          <p:nvPr>
            <p:ph idx="1"/>
          </p:nvPr>
        </p:nvSpPr>
        <p:spPr/>
        <p:txBody>
          <a:bodyPr/>
          <a:lstStyle/>
          <a:p>
            <a:pPr eaLnBrk="1" hangingPunct="1"/>
            <a:r>
              <a:rPr lang="en-US">
                <a:latin typeface="Arial" charset="0"/>
              </a:rPr>
              <a:t>Objects are related to their attributes</a:t>
            </a:r>
          </a:p>
          <a:p>
            <a:pPr eaLnBrk="1" hangingPunct="1"/>
            <a:r>
              <a:rPr lang="en-US">
                <a:latin typeface="Arial" charset="0"/>
              </a:rPr>
              <a:t>Objects are related to other objects</a:t>
            </a:r>
          </a:p>
          <a:p>
            <a:pPr eaLnBrk="1" hangingPunct="1"/>
            <a:r>
              <a:rPr lang="en-US">
                <a:latin typeface="Arial" charset="0"/>
              </a:rPr>
              <a:t>Information is stored over-time</a:t>
            </a:r>
          </a:p>
          <a:p>
            <a:pPr lvl="1" eaLnBrk="1" hangingPunct="1"/>
            <a:r>
              <a:rPr lang="en-US">
                <a:latin typeface="Arial" charset="0"/>
                <a:ea typeface="ＭＳ Ｐゴシック" charset="0"/>
              </a:rPr>
              <a:t>Contribute to brand knowledge</a:t>
            </a:r>
          </a:p>
          <a:p>
            <a:pPr lvl="2" eaLnBrk="1" hangingPunct="1"/>
            <a:r>
              <a:rPr lang="en-US">
                <a:latin typeface="Arial" charset="0"/>
                <a:ea typeface="ＭＳ Ｐゴシック" charset="0"/>
              </a:rPr>
              <a:t>Brand awareness</a:t>
            </a:r>
          </a:p>
          <a:p>
            <a:pPr lvl="2" eaLnBrk="1" hangingPunct="1"/>
            <a:r>
              <a:rPr lang="en-US">
                <a:latin typeface="Arial" charset="0"/>
                <a:ea typeface="ＭＳ Ｐゴシック" charset="0"/>
              </a:rPr>
              <a:t>Brand image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A1728-2D38-EF41-955C-BE2215AC15B7}"/>
              </a:ext>
            </a:extLst>
          </p:cNvPr>
          <p:cNvSpPr>
            <a:spLocks noGrp="1"/>
          </p:cNvSpPr>
          <p:nvPr>
            <p:ph type="title"/>
          </p:nvPr>
        </p:nvSpPr>
        <p:spPr/>
        <p:txBody>
          <a:bodyPr/>
          <a:lstStyle/>
          <a:p>
            <a:r>
              <a:rPr lang="en-US" b="1" dirty="0">
                <a:latin typeface="Arial Black" panose="020B0604020202020204" pitchFamily="34" charset="0"/>
                <a:cs typeface="Arial Black" panose="020B0604020202020204" pitchFamily="34" charset="0"/>
              </a:rPr>
              <a:t>Brand Associations</a:t>
            </a:r>
          </a:p>
        </p:txBody>
      </p:sp>
      <p:pic>
        <p:nvPicPr>
          <p:cNvPr id="5" name="Content Placeholder 4" descr="Chart, radar chart&#10;&#10;Description automatically generated">
            <a:extLst>
              <a:ext uri="{FF2B5EF4-FFF2-40B4-BE49-F238E27FC236}">
                <a16:creationId xmlns:a16="http://schemas.microsoft.com/office/drawing/2014/main" id="{BF753B20-6A35-B340-8B65-A88891497B86}"/>
              </a:ext>
            </a:extLst>
          </p:cNvPr>
          <p:cNvPicPr>
            <a:picLocks noGrp="1" noChangeAspect="1"/>
          </p:cNvPicPr>
          <p:nvPr>
            <p:ph idx="1"/>
          </p:nvPr>
        </p:nvPicPr>
        <p:blipFill>
          <a:blip r:embed="rId2"/>
          <a:stretch>
            <a:fillRect/>
          </a:stretch>
        </p:blipFill>
        <p:spPr>
          <a:xfrm>
            <a:off x="1295400" y="1492472"/>
            <a:ext cx="6836299" cy="5111992"/>
          </a:xfrm>
        </p:spPr>
      </p:pic>
    </p:spTree>
    <p:extLst>
      <p:ext uri="{BB962C8B-B14F-4D97-AF65-F5344CB8AC3E}">
        <p14:creationId xmlns:p14="http://schemas.microsoft.com/office/powerpoint/2010/main" val="3349383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5800" y="685800"/>
            <a:ext cx="7772400" cy="755650"/>
          </a:xfrm>
        </p:spPr>
        <p:txBody>
          <a:bodyPr>
            <a:normAutofit fontScale="90000"/>
          </a:bodyPr>
          <a:lstStyle/>
          <a:p>
            <a:pPr eaLnBrk="1" hangingPunct="1"/>
            <a:r>
              <a:rPr lang="en-US" dirty="0">
                <a:latin typeface="Arial Black" charset="0"/>
              </a:rPr>
              <a:t>Brand Knowledge</a:t>
            </a:r>
          </a:p>
        </p:txBody>
      </p:sp>
      <p:sp>
        <p:nvSpPr>
          <p:cNvPr id="23554" name="Rectangle 3"/>
          <p:cNvSpPr>
            <a:spLocks noGrp="1" noChangeArrowheads="1"/>
          </p:cNvSpPr>
          <p:nvPr>
            <p:ph idx="1"/>
          </p:nvPr>
        </p:nvSpPr>
        <p:spPr/>
        <p:txBody>
          <a:bodyPr/>
          <a:lstStyle/>
          <a:p>
            <a:pPr eaLnBrk="1" hangingPunct="1"/>
            <a:r>
              <a:rPr lang="en-US">
                <a:latin typeface="Arial" charset="0"/>
              </a:rPr>
              <a:t>Brand Awareness</a:t>
            </a:r>
          </a:p>
          <a:p>
            <a:pPr lvl="1" eaLnBrk="1" hangingPunct="1"/>
            <a:r>
              <a:rPr lang="en-US">
                <a:latin typeface="Arial" charset="0"/>
                <a:ea typeface="ＭＳ Ｐゴシック" charset="0"/>
              </a:rPr>
              <a:t>Recognize, recall, and associate</a:t>
            </a:r>
          </a:p>
          <a:p>
            <a:pPr lvl="2" eaLnBrk="1" hangingPunct="1"/>
            <a:r>
              <a:rPr lang="en-US">
                <a:latin typeface="Arial" charset="0"/>
                <a:ea typeface="ＭＳ Ｐゴシック" charset="0"/>
              </a:rPr>
              <a:t>Name, symbol, color, package, and messages  </a:t>
            </a:r>
          </a:p>
          <a:p>
            <a:pPr eaLnBrk="1" hangingPunct="1"/>
            <a:r>
              <a:rPr lang="en-US">
                <a:latin typeface="Arial" charset="0"/>
              </a:rPr>
              <a:t>Brand Image</a:t>
            </a:r>
          </a:p>
          <a:p>
            <a:pPr lvl="1" eaLnBrk="1" hangingPunct="1"/>
            <a:r>
              <a:rPr lang="en-US">
                <a:latin typeface="Arial" charset="0"/>
                <a:ea typeface="ＭＳ Ｐゴシック" charset="0"/>
              </a:rPr>
              <a:t>Created through brand associations</a:t>
            </a:r>
          </a:p>
          <a:p>
            <a:pPr lvl="2" eaLnBrk="1" hangingPunct="1"/>
            <a:r>
              <a:rPr lang="en-US">
                <a:latin typeface="Arial" charset="0"/>
                <a:ea typeface="ＭＳ Ｐゴシック" charset="0"/>
              </a:rPr>
              <a:t>Favorable and unfavorable linkages</a:t>
            </a:r>
          </a:p>
          <a:p>
            <a:pPr lvl="2" eaLnBrk="1" hangingPunct="1"/>
            <a:r>
              <a:rPr lang="ja-JP" altLang="en-US">
                <a:latin typeface="Arial" charset="0"/>
                <a:ea typeface="ＭＳ Ｐゴシック" charset="0"/>
              </a:rPr>
              <a:t>“</a:t>
            </a:r>
            <a:r>
              <a:rPr lang="en-US" altLang="ja-JP">
                <a:latin typeface="Arial" charset="0"/>
                <a:ea typeface="ＭＳ Ｐゴシック" charset="0"/>
              </a:rPr>
              <a:t>Schema</a:t>
            </a:r>
            <a:r>
              <a:rPr lang="ja-JP" altLang="en-US">
                <a:latin typeface="Arial" charset="0"/>
                <a:ea typeface="ＭＳ Ｐゴシック" charset="0"/>
              </a:rPr>
              <a:t>”</a:t>
            </a:r>
            <a:r>
              <a:rPr lang="en-US" altLang="ja-JP">
                <a:latin typeface="Arial" charset="0"/>
                <a:ea typeface="ＭＳ Ｐゴシック" charset="0"/>
              </a:rPr>
              <a:t> about a brand</a:t>
            </a:r>
            <a:endParaRPr lang="en-US">
              <a:latin typeface="Arial" charset="0"/>
              <a:ea typeface="ＭＳ Ｐゴシック"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extLst>
              <a:ext uri="{28A0092B-C50C-407E-A947-70E740481C1C}">
                <a14:useLocalDpi xmlns:a14="http://schemas.microsoft.com/office/drawing/2010/main" val="0"/>
              </a:ext>
            </a:extLst>
          </a:blip>
          <a:srcRect b="25146"/>
          <a:stretch>
            <a:fillRect/>
          </a:stretch>
        </p:blipFill>
        <p:spPr bwMode="auto">
          <a:xfrm>
            <a:off x="1371600" y="381000"/>
            <a:ext cx="64008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609600"/>
            <a:ext cx="7772400" cy="755650"/>
          </a:xfrm>
        </p:spPr>
        <p:txBody>
          <a:bodyPr>
            <a:normAutofit fontScale="90000"/>
          </a:bodyPr>
          <a:lstStyle/>
          <a:p>
            <a:pPr eaLnBrk="1" hangingPunct="1"/>
            <a:r>
              <a:rPr lang="en-US" dirty="0">
                <a:latin typeface="Arial Black" charset="0"/>
              </a:rPr>
              <a:t>Mental Mapping</a:t>
            </a:r>
          </a:p>
        </p:txBody>
      </p:sp>
      <p:sp>
        <p:nvSpPr>
          <p:cNvPr id="25602" name="Rectangle 3"/>
          <p:cNvSpPr>
            <a:spLocks noGrp="1" noChangeArrowheads="1"/>
          </p:cNvSpPr>
          <p:nvPr>
            <p:ph idx="1"/>
          </p:nvPr>
        </p:nvSpPr>
        <p:spPr>
          <a:xfrm>
            <a:off x="457200" y="1981200"/>
            <a:ext cx="8229600" cy="4114800"/>
          </a:xfrm>
        </p:spPr>
        <p:txBody>
          <a:bodyPr/>
          <a:lstStyle/>
          <a:p>
            <a:pPr eaLnBrk="1" hangingPunct="1"/>
            <a:r>
              <a:rPr lang="en-US">
                <a:latin typeface="Arial" charset="0"/>
              </a:rPr>
              <a:t>Must understand what networks looks like</a:t>
            </a:r>
          </a:p>
          <a:p>
            <a:pPr lvl="1" eaLnBrk="1" hangingPunct="1"/>
            <a:r>
              <a:rPr lang="en-US">
                <a:latin typeface="Arial" charset="0"/>
                <a:ea typeface="ＭＳ Ｐゴシック" charset="0"/>
              </a:rPr>
              <a:t>Ideas, images, feelings that link to object</a:t>
            </a:r>
          </a:p>
          <a:p>
            <a:pPr eaLnBrk="1" hangingPunct="1"/>
            <a:r>
              <a:rPr lang="en-US">
                <a:latin typeface="Arial" charset="0"/>
              </a:rPr>
              <a:t>Mapping the most common linkages helps us determine problems and opportunities</a:t>
            </a:r>
          </a:p>
          <a:p>
            <a:pPr lvl="1" eaLnBrk="1" hangingPunct="1"/>
            <a:r>
              <a:rPr lang="en-US">
                <a:latin typeface="Arial" charset="0"/>
                <a:ea typeface="ＭＳ Ｐゴシック" charset="0"/>
              </a:rPr>
              <a:t>How brand is perceived</a:t>
            </a:r>
          </a:p>
          <a:p>
            <a:pPr lvl="1" eaLnBrk="1" hangingPunct="1"/>
            <a:r>
              <a:rPr lang="en-US">
                <a:latin typeface="Arial" charset="0"/>
                <a:ea typeface="ＭＳ Ｐゴシック" charset="0"/>
              </a:rPr>
              <a:t>What imagery/ideas will be most effective in strategic communication efforts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extLst>
              <a:ext uri="{28A0092B-C50C-407E-A947-70E740481C1C}">
                <a14:useLocalDpi xmlns:a14="http://schemas.microsoft.com/office/drawing/2010/main" val="0"/>
              </a:ext>
            </a:extLst>
          </a:blip>
          <a:srcRect b="24896"/>
          <a:stretch>
            <a:fillRect/>
          </a:stretch>
        </p:blipFill>
        <p:spPr bwMode="auto">
          <a:xfrm>
            <a:off x="1371600" y="381000"/>
            <a:ext cx="640080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9A57D82-17A5-CCDA-E898-74EA0FDBA47B}"/>
              </a:ext>
            </a:extLst>
          </p:cNvPr>
          <p:cNvSpPr>
            <a:spLocks noGrp="1"/>
          </p:cNvSpPr>
          <p:nvPr>
            <p:ph type="title"/>
          </p:nvPr>
        </p:nvSpPr>
        <p:spPr>
          <a:xfrm>
            <a:off x="408862" y="300999"/>
            <a:ext cx="8430337" cy="768350"/>
          </a:xfrm>
        </p:spPr>
        <p:txBody>
          <a:bodyPr>
            <a:noAutofit/>
          </a:bodyPr>
          <a:lstStyle/>
          <a:p>
            <a:pPr marL="54864" indent="0" algn="ctr" eaLnBrk="1" fontAlgn="auto" hangingPunct="1">
              <a:spcAft>
                <a:spcPts val="0"/>
              </a:spcAft>
              <a:defRPr/>
            </a:pPr>
            <a:r>
              <a:rPr lang="en-US" sz="2800" dirty="0">
                <a:solidFill>
                  <a:schemeClr val="tx2">
                    <a:tint val="100000"/>
                    <a:shade val="90000"/>
                    <a:satMod val="250000"/>
                    <a:alpha val="100000"/>
                  </a:schemeClr>
                </a:solidFill>
                <a:latin typeface="Arial Black" charset="0"/>
              </a:rPr>
              <a:t>Linguisti</a:t>
            </a:r>
            <a:r>
              <a:rPr lang="en-US" sz="2800" dirty="0">
                <a:latin typeface="Arial Black" charset="0"/>
              </a:rPr>
              <a:t>c Patterns </a:t>
            </a:r>
            <a:r>
              <a:rPr lang="en-US" sz="2800" dirty="0">
                <a:solidFill>
                  <a:schemeClr val="tx2">
                    <a:tint val="100000"/>
                    <a:shade val="90000"/>
                    <a:satMod val="250000"/>
                    <a:alpha val="100000"/>
                  </a:schemeClr>
                </a:solidFill>
                <a:latin typeface="Arial Black" charset="0"/>
              </a:rPr>
              <a:t>– Word Mapping</a:t>
            </a:r>
          </a:p>
        </p:txBody>
      </p:sp>
      <p:sp>
        <p:nvSpPr>
          <p:cNvPr id="6" name="TextBox 5">
            <a:extLst>
              <a:ext uri="{FF2B5EF4-FFF2-40B4-BE49-F238E27FC236}">
                <a16:creationId xmlns:a16="http://schemas.microsoft.com/office/drawing/2014/main" id="{3912DDBD-2871-525F-9C4A-A63C9FE8AFD5}"/>
              </a:ext>
            </a:extLst>
          </p:cNvPr>
          <p:cNvSpPr txBox="1"/>
          <p:nvPr/>
        </p:nvSpPr>
        <p:spPr>
          <a:xfrm>
            <a:off x="999243" y="1103984"/>
            <a:ext cx="2544286" cy="461665"/>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Marriott Bonvoy</a:t>
            </a:r>
          </a:p>
        </p:txBody>
      </p:sp>
      <p:sp>
        <p:nvSpPr>
          <p:cNvPr id="7" name="TextBox 6">
            <a:extLst>
              <a:ext uri="{FF2B5EF4-FFF2-40B4-BE49-F238E27FC236}">
                <a16:creationId xmlns:a16="http://schemas.microsoft.com/office/drawing/2014/main" id="{5207E55B-1109-4507-890E-5ED33EB6CC68}"/>
              </a:ext>
            </a:extLst>
          </p:cNvPr>
          <p:cNvSpPr txBox="1"/>
          <p:nvPr/>
        </p:nvSpPr>
        <p:spPr>
          <a:xfrm>
            <a:off x="5927483" y="1103984"/>
            <a:ext cx="2217274" cy="461665"/>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Hilton Honors</a:t>
            </a:r>
          </a:p>
        </p:txBody>
      </p:sp>
      <p:pic>
        <p:nvPicPr>
          <p:cNvPr id="9" name="Picture 8" descr="A close-up of words&#10;&#10;Description automatically generated">
            <a:extLst>
              <a:ext uri="{FF2B5EF4-FFF2-40B4-BE49-F238E27FC236}">
                <a16:creationId xmlns:a16="http://schemas.microsoft.com/office/drawing/2014/main" id="{A0A16471-AB8E-EFED-EA38-E44BA99570D6}"/>
              </a:ext>
            </a:extLst>
          </p:cNvPr>
          <p:cNvPicPr>
            <a:picLocks noChangeAspect="1"/>
          </p:cNvPicPr>
          <p:nvPr/>
        </p:nvPicPr>
        <p:blipFill>
          <a:blip r:embed="rId2"/>
          <a:stretch>
            <a:fillRect/>
          </a:stretch>
        </p:blipFill>
        <p:spPr>
          <a:xfrm>
            <a:off x="218134" y="1790828"/>
            <a:ext cx="4326157" cy="1451304"/>
          </a:xfrm>
          <a:prstGeom prst="rect">
            <a:avLst/>
          </a:prstGeom>
        </p:spPr>
      </p:pic>
      <p:pic>
        <p:nvPicPr>
          <p:cNvPr id="11" name="Picture 10" descr="A close-up of words&#10;&#10;Description automatically generated">
            <a:extLst>
              <a:ext uri="{FF2B5EF4-FFF2-40B4-BE49-F238E27FC236}">
                <a16:creationId xmlns:a16="http://schemas.microsoft.com/office/drawing/2014/main" id="{11BFCAD4-E48D-AE62-C662-6B9ABAEFDAD3}"/>
              </a:ext>
            </a:extLst>
          </p:cNvPr>
          <p:cNvPicPr>
            <a:picLocks noChangeAspect="1"/>
          </p:cNvPicPr>
          <p:nvPr/>
        </p:nvPicPr>
        <p:blipFill>
          <a:blip r:embed="rId3"/>
          <a:stretch>
            <a:fillRect/>
          </a:stretch>
        </p:blipFill>
        <p:spPr>
          <a:xfrm>
            <a:off x="4711957" y="1778395"/>
            <a:ext cx="4326157" cy="1463737"/>
          </a:xfrm>
          <a:prstGeom prst="rect">
            <a:avLst/>
          </a:prstGeom>
        </p:spPr>
      </p:pic>
      <p:pic>
        <p:nvPicPr>
          <p:cNvPr id="13" name="Picture 12" descr="A diagram of a network&#10;&#10;Description automatically generated with medium confidence">
            <a:extLst>
              <a:ext uri="{FF2B5EF4-FFF2-40B4-BE49-F238E27FC236}">
                <a16:creationId xmlns:a16="http://schemas.microsoft.com/office/drawing/2014/main" id="{9D6EDCA6-8440-092D-6126-458327139E44}"/>
              </a:ext>
            </a:extLst>
          </p:cNvPr>
          <p:cNvPicPr>
            <a:picLocks noChangeAspect="1"/>
          </p:cNvPicPr>
          <p:nvPr/>
        </p:nvPicPr>
        <p:blipFill>
          <a:blip r:embed="rId4"/>
          <a:stretch>
            <a:fillRect/>
          </a:stretch>
        </p:blipFill>
        <p:spPr>
          <a:xfrm>
            <a:off x="4656068" y="3667115"/>
            <a:ext cx="4382046" cy="2157496"/>
          </a:xfrm>
          <a:prstGeom prst="rect">
            <a:avLst/>
          </a:prstGeom>
        </p:spPr>
      </p:pic>
      <p:pic>
        <p:nvPicPr>
          <p:cNvPr id="15" name="Picture 14" descr="A diagram of different types of words&#10;&#10;Description automatically generated">
            <a:extLst>
              <a:ext uri="{FF2B5EF4-FFF2-40B4-BE49-F238E27FC236}">
                <a16:creationId xmlns:a16="http://schemas.microsoft.com/office/drawing/2014/main" id="{D02FC8AB-6A90-7A7E-6107-3C1DEFB9B8C1}"/>
              </a:ext>
            </a:extLst>
          </p:cNvPr>
          <p:cNvPicPr>
            <a:picLocks noChangeAspect="1"/>
          </p:cNvPicPr>
          <p:nvPr/>
        </p:nvPicPr>
        <p:blipFill>
          <a:blip r:embed="rId5"/>
          <a:stretch>
            <a:fillRect/>
          </a:stretch>
        </p:blipFill>
        <p:spPr>
          <a:xfrm>
            <a:off x="218134" y="3667115"/>
            <a:ext cx="4353866" cy="2157496"/>
          </a:xfrm>
          <a:prstGeom prst="rect">
            <a:avLst/>
          </a:prstGeom>
        </p:spPr>
      </p:pic>
    </p:spTree>
    <p:extLst>
      <p:ext uri="{BB962C8B-B14F-4D97-AF65-F5344CB8AC3E}">
        <p14:creationId xmlns:p14="http://schemas.microsoft.com/office/powerpoint/2010/main" val="1394740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85800" y="685800"/>
            <a:ext cx="7772400" cy="755650"/>
          </a:xfrm>
        </p:spPr>
        <p:txBody>
          <a:bodyPr>
            <a:normAutofit fontScale="90000"/>
          </a:bodyPr>
          <a:lstStyle/>
          <a:p>
            <a:pPr eaLnBrk="1" hangingPunct="1"/>
            <a:r>
              <a:rPr lang="en-US" dirty="0">
                <a:latin typeface="Arial Black" charset="0"/>
              </a:rPr>
              <a:t>Decision Making</a:t>
            </a:r>
          </a:p>
        </p:txBody>
      </p:sp>
      <p:sp>
        <p:nvSpPr>
          <p:cNvPr id="16386" name="Rectangle 3"/>
          <p:cNvSpPr>
            <a:spLocks noGrp="1" noChangeArrowheads="1"/>
          </p:cNvSpPr>
          <p:nvPr>
            <p:ph idx="1"/>
          </p:nvPr>
        </p:nvSpPr>
        <p:spPr/>
        <p:txBody>
          <a:bodyPr/>
          <a:lstStyle/>
          <a:p>
            <a:pPr eaLnBrk="1" hangingPunct="1"/>
            <a:r>
              <a:rPr lang="en-US">
                <a:latin typeface="Arial" charset="0"/>
              </a:rPr>
              <a:t>Stages in decision making </a:t>
            </a:r>
          </a:p>
          <a:p>
            <a:pPr lvl="1" eaLnBrk="1" hangingPunct="1"/>
            <a:r>
              <a:rPr lang="en-US">
                <a:latin typeface="Arial" charset="0"/>
                <a:ea typeface="ＭＳ Ｐゴシック" charset="0"/>
              </a:rPr>
              <a:t>Problem Recognition</a:t>
            </a:r>
          </a:p>
          <a:p>
            <a:pPr lvl="1" eaLnBrk="1" hangingPunct="1"/>
            <a:r>
              <a:rPr lang="en-US">
                <a:latin typeface="Arial" charset="0"/>
                <a:ea typeface="ＭＳ Ｐゴシック" charset="0"/>
              </a:rPr>
              <a:t>Information Search</a:t>
            </a:r>
          </a:p>
          <a:p>
            <a:pPr lvl="1" eaLnBrk="1" hangingPunct="1"/>
            <a:r>
              <a:rPr lang="en-US">
                <a:latin typeface="Arial" charset="0"/>
                <a:ea typeface="ＭＳ Ｐゴシック" charset="0"/>
              </a:rPr>
              <a:t>Alternative Evaluation</a:t>
            </a:r>
          </a:p>
          <a:p>
            <a:pPr lvl="1" eaLnBrk="1" hangingPunct="1"/>
            <a:r>
              <a:rPr lang="en-US">
                <a:latin typeface="Arial" charset="0"/>
                <a:ea typeface="ＭＳ Ｐゴシック" charset="0"/>
              </a:rPr>
              <a:t>Choice</a:t>
            </a:r>
          </a:p>
          <a:p>
            <a:pPr lvl="1" eaLnBrk="1" hangingPunct="1"/>
            <a:r>
              <a:rPr lang="en-US">
                <a:latin typeface="Arial" charset="0"/>
                <a:ea typeface="ＭＳ Ｐゴシック" charset="0"/>
              </a:rPr>
              <a:t>Outcomes</a:t>
            </a:r>
          </a:p>
          <a:p>
            <a:pPr eaLnBrk="1" hangingPunct="1"/>
            <a:r>
              <a:rPr lang="en-US">
                <a:latin typeface="Arial" charset="0"/>
              </a:rPr>
              <a:t>Effort varies depending on involvement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609600"/>
            <a:ext cx="7772400" cy="755650"/>
          </a:xfrm>
        </p:spPr>
        <p:txBody>
          <a:bodyPr>
            <a:normAutofit fontScale="90000"/>
          </a:bodyPr>
          <a:lstStyle/>
          <a:p>
            <a:pPr eaLnBrk="1" hangingPunct="1"/>
            <a:r>
              <a:rPr lang="en-US" dirty="0">
                <a:latin typeface="Arial Black" charset="0"/>
              </a:rPr>
              <a:t>Message Styles</a:t>
            </a:r>
          </a:p>
        </p:txBody>
      </p:sp>
      <p:sp>
        <p:nvSpPr>
          <p:cNvPr id="27650" name="Rectangle 3"/>
          <p:cNvSpPr>
            <a:spLocks noGrp="1" noChangeArrowheads="1"/>
          </p:cNvSpPr>
          <p:nvPr>
            <p:ph idx="1"/>
          </p:nvPr>
        </p:nvSpPr>
        <p:spPr/>
        <p:txBody>
          <a:bodyPr/>
          <a:lstStyle/>
          <a:p>
            <a:pPr eaLnBrk="1" hangingPunct="1"/>
            <a:r>
              <a:rPr lang="en-US">
                <a:latin typeface="Arial" charset="0"/>
              </a:rPr>
              <a:t>Hard sell vs. Soft sell</a:t>
            </a:r>
          </a:p>
          <a:p>
            <a:pPr lvl="1" eaLnBrk="1" hangingPunct="1"/>
            <a:r>
              <a:rPr lang="en-US">
                <a:latin typeface="Arial" charset="0"/>
                <a:ea typeface="ＭＳ Ｐゴシック" charset="0"/>
              </a:rPr>
              <a:t>Facts vs. Emotions</a:t>
            </a:r>
          </a:p>
          <a:p>
            <a:pPr eaLnBrk="1" hangingPunct="1"/>
            <a:r>
              <a:rPr lang="en-US">
                <a:latin typeface="Arial" charset="0"/>
              </a:rPr>
              <a:t>Informational vs. Transformational</a:t>
            </a:r>
          </a:p>
          <a:p>
            <a:pPr lvl="1" eaLnBrk="1" hangingPunct="1"/>
            <a:r>
              <a:rPr lang="en-US">
                <a:latin typeface="Arial" charset="0"/>
                <a:ea typeface="ＭＳ Ｐゴシック" charset="0"/>
              </a:rPr>
              <a:t>Given attributes vs. Expand attributes</a:t>
            </a:r>
          </a:p>
          <a:p>
            <a:pPr eaLnBrk="1" hangingPunct="1"/>
            <a:r>
              <a:rPr lang="en-US">
                <a:latin typeface="Arial" charset="0"/>
              </a:rPr>
              <a:t>Utilitarian vs. Value-Oriented</a:t>
            </a:r>
          </a:p>
          <a:p>
            <a:pPr lvl="1" eaLnBrk="1" hangingPunct="1"/>
            <a:r>
              <a:rPr lang="en-US">
                <a:latin typeface="Arial" charset="0"/>
                <a:ea typeface="ＭＳ Ｐゴシック" charset="0"/>
              </a:rPr>
              <a:t>Pragmatic vs. Self-expressive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21EE3682-A3BF-5140-A4E2-AB6FC1DA0467}"/>
              </a:ext>
            </a:extLst>
          </p:cNvPr>
          <p:cNvSpPr>
            <a:spLocks noGrp="1"/>
          </p:cNvSpPr>
          <p:nvPr>
            <p:ph type="title"/>
          </p:nvPr>
        </p:nvSpPr>
        <p:spPr>
          <a:xfrm>
            <a:off x="304800" y="-152400"/>
            <a:ext cx="7718425" cy="1131887"/>
          </a:xfrm>
        </p:spPr>
        <p:txBody>
          <a:bodyPr/>
          <a:lstStyle/>
          <a:p>
            <a:pPr marL="54864" indent="0" eaLnBrk="1" fontAlgn="auto" hangingPunct="1">
              <a:spcAft>
                <a:spcPts val="0"/>
              </a:spcAft>
              <a:defRPr/>
            </a:pPr>
            <a:r>
              <a:rPr lang="en-US" dirty="0">
                <a:solidFill>
                  <a:schemeClr val="tx2">
                    <a:tint val="100000"/>
                    <a:shade val="90000"/>
                    <a:satMod val="250000"/>
                    <a:alpha val="100000"/>
                  </a:schemeClr>
                </a:solidFill>
                <a:latin typeface="Arial Black" charset="0"/>
              </a:rPr>
              <a:t>Horizontal percentages</a:t>
            </a:r>
          </a:p>
        </p:txBody>
      </p:sp>
      <p:sp>
        <p:nvSpPr>
          <p:cNvPr id="26627" name="TextBox 3">
            <a:extLst>
              <a:ext uri="{FF2B5EF4-FFF2-40B4-BE49-F238E27FC236}">
                <a16:creationId xmlns:a16="http://schemas.microsoft.com/office/drawing/2014/main" id="{DD43653A-3797-114C-9760-E0CCFC5FE060}"/>
              </a:ext>
            </a:extLst>
          </p:cNvPr>
          <p:cNvSpPr txBox="1">
            <a:spLocks noChangeArrowheads="1"/>
          </p:cNvSpPr>
          <p:nvPr/>
        </p:nvSpPr>
        <p:spPr bwMode="auto">
          <a:xfrm>
            <a:off x="533401" y="1676400"/>
            <a:ext cx="3733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dirty="0">
                <a:latin typeface="Arial" panose="020B0604020202020204" pitchFamily="34" charset="0"/>
                <a:cs typeface="Arial" panose="020B0604020202020204" pitchFamily="34" charset="0"/>
              </a:rPr>
              <a:t>Base = the population of 25-       </a:t>
            </a:r>
          </a:p>
          <a:p>
            <a:pPr eaLnBrk="1" hangingPunct="1"/>
            <a:r>
              <a:rPr lang="en-US" altLang="en-US" sz="2000" dirty="0">
                <a:latin typeface="Arial" panose="020B0604020202020204" pitchFamily="34" charset="0"/>
                <a:cs typeface="Arial" panose="020B0604020202020204" pitchFamily="34" charset="0"/>
              </a:rPr>
              <a:t>                 34 years </a:t>
            </a:r>
            <a:r>
              <a:rPr lang="en-US" altLang="en-US" sz="2000" dirty="0" err="1">
                <a:latin typeface="Arial" panose="020B0604020202020204" pitchFamily="34" charset="0"/>
                <a:cs typeface="Arial" panose="020B0604020202020204" pitchFamily="34" charset="0"/>
              </a:rPr>
              <a:t>olds</a:t>
            </a:r>
            <a:endParaRPr lang="en-US" altLang="en-US" sz="2000" dirty="0">
              <a:latin typeface="Arial" panose="020B0604020202020204" pitchFamily="34" charset="0"/>
              <a:cs typeface="Arial" panose="020B0604020202020204" pitchFamily="34" charset="0"/>
            </a:endParaRPr>
          </a:p>
          <a:p>
            <a:pPr eaLnBrk="1" hangingPunct="1"/>
            <a:endParaRPr lang="en-US" altLang="en-US" sz="2000" dirty="0">
              <a:latin typeface="Arial" panose="020B0604020202020204" pitchFamily="34" charset="0"/>
              <a:cs typeface="Arial" panose="020B0604020202020204" pitchFamily="34" charset="0"/>
            </a:endParaRPr>
          </a:p>
          <a:p>
            <a:pPr eaLnBrk="1" hangingPunct="1"/>
            <a:r>
              <a:rPr lang="en-US" altLang="en-US" sz="2000" dirty="0">
                <a:latin typeface="Arial" panose="020B0604020202020204" pitchFamily="34" charset="0"/>
                <a:cs typeface="Arial" panose="020B0604020202020204" pitchFamily="34" charset="0"/>
              </a:rPr>
              <a:t> Of them, what % drink     </a:t>
            </a:r>
          </a:p>
          <a:p>
            <a:pPr eaLnBrk="1" hangingPunct="1"/>
            <a:r>
              <a:rPr lang="en-US" altLang="en-US" sz="2000" dirty="0">
                <a:latin typeface="Arial" panose="020B0604020202020204" pitchFamily="34" charset="0"/>
                <a:cs typeface="Arial" panose="020B0604020202020204" pitchFamily="34" charset="0"/>
              </a:rPr>
              <a:t>        Bud Light most often? </a:t>
            </a:r>
          </a:p>
          <a:p>
            <a:pPr eaLnBrk="1" hangingPunct="1"/>
            <a:endParaRPr lang="en-US" altLang="en-US" sz="2000" dirty="0">
              <a:latin typeface="Arial" panose="020B0604020202020204" pitchFamily="34" charset="0"/>
              <a:cs typeface="Arial" panose="020B0604020202020204" pitchFamily="34" charset="0"/>
            </a:endParaRPr>
          </a:p>
          <a:p>
            <a:pPr eaLnBrk="1" hangingPunct="1"/>
            <a:r>
              <a:rPr lang="en-US" altLang="en-US" sz="2000" dirty="0">
                <a:latin typeface="Arial" panose="020B0604020202020204" pitchFamily="34" charset="0"/>
                <a:cs typeface="Arial" panose="020B0604020202020204" pitchFamily="34" charset="0"/>
              </a:rPr>
              <a:t>    7.7% of 25-34 years </a:t>
            </a:r>
            <a:r>
              <a:rPr lang="en-US" altLang="en-US" sz="2000" dirty="0" err="1">
                <a:latin typeface="Arial" panose="020B0604020202020204" pitchFamily="34" charset="0"/>
                <a:cs typeface="Arial" panose="020B0604020202020204" pitchFamily="34" charset="0"/>
              </a:rPr>
              <a:t>olds</a:t>
            </a:r>
            <a:endParaRPr lang="en-US" altLang="en-US" sz="2000" dirty="0">
              <a:latin typeface="Arial" panose="020B0604020202020204" pitchFamily="34" charset="0"/>
              <a:cs typeface="Arial" panose="020B0604020202020204" pitchFamily="34" charset="0"/>
            </a:endParaRPr>
          </a:p>
          <a:p>
            <a:pPr eaLnBrk="1" hangingPunct="1"/>
            <a:r>
              <a:rPr lang="en-US" altLang="en-US" sz="2000" dirty="0">
                <a:latin typeface="Arial" panose="020B0604020202020204" pitchFamily="34" charset="0"/>
                <a:cs typeface="Arial" panose="020B0604020202020204" pitchFamily="34" charset="0"/>
              </a:rPr>
              <a:t>    choose Bud Light most often</a:t>
            </a:r>
          </a:p>
          <a:p>
            <a:pPr eaLnBrk="1" hangingPunct="1"/>
            <a:endParaRPr lang="en-US" altLang="en-US" sz="2000" dirty="0">
              <a:latin typeface="Arial" panose="020B0604020202020204" pitchFamily="34" charset="0"/>
              <a:cs typeface="Arial" panose="020B0604020202020204" pitchFamily="34" charset="0"/>
            </a:endParaRPr>
          </a:p>
          <a:p>
            <a:pPr eaLnBrk="1" hangingPunct="1"/>
            <a:r>
              <a:rPr lang="en-US" altLang="en-US" sz="2000" dirty="0">
                <a:latin typeface="Arial" panose="020B0604020202020204" pitchFamily="34" charset="0"/>
                <a:cs typeface="Arial" panose="020B0604020202020204" pitchFamily="34" charset="0"/>
              </a:rPr>
              <a:t>    Composition of Users</a:t>
            </a:r>
          </a:p>
          <a:p>
            <a:pPr eaLnBrk="1" hangingPunct="1"/>
            <a:endParaRPr lang="en-US" altLang="en-US" dirty="0"/>
          </a:p>
        </p:txBody>
      </p:sp>
      <p:pic>
        <p:nvPicPr>
          <p:cNvPr id="6" name="Picture 5" descr="A screenshot of a document&#10;&#10;Description automatically generated">
            <a:extLst>
              <a:ext uri="{FF2B5EF4-FFF2-40B4-BE49-F238E27FC236}">
                <a16:creationId xmlns:a16="http://schemas.microsoft.com/office/drawing/2014/main" id="{628C48CA-EAC8-2A76-C8A6-24DFE6C4914D}"/>
              </a:ext>
            </a:extLst>
          </p:cNvPr>
          <p:cNvPicPr>
            <a:picLocks noChangeAspect="1"/>
          </p:cNvPicPr>
          <p:nvPr/>
        </p:nvPicPr>
        <p:blipFill>
          <a:blip r:embed="rId2"/>
          <a:stretch>
            <a:fillRect/>
          </a:stretch>
        </p:blipFill>
        <p:spPr>
          <a:xfrm>
            <a:off x="4495800" y="1464491"/>
            <a:ext cx="4114800" cy="1674128"/>
          </a:xfrm>
          <a:prstGeom prst="rect">
            <a:avLst/>
          </a:prstGeom>
        </p:spPr>
      </p:pic>
      <p:sp>
        <p:nvSpPr>
          <p:cNvPr id="7" name="TextBox 6">
            <a:extLst>
              <a:ext uri="{FF2B5EF4-FFF2-40B4-BE49-F238E27FC236}">
                <a16:creationId xmlns:a16="http://schemas.microsoft.com/office/drawing/2014/main" id="{CB6C0CF2-D072-7BFB-DE41-684ECABA1524}"/>
              </a:ext>
            </a:extLst>
          </p:cNvPr>
          <p:cNvSpPr txBox="1"/>
          <p:nvPr/>
        </p:nvSpPr>
        <p:spPr>
          <a:xfrm>
            <a:off x="6629398" y="3928904"/>
            <a:ext cx="1981202" cy="461665"/>
          </a:xfrm>
          <a:prstGeom prst="rect">
            <a:avLst/>
          </a:prstGeom>
          <a:noFill/>
        </p:spPr>
        <p:txBody>
          <a:bodyPr wrap="square" rtlCol="0">
            <a:spAutoFit/>
          </a:bodyPr>
          <a:lstStyle/>
          <a:p>
            <a:r>
              <a:rPr lang="en-US" sz="1200" dirty="0"/>
              <a:t>Percent of 25-34 who drink Bud Light most often</a:t>
            </a:r>
          </a:p>
        </p:txBody>
      </p:sp>
      <p:sp>
        <p:nvSpPr>
          <p:cNvPr id="8" name="Line Callout 1 7">
            <a:extLst>
              <a:ext uri="{FF2B5EF4-FFF2-40B4-BE49-F238E27FC236}">
                <a16:creationId xmlns:a16="http://schemas.microsoft.com/office/drawing/2014/main" id="{8737B498-9AD3-5F18-0EA7-9C71E6344249}"/>
              </a:ext>
            </a:extLst>
          </p:cNvPr>
          <p:cNvSpPr/>
          <p:nvPr/>
        </p:nvSpPr>
        <p:spPr>
          <a:xfrm>
            <a:off x="6553199" y="3928904"/>
            <a:ext cx="1981201" cy="556713"/>
          </a:xfrm>
          <a:prstGeom prst="borderCallout1">
            <a:avLst>
              <a:gd name="adj1" fmla="val 18750"/>
              <a:gd name="adj2" fmla="val -8333"/>
              <a:gd name="adj3" fmla="val -335297"/>
              <a:gd name="adj4" fmla="val 7476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762000" y="609600"/>
            <a:ext cx="7772400" cy="755650"/>
          </a:xfrm>
        </p:spPr>
        <p:txBody>
          <a:bodyPr>
            <a:normAutofit fontScale="90000"/>
          </a:bodyPr>
          <a:lstStyle/>
          <a:p>
            <a:pPr eaLnBrk="1" hangingPunct="1"/>
            <a:r>
              <a:rPr lang="en-US" dirty="0">
                <a:latin typeface="Arial Black" charset="0"/>
              </a:rPr>
              <a:t>Message Framing</a:t>
            </a:r>
          </a:p>
        </p:txBody>
      </p:sp>
      <p:sp>
        <p:nvSpPr>
          <p:cNvPr id="29698" name="Rectangle 3"/>
          <p:cNvSpPr>
            <a:spLocks noGrp="1" noChangeArrowheads="1"/>
          </p:cNvSpPr>
          <p:nvPr>
            <p:ph idx="1"/>
          </p:nvPr>
        </p:nvSpPr>
        <p:spPr/>
        <p:txBody>
          <a:bodyPr>
            <a:normAutofit lnSpcReduction="10000"/>
          </a:bodyPr>
          <a:lstStyle/>
          <a:p>
            <a:pPr eaLnBrk="1" hangingPunct="1"/>
            <a:r>
              <a:rPr lang="en-US" dirty="0">
                <a:latin typeface="Arial" charset="0"/>
              </a:rPr>
              <a:t>Emphasize certain elements while excluding others – shift perspective</a:t>
            </a: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r>
              <a:rPr lang="en-US" dirty="0">
                <a:latin typeface="Arial" charset="0"/>
              </a:rPr>
              <a:t>Build message concept around a value</a:t>
            </a:r>
          </a:p>
          <a:p>
            <a:pPr lvl="1" eaLnBrk="1" hangingPunct="1"/>
            <a:r>
              <a:rPr lang="en-US" dirty="0">
                <a:latin typeface="Arial" charset="0"/>
                <a:ea typeface="ＭＳ Ｐゴシック" charset="0"/>
              </a:rPr>
              <a:t>Easily understood and shared</a:t>
            </a:r>
          </a:p>
          <a:p>
            <a:pPr lvl="1" eaLnBrk="1" hangingPunct="1"/>
            <a:r>
              <a:rPr lang="en-US" dirty="0">
                <a:latin typeface="Arial" charset="0"/>
                <a:ea typeface="ＭＳ Ｐゴシック" charset="0"/>
              </a:rPr>
              <a:t>Easily processed and integrated into memory</a:t>
            </a:r>
          </a:p>
          <a:p>
            <a:pPr lvl="1" eaLnBrk="1" hangingPunct="1"/>
            <a:r>
              <a:rPr lang="en-US" dirty="0">
                <a:latin typeface="Arial" charset="0"/>
                <a:ea typeface="ＭＳ Ｐゴシック" charset="0"/>
              </a:rPr>
              <a:t>Easily recalled for later use</a:t>
            </a:r>
          </a:p>
        </p:txBody>
      </p:sp>
      <p:pic>
        <p:nvPicPr>
          <p:cNvPr id="3" name="Picture 2" descr="Text&#10;&#10;Description automatically generated">
            <a:extLst>
              <a:ext uri="{FF2B5EF4-FFF2-40B4-BE49-F238E27FC236}">
                <a16:creationId xmlns:a16="http://schemas.microsoft.com/office/drawing/2014/main" id="{46B75131-1AC3-9C4D-A0EE-1F55CE97F028}"/>
              </a:ext>
            </a:extLst>
          </p:cNvPr>
          <p:cNvPicPr>
            <a:picLocks noChangeAspect="1"/>
          </p:cNvPicPr>
          <p:nvPr/>
        </p:nvPicPr>
        <p:blipFill>
          <a:blip r:embed="rId2"/>
          <a:stretch>
            <a:fillRect/>
          </a:stretch>
        </p:blipFill>
        <p:spPr>
          <a:xfrm>
            <a:off x="1828800" y="2714862"/>
            <a:ext cx="4445000" cy="147613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762000" y="685800"/>
            <a:ext cx="7772400" cy="755650"/>
          </a:xfrm>
        </p:spPr>
        <p:txBody>
          <a:bodyPr>
            <a:normAutofit fontScale="90000"/>
          </a:bodyPr>
          <a:lstStyle/>
          <a:p>
            <a:pPr eaLnBrk="1" hangingPunct="1"/>
            <a:r>
              <a:rPr lang="en-US" dirty="0">
                <a:latin typeface="Arial Black" charset="0"/>
              </a:rPr>
              <a:t>Emotional Appeals</a:t>
            </a:r>
          </a:p>
        </p:txBody>
      </p:sp>
      <p:sp>
        <p:nvSpPr>
          <p:cNvPr id="30722" name="Rectangle 3"/>
          <p:cNvSpPr>
            <a:spLocks noGrp="1" noChangeArrowheads="1"/>
          </p:cNvSpPr>
          <p:nvPr>
            <p:ph idx="1"/>
          </p:nvPr>
        </p:nvSpPr>
        <p:spPr/>
        <p:txBody>
          <a:bodyPr/>
          <a:lstStyle/>
          <a:p>
            <a:pPr eaLnBrk="1" hangingPunct="1"/>
            <a:r>
              <a:rPr lang="en-US" dirty="0">
                <a:latin typeface="Arial" charset="0"/>
              </a:rPr>
              <a:t>Not a continuum between good and bad </a:t>
            </a:r>
          </a:p>
          <a:p>
            <a:pPr lvl="1" eaLnBrk="1" hangingPunct="1"/>
            <a:r>
              <a:rPr lang="en-US" dirty="0">
                <a:latin typeface="Arial" panose="020B0604020202020204" pitchFamily="34" charset="0"/>
                <a:cs typeface="Arial" panose="020B0604020202020204" pitchFamily="34" charset="0"/>
              </a:rPr>
              <a:t>Can simultaneously feel “</a:t>
            </a:r>
            <a:r>
              <a:rPr lang="en-US" altLang="ja-JP" dirty="0">
                <a:latin typeface="Arial" panose="020B0604020202020204" pitchFamily="34" charset="0"/>
                <a:cs typeface="Arial" panose="020B0604020202020204" pitchFamily="34" charset="0"/>
              </a:rPr>
              <a:t>good” &amp; “bad”</a:t>
            </a:r>
          </a:p>
          <a:p>
            <a:pPr eaLnBrk="1" hangingPunct="1"/>
            <a:r>
              <a:rPr lang="en-US" dirty="0">
                <a:latin typeface="Arial" charset="0"/>
              </a:rPr>
              <a:t>Feelings of mastery - positive state</a:t>
            </a:r>
          </a:p>
          <a:p>
            <a:pPr lvl="1" eaLnBrk="1" hangingPunct="1"/>
            <a:r>
              <a:rPr lang="en-US" dirty="0">
                <a:latin typeface="Arial" charset="0"/>
                <a:ea typeface="ＭＳ Ｐゴシック" charset="0"/>
              </a:rPr>
              <a:t>Behavioral activation system</a:t>
            </a:r>
          </a:p>
          <a:p>
            <a:pPr lvl="1" eaLnBrk="1" hangingPunct="1"/>
            <a:r>
              <a:rPr lang="en-US" dirty="0">
                <a:latin typeface="Arial" charset="0"/>
                <a:ea typeface="ＭＳ Ｐゴシック" charset="0"/>
              </a:rPr>
              <a:t>Broader processing of stimulus</a:t>
            </a:r>
          </a:p>
          <a:p>
            <a:pPr eaLnBrk="1" hangingPunct="1"/>
            <a:r>
              <a:rPr lang="en-US" dirty="0">
                <a:latin typeface="Arial" charset="0"/>
              </a:rPr>
              <a:t>Feelings of threat - negative state</a:t>
            </a:r>
          </a:p>
          <a:p>
            <a:pPr lvl="1" eaLnBrk="1" hangingPunct="1"/>
            <a:r>
              <a:rPr lang="en-US" dirty="0">
                <a:latin typeface="Arial" charset="0"/>
                <a:ea typeface="ＭＳ Ｐゴシック" charset="0"/>
              </a:rPr>
              <a:t>Behavioral inhibition system</a:t>
            </a:r>
          </a:p>
          <a:p>
            <a:pPr lvl="1" eaLnBrk="1" hangingPunct="1"/>
            <a:r>
              <a:rPr lang="en-US" dirty="0">
                <a:latin typeface="Arial" charset="0"/>
                <a:ea typeface="ＭＳ Ｐゴシック" charset="0"/>
              </a:rPr>
              <a:t>Increased attention to external threat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noFill/>
        </p:spPr>
        <p:txBody>
          <a:bodyPr lIns="92075" tIns="46038" rIns="92075" bIns="46038" anchor="b">
            <a:normAutofit/>
          </a:bodyPr>
          <a:lstStyle/>
          <a:p>
            <a:pPr eaLnBrk="1" hangingPunct="1"/>
            <a:r>
              <a:rPr lang="en-US" sz="4000" dirty="0">
                <a:latin typeface="Arial Black" charset="0"/>
              </a:rPr>
              <a:t>Key Psychological Concepts</a:t>
            </a:r>
          </a:p>
        </p:txBody>
      </p:sp>
      <p:sp>
        <p:nvSpPr>
          <p:cNvPr id="31746" name="Rectangle 3"/>
          <p:cNvSpPr>
            <a:spLocks noGrp="1" noChangeArrowheads="1"/>
          </p:cNvSpPr>
          <p:nvPr>
            <p:ph idx="1"/>
          </p:nvPr>
        </p:nvSpPr>
        <p:spPr>
          <a:xfrm>
            <a:off x="609600" y="1905000"/>
            <a:ext cx="7848600" cy="4191000"/>
          </a:xfrm>
          <a:noFill/>
        </p:spPr>
        <p:txBody>
          <a:bodyPr lIns="92075" tIns="46038" rIns="92075" bIns="46038"/>
          <a:lstStyle/>
          <a:p>
            <a:pPr eaLnBrk="1" hangingPunct="1"/>
            <a:r>
              <a:rPr lang="en-US" dirty="0">
                <a:latin typeface="Arial" charset="0"/>
              </a:rPr>
              <a:t>Perception</a:t>
            </a:r>
          </a:p>
          <a:p>
            <a:pPr eaLnBrk="1" hangingPunct="1"/>
            <a:r>
              <a:rPr lang="en-US" dirty="0">
                <a:latin typeface="Arial" charset="0"/>
              </a:rPr>
              <a:t>Awareness</a:t>
            </a:r>
          </a:p>
          <a:p>
            <a:pPr eaLnBrk="1" hangingPunct="1"/>
            <a:r>
              <a:rPr lang="en-US" dirty="0">
                <a:latin typeface="Arial" charset="0"/>
              </a:rPr>
              <a:t>Understanding</a:t>
            </a:r>
          </a:p>
          <a:p>
            <a:pPr eaLnBrk="1" hangingPunct="1"/>
            <a:r>
              <a:rPr lang="en-US" dirty="0">
                <a:latin typeface="Arial" charset="0"/>
              </a:rPr>
              <a:t>Persuasion</a:t>
            </a:r>
          </a:p>
          <a:p>
            <a:pPr eaLnBrk="1" hangingPunct="1"/>
            <a:r>
              <a:rPr lang="en-US" dirty="0">
                <a:latin typeface="Arial" charset="0"/>
              </a:rPr>
              <a:t>Locking Power</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85800" y="465138"/>
            <a:ext cx="7772400" cy="982662"/>
          </a:xfrm>
          <a:noFill/>
        </p:spPr>
        <p:txBody>
          <a:bodyPr lIns="92075" tIns="46038" rIns="92075" bIns="46038" anchor="b"/>
          <a:lstStyle/>
          <a:p>
            <a:pPr eaLnBrk="1" hangingPunct="1"/>
            <a:r>
              <a:rPr lang="en-US">
                <a:latin typeface="Arial Black" charset="0"/>
              </a:rPr>
              <a:t>Perception</a:t>
            </a:r>
          </a:p>
        </p:txBody>
      </p:sp>
      <p:sp>
        <p:nvSpPr>
          <p:cNvPr id="33794" name="Rectangle 3"/>
          <p:cNvSpPr>
            <a:spLocks noGrp="1" noChangeArrowheads="1"/>
          </p:cNvSpPr>
          <p:nvPr>
            <p:ph idx="1"/>
          </p:nvPr>
        </p:nvSpPr>
        <p:spPr>
          <a:xfrm>
            <a:off x="609600" y="1676400"/>
            <a:ext cx="8077200" cy="4419600"/>
          </a:xfrm>
          <a:noFill/>
        </p:spPr>
        <p:txBody>
          <a:bodyPr lIns="92075" tIns="46038" rIns="92075" bIns="46038"/>
          <a:lstStyle/>
          <a:p>
            <a:pPr eaLnBrk="1" hangingPunct="1"/>
            <a:r>
              <a:rPr lang="en-US">
                <a:latin typeface="Arial" charset="0"/>
              </a:rPr>
              <a:t>Exposure</a:t>
            </a:r>
          </a:p>
          <a:p>
            <a:pPr lvl="1" eaLnBrk="1" hangingPunct="1"/>
            <a:r>
              <a:rPr lang="en-US">
                <a:latin typeface="Arial" charset="0"/>
                <a:ea typeface="ＭＳ Ｐゴシック" charset="0"/>
              </a:rPr>
              <a:t>Responsibility of media planners/buyers</a:t>
            </a:r>
          </a:p>
          <a:p>
            <a:pPr lvl="2" eaLnBrk="1" hangingPunct="1"/>
            <a:r>
              <a:rPr lang="en-US">
                <a:latin typeface="Arial" charset="0"/>
                <a:ea typeface="ＭＳ Ｐゴシック" charset="0"/>
              </a:rPr>
              <a:t>Placing ad where it will be seen by target market</a:t>
            </a:r>
          </a:p>
          <a:p>
            <a:pPr eaLnBrk="1" hangingPunct="1"/>
            <a:r>
              <a:rPr lang="en-US">
                <a:latin typeface="Arial" charset="0"/>
              </a:rPr>
              <a:t>Attention</a:t>
            </a:r>
          </a:p>
          <a:p>
            <a:pPr lvl="1" eaLnBrk="1" hangingPunct="1"/>
            <a:r>
              <a:rPr lang="en-US">
                <a:latin typeface="Arial" charset="0"/>
                <a:ea typeface="ＭＳ Ｐゴシック" charset="0"/>
              </a:rPr>
              <a:t>The </a:t>
            </a:r>
            <a:r>
              <a:rPr lang="ja-JP" altLang="en-US">
                <a:latin typeface="Arial" charset="0"/>
                <a:ea typeface="ＭＳ Ｐゴシック" charset="0"/>
              </a:rPr>
              <a:t>“</a:t>
            </a:r>
            <a:r>
              <a:rPr lang="en-US" altLang="ja-JP">
                <a:latin typeface="Arial" charset="0"/>
                <a:ea typeface="ＭＳ Ｐゴシック" charset="0"/>
              </a:rPr>
              <a:t>trigger</a:t>
            </a:r>
            <a:r>
              <a:rPr lang="ja-JP" altLang="en-US">
                <a:latin typeface="Arial" charset="0"/>
                <a:ea typeface="ＭＳ Ｐゴシック" charset="0"/>
              </a:rPr>
              <a:t>”</a:t>
            </a:r>
            <a:endParaRPr lang="en-US" altLang="ja-JP">
              <a:latin typeface="Arial" charset="0"/>
              <a:ea typeface="ＭＳ Ｐゴシック" charset="0"/>
            </a:endParaRPr>
          </a:p>
          <a:p>
            <a:pPr lvl="1" eaLnBrk="1" hangingPunct="1"/>
            <a:r>
              <a:rPr lang="ja-JP" altLang="en-US">
                <a:latin typeface="Arial" charset="0"/>
                <a:ea typeface="ＭＳ Ｐゴシック" charset="0"/>
              </a:rPr>
              <a:t>“</a:t>
            </a:r>
            <a:r>
              <a:rPr lang="en-US" altLang="ja-JP">
                <a:latin typeface="Arial" charset="0"/>
                <a:ea typeface="ＭＳ Ｐゴシック" charset="0"/>
              </a:rPr>
              <a:t>Stopping power</a:t>
            </a:r>
            <a:r>
              <a:rPr lang="ja-JP" altLang="en-US">
                <a:latin typeface="Arial" charset="0"/>
                <a:ea typeface="ＭＳ Ｐゴシック" charset="0"/>
              </a:rPr>
              <a:t>”</a:t>
            </a:r>
            <a:endParaRPr lang="en-US" altLang="ja-JP">
              <a:latin typeface="Arial" charset="0"/>
              <a:ea typeface="ＭＳ Ｐゴシック" charset="0"/>
            </a:endParaRPr>
          </a:p>
          <a:p>
            <a:pPr lvl="2" eaLnBrk="1" hangingPunct="1"/>
            <a:r>
              <a:rPr lang="en-US">
                <a:latin typeface="Arial" charset="0"/>
                <a:ea typeface="ＭＳ Ｐゴシック" charset="0"/>
              </a:rPr>
              <a:t>Intrusiveness</a:t>
            </a:r>
          </a:p>
          <a:p>
            <a:pPr lvl="2" eaLnBrk="1" hangingPunct="1"/>
            <a:r>
              <a:rPr lang="en-US">
                <a:latin typeface="Arial" charset="0"/>
                <a:ea typeface="ＭＳ Ｐゴシック" charset="0"/>
              </a:rPr>
              <a:t>Originality</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noFill/>
        </p:spPr>
        <p:txBody>
          <a:bodyPr lIns="92075" tIns="46038" rIns="92075" bIns="46038" anchor="b">
            <a:normAutofit/>
          </a:bodyPr>
          <a:lstStyle/>
          <a:p>
            <a:pPr eaLnBrk="1" hangingPunct="1">
              <a:lnSpc>
                <a:spcPct val="89000"/>
              </a:lnSpc>
            </a:pPr>
            <a:r>
              <a:rPr lang="en-US" dirty="0">
                <a:latin typeface="Arial Black" charset="0"/>
              </a:rPr>
              <a:t>Perception Process</a:t>
            </a:r>
          </a:p>
        </p:txBody>
      </p:sp>
      <p:grpSp>
        <p:nvGrpSpPr>
          <p:cNvPr id="35842" name="Group 3"/>
          <p:cNvGrpSpPr>
            <a:grpSpLocks/>
          </p:cNvGrpSpPr>
          <p:nvPr/>
        </p:nvGrpSpPr>
        <p:grpSpPr bwMode="auto">
          <a:xfrm>
            <a:off x="196850" y="1803400"/>
            <a:ext cx="8896350" cy="3546475"/>
            <a:chOff x="124" y="1136"/>
            <a:chExt cx="5604" cy="2234"/>
          </a:xfrm>
        </p:grpSpPr>
        <p:sp>
          <p:nvSpPr>
            <p:cNvPr id="35843" name="Line 4"/>
            <p:cNvSpPr>
              <a:spLocks noChangeShapeType="1"/>
            </p:cNvSpPr>
            <p:nvPr/>
          </p:nvSpPr>
          <p:spPr bwMode="auto">
            <a:xfrm flipH="1">
              <a:off x="1638" y="3359"/>
              <a:ext cx="3492" cy="1"/>
            </a:xfrm>
            <a:prstGeom prst="line">
              <a:avLst/>
            </a:prstGeom>
            <a:noFill/>
            <a:ln w="12700">
              <a:solidFill>
                <a:schemeClr val="accent1"/>
              </a:solidFill>
              <a:prstDash val="dash"/>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5844" name="Line 5"/>
            <p:cNvSpPr>
              <a:spLocks noChangeShapeType="1"/>
            </p:cNvSpPr>
            <p:nvPr/>
          </p:nvSpPr>
          <p:spPr bwMode="auto">
            <a:xfrm flipV="1">
              <a:off x="5134" y="2177"/>
              <a:ext cx="0" cy="1187"/>
            </a:xfrm>
            <a:prstGeom prst="line">
              <a:avLst/>
            </a:prstGeom>
            <a:noFill/>
            <a:ln w="12700">
              <a:solidFill>
                <a:schemeClr val="accent1"/>
              </a:solidFill>
              <a:prstDash val="dash"/>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5845" name="Line 6"/>
            <p:cNvSpPr>
              <a:spLocks noChangeShapeType="1"/>
            </p:cNvSpPr>
            <p:nvPr/>
          </p:nvSpPr>
          <p:spPr bwMode="auto">
            <a:xfrm flipV="1">
              <a:off x="3323" y="1912"/>
              <a:ext cx="0" cy="68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5846" name="Line 7"/>
            <p:cNvSpPr>
              <a:spLocks noChangeShapeType="1"/>
            </p:cNvSpPr>
            <p:nvPr/>
          </p:nvSpPr>
          <p:spPr bwMode="auto">
            <a:xfrm>
              <a:off x="3325" y="2589"/>
              <a:ext cx="186"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en-US"/>
            </a:p>
          </p:txBody>
        </p:sp>
        <p:sp>
          <p:nvSpPr>
            <p:cNvPr id="35847" name="Rectangle 8"/>
            <p:cNvSpPr>
              <a:spLocks noChangeArrowheads="1"/>
            </p:cNvSpPr>
            <p:nvPr/>
          </p:nvSpPr>
          <p:spPr bwMode="auto">
            <a:xfrm>
              <a:off x="3337" y="3193"/>
              <a:ext cx="631"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algn="ctr" eaLnBrk="0" hangingPunct="0">
                <a:lnSpc>
                  <a:spcPct val="90000"/>
                </a:lnSpc>
              </a:pPr>
              <a:r>
                <a:rPr lang="en-US" sz="1400" b="1">
                  <a:solidFill>
                    <a:schemeClr val="accent1"/>
                  </a:solidFill>
                  <a:latin typeface="Arial" charset="0"/>
                </a:rPr>
                <a:t>Feedback</a:t>
              </a:r>
            </a:p>
          </p:txBody>
        </p:sp>
        <p:sp>
          <p:nvSpPr>
            <p:cNvPr id="35848" name="Rectangle 9"/>
            <p:cNvSpPr>
              <a:spLocks noChangeArrowheads="1"/>
            </p:cNvSpPr>
            <p:nvPr/>
          </p:nvSpPr>
          <p:spPr bwMode="auto">
            <a:xfrm>
              <a:off x="2091" y="1146"/>
              <a:ext cx="1403"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spAutoFit/>
            </a:bodyPr>
            <a:lstStyle/>
            <a:p>
              <a:pPr algn="ctr" eaLnBrk="0" hangingPunct="0"/>
              <a:r>
                <a:rPr lang="en-US" sz="1600" b="1">
                  <a:solidFill>
                    <a:schemeClr val="tx2"/>
                  </a:solidFill>
                  <a:latin typeface="Arial" charset="0"/>
                </a:rPr>
                <a:t>Psychological</a:t>
              </a:r>
            </a:p>
            <a:p>
              <a:pPr algn="ctr" eaLnBrk="0" hangingPunct="0"/>
              <a:r>
                <a:rPr lang="en-US" sz="1600" b="1">
                  <a:solidFill>
                    <a:schemeClr val="tx2"/>
                  </a:solidFill>
                  <a:latin typeface="Arial" charset="0"/>
                </a:rPr>
                <a:t>Screens </a:t>
              </a:r>
            </a:p>
            <a:p>
              <a:pPr algn="ctr" eaLnBrk="0" hangingPunct="0"/>
              <a:r>
                <a:rPr lang="en-US" sz="1600" b="1">
                  <a:solidFill>
                    <a:schemeClr val="tx2"/>
                  </a:solidFill>
                  <a:latin typeface="Arial" charset="0"/>
                </a:rPr>
                <a:t>(emotional)</a:t>
              </a:r>
            </a:p>
          </p:txBody>
        </p:sp>
        <p:sp>
          <p:nvSpPr>
            <p:cNvPr id="35849" name="Line 10"/>
            <p:cNvSpPr>
              <a:spLocks noChangeShapeType="1"/>
            </p:cNvSpPr>
            <p:nvPr/>
          </p:nvSpPr>
          <p:spPr bwMode="auto">
            <a:xfrm>
              <a:off x="1050" y="2268"/>
              <a:ext cx="226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5850" name="Line 11"/>
            <p:cNvSpPr>
              <a:spLocks noChangeShapeType="1"/>
            </p:cNvSpPr>
            <p:nvPr/>
          </p:nvSpPr>
          <p:spPr bwMode="auto">
            <a:xfrm>
              <a:off x="3325" y="1916"/>
              <a:ext cx="1356"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en-US"/>
            </a:p>
          </p:txBody>
        </p:sp>
        <p:sp>
          <p:nvSpPr>
            <p:cNvPr id="77836" name="Rectangle 12"/>
            <p:cNvSpPr>
              <a:spLocks noChangeArrowheads="1"/>
            </p:cNvSpPr>
            <p:nvPr/>
          </p:nvSpPr>
          <p:spPr bwMode="auto">
            <a:xfrm>
              <a:off x="1245" y="1657"/>
              <a:ext cx="928" cy="1201"/>
            </a:xfrm>
            <a:prstGeom prst="rect">
              <a:avLst/>
            </a:prstGeom>
            <a:solidFill>
              <a:srgbClr val="7B00E4"/>
            </a:solidFill>
            <a:ln w="12700">
              <a:solidFill>
                <a:schemeClr val="tx1"/>
              </a:solidFill>
              <a:miter lim="800000"/>
              <a:headEnd/>
              <a:tailEnd/>
            </a:ln>
            <a:effectLst>
              <a:outerShdw blurRad="63500" dist="107763" dir="8100000" algn="ctr" rotWithShape="0">
                <a:srgbClr val="000000">
                  <a:alpha val="74998"/>
                </a:srgbClr>
              </a:outerShdw>
            </a:effectLst>
          </p:spPr>
          <p:txBody>
            <a:bodyPr wrap="none" anchor="ctr"/>
            <a:lstStyle/>
            <a:p>
              <a:pPr>
                <a:defRPr/>
              </a:pPr>
              <a:endParaRPr lang="en-US">
                <a:ea typeface="+mn-ea"/>
                <a:cs typeface="+mn-cs"/>
              </a:endParaRPr>
            </a:p>
          </p:txBody>
        </p:sp>
        <p:sp>
          <p:nvSpPr>
            <p:cNvPr id="77837" name="Rectangle 13"/>
            <p:cNvSpPr>
              <a:spLocks noChangeArrowheads="1"/>
            </p:cNvSpPr>
            <p:nvPr/>
          </p:nvSpPr>
          <p:spPr bwMode="auto">
            <a:xfrm>
              <a:off x="130" y="1655"/>
              <a:ext cx="990" cy="1223"/>
            </a:xfrm>
            <a:prstGeom prst="rect">
              <a:avLst/>
            </a:prstGeom>
            <a:solidFill>
              <a:schemeClr val="hlink"/>
            </a:solidFill>
            <a:ln w="12700">
              <a:solidFill>
                <a:schemeClr val="tx1"/>
              </a:solidFill>
              <a:miter lim="800000"/>
              <a:headEnd/>
              <a:tailEnd/>
            </a:ln>
            <a:effectLst>
              <a:outerShdw blurRad="63500" dist="107763" dir="8100000" algn="ctr" rotWithShape="0">
                <a:srgbClr val="000000">
                  <a:alpha val="74998"/>
                </a:srgbClr>
              </a:outerShdw>
            </a:effectLst>
          </p:spPr>
          <p:txBody>
            <a:bodyPr wrap="none" anchor="ctr"/>
            <a:lstStyle/>
            <a:p>
              <a:pPr>
                <a:defRPr/>
              </a:pPr>
              <a:endParaRPr lang="en-US">
                <a:ea typeface="+mn-ea"/>
                <a:cs typeface="+mn-cs"/>
              </a:endParaRPr>
            </a:p>
          </p:txBody>
        </p:sp>
        <p:sp>
          <p:nvSpPr>
            <p:cNvPr id="77838" name="Rectangle 14"/>
            <p:cNvSpPr>
              <a:spLocks noChangeArrowheads="1"/>
            </p:cNvSpPr>
            <p:nvPr/>
          </p:nvSpPr>
          <p:spPr bwMode="auto">
            <a:xfrm>
              <a:off x="2296" y="1666"/>
              <a:ext cx="960" cy="1183"/>
            </a:xfrm>
            <a:prstGeom prst="rect">
              <a:avLst/>
            </a:prstGeom>
            <a:solidFill>
              <a:srgbClr val="F35B1B"/>
            </a:solidFill>
            <a:ln w="12700">
              <a:solidFill>
                <a:schemeClr val="tx1"/>
              </a:solidFill>
              <a:miter lim="800000"/>
              <a:headEnd/>
              <a:tailEnd/>
            </a:ln>
            <a:effectLst>
              <a:outerShdw blurRad="63500" dist="107763" dir="8100000" algn="ctr" rotWithShape="0">
                <a:srgbClr val="000000">
                  <a:alpha val="74998"/>
                </a:srgbClr>
              </a:outerShdw>
            </a:effectLst>
          </p:spPr>
          <p:txBody>
            <a:bodyPr wrap="none" anchor="ctr"/>
            <a:lstStyle/>
            <a:p>
              <a:pPr>
                <a:defRPr/>
              </a:pPr>
              <a:endParaRPr lang="en-US">
                <a:ea typeface="+mn-ea"/>
                <a:cs typeface="+mn-cs"/>
              </a:endParaRPr>
            </a:p>
          </p:txBody>
        </p:sp>
        <p:sp>
          <p:nvSpPr>
            <p:cNvPr id="35854" name="Rectangle 15"/>
            <p:cNvSpPr>
              <a:spLocks noChangeArrowheads="1"/>
            </p:cNvSpPr>
            <p:nvPr/>
          </p:nvSpPr>
          <p:spPr bwMode="auto">
            <a:xfrm>
              <a:off x="124" y="1683"/>
              <a:ext cx="1097" cy="1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spAutoFit/>
            </a:bodyPr>
            <a:lstStyle/>
            <a:p>
              <a:pPr eaLnBrk="0" hangingPunct="0"/>
              <a:r>
                <a:rPr lang="en-US" sz="1600" b="1">
                  <a:solidFill>
                    <a:schemeClr val="bg1"/>
                  </a:solidFill>
                  <a:latin typeface="Arial" charset="0"/>
                </a:rPr>
                <a:t>• Ad/</a:t>
              </a:r>
            </a:p>
            <a:p>
              <a:pPr eaLnBrk="0" hangingPunct="0"/>
              <a:r>
                <a:rPr lang="en-US" sz="1600" b="1">
                  <a:solidFill>
                    <a:schemeClr val="bg1"/>
                  </a:solidFill>
                  <a:latin typeface="Arial" charset="0"/>
                </a:rPr>
                <a:t>   commercial</a:t>
              </a:r>
            </a:p>
            <a:p>
              <a:pPr eaLnBrk="0" hangingPunct="0"/>
              <a:r>
                <a:rPr lang="en-US" sz="1600" b="1">
                  <a:solidFill>
                    <a:schemeClr val="bg1"/>
                  </a:solidFill>
                  <a:latin typeface="Arial" charset="0"/>
                </a:rPr>
                <a:t>• Promotion</a:t>
              </a:r>
            </a:p>
            <a:p>
              <a:pPr eaLnBrk="0" hangingPunct="0"/>
              <a:r>
                <a:rPr lang="en-US" sz="1600" b="1">
                  <a:solidFill>
                    <a:schemeClr val="bg1"/>
                  </a:solidFill>
                  <a:latin typeface="Arial" charset="0"/>
                </a:rPr>
                <a:t>• News item</a:t>
              </a:r>
            </a:p>
            <a:p>
              <a:pPr eaLnBrk="0" hangingPunct="0"/>
              <a:r>
                <a:rPr lang="en-US" sz="1600" b="1">
                  <a:solidFill>
                    <a:schemeClr val="bg1"/>
                  </a:solidFill>
                  <a:latin typeface="Arial" charset="0"/>
                </a:rPr>
                <a:t>• Product/store</a:t>
              </a:r>
            </a:p>
            <a:p>
              <a:pPr eaLnBrk="0" hangingPunct="0"/>
              <a:r>
                <a:rPr lang="en-US" sz="1600" b="1">
                  <a:solidFill>
                    <a:schemeClr val="bg1"/>
                  </a:solidFill>
                  <a:latin typeface="Arial" charset="0"/>
                </a:rPr>
                <a:t>• Price tag</a:t>
              </a:r>
            </a:p>
            <a:p>
              <a:pPr eaLnBrk="0" hangingPunct="0"/>
              <a:r>
                <a:rPr lang="en-US" sz="1600" b="1">
                  <a:solidFill>
                    <a:schemeClr val="bg1"/>
                  </a:solidFill>
                  <a:latin typeface="Arial" charset="0"/>
                </a:rPr>
                <a:t>• Conversation</a:t>
              </a:r>
            </a:p>
          </p:txBody>
        </p:sp>
        <p:sp>
          <p:nvSpPr>
            <p:cNvPr id="35855" name="Rectangle 16"/>
            <p:cNvSpPr>
              <a:spLocks noChangeArrowheads="1"/>
            </p:cNvSpPr>
            <p:nvPr/>
          </p:nvSpPr>
          <p:spPr bwMode="auto">
            <a:xfrm>
              <a:off x="1269" y="1692"/>
              <a:ext cx="987" cy="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spAutoFit/>
            </a:bodyPr>
            <a:lstStyle/>
            <a:p>
              <a:pPr eaLnBrk="0" hangingPunct="0">
                <a:buFontTx/>
                <a:buChar char="•"/>
              </a:pPr>
              <a:r>
                <a:rPr lang="en-US" sz="1600" b="1">
                  <a:solidFill>
                    <a:schemeClr val="bg1"/>
                  </a:solidFill>
                  <a:latin typeface="Arial" charset="0"/>
                </a:rPr>
                <a:t> Sight</a:t>
              </a:r>
            </a:p>
            <a:p>
              <a:pPr eaLnBrk="0" hangingPunct="0">
                <a:buFontTx/>
                <a:buChar char="•"/>
              </a:pPr>
              <a:r>
                <a:rPr lang="en-US" sz="1600" b="1">
                  <a:solidFill>
                    <a:schemeClr val="bg1"/>
                  </a:solidFill>
                  <a:latin typeface="Arial" charset="0"/>
                </a:rPr>
                <a:t> Hearing</a:t>
              </a:r>
            </a:p>
            <a:p>
              <a:pPr eaLnBrk="0" hangingPunct="0">
                <a:buFontTx/>
                <a:buChar char="•"/>
              </a:pPr>
              <a:r>
                <a:rPr lang="en-US" sz="1600" b="1">
                  <a:solidFill>
                    <a:schemeClr val="bg1"/>
                  </a:solidFill>
                  <a:latin typeface="Arial" charset="0"/>
                </a:rPr>
                <a:t> Taste</a:t>
              </a:r>
            </a:p>
            <a:p>
              <a:pPr eaLnBrk="0" hangingPunct="0">
                <a:buFontTx/>
                <a:buChar char="•"/>
              </a:pPr>
              <a:r>
                <a:rPr lang="en-US" sz="1600" b="1">
                  <a:solidFill>
                    <a:schemeClr val="bg1"/>
                  </a:solidFill>
                  <a:latin typeface="Arial" charset="0"/>
                </a:rPr>
                <a:t> Smell</a:t>
              </a:r>
            </a:p>
            <a:p>
              <a:pPr eaLnBrk="0" hangingPunct="0">
                <a:buFontTx/>
                <a:buChar char="•"/>
              </a:pPr>
              <a:r>
                <a:rPr lang="en-US" sz="1600" b="1">
                  <a:solidFill>
                    <a:schemeClr val="bg1"/>
                  </a:solidFill>
                  <a:latin typeface="Arial" charset="0"/>
                </a:rPr>
                <a:t> Touch</a:t>
              </a:r>
            </a:p>
          </p:txBody>
        </p:sp>
        <p:sp>
          <p:nvSpPr>
            <p:cNvPr id="35856" name="Rectangle 17"/>
            <p:cNvSpPr>
              <a:spLocks noChangeArrowheads="1"/>
            </p:cNvSpPr>
            <p:nvPr/>
          </p:nvSpPr>
          <p:spPr bwMode="auto">
            <a:xfrm>
              <a:off x="2297" y="1686"/>
              <a:ext cx="1021" cy="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spAutoFit/>
            </a:bodyPr>
            <a:lstStyle/>
            <a:p>
              <a:pPr eaLnBrk="0" hangingPunct="0">
                <a:buFontTx/>
                <a:buChar char="•"/>
              </a:pPr>
              <a:r>
                <a:rPr lang="en-US" sz="1600" b="1">
                  <a:solidFill>
                    <a:schemeClr val="bg1"/>
                  </a:solidFill>
                  <a:latin typeface="Arial" charset="0"/>
                </a:rPr>
                <a:t> Personality</a:t>
              </a:r>
            </a:p>
            <a:p>
              <a:pPr eaLnBrk="0" hangingPunct="0">
                <a:buFontTx/>
                <a:buChar char="•"/>
              </a:pPr>
              <a:r>
                <a:rPr lang="en-US" sz="1600" b="1">
                  <a:solidFill>
                    <a:schemeClr val="bg1"/>
                  </a:solidFill>
                  <a:latin typeface="Arial" charset="0"/>
                </a:rPr>
                <a:t> Self-concept</a:t>
              </a:r>
            </a:p>
            <a:p>
              <a:pPr eaLnBrk="0" hangingPunct="0">
                <a:buFontTx/>
                <a:buChar char="•"/>
              </a:pPr>
              <a:r>
                <a:rPr lang="en-US" sz="1600" b="1">
                  <a:solidFill>
                    <a:schemeClr val="bg1"/>
                  </a:solidFill>
                  <a:latin typeface="Arial" charset="0"/>
                </a:rPr>
                <a:t> Attitudes</a:t>
              </a:r>
            </a:p>
            <a:p>
              <a:pPr eaLnBrk="0" hangingPunct="0">
                <a:buFontTx/>
                <a:buChar char="•"/>
              </a:pPr>
              <a:r>
                <a:rPr lang="en-US" sz="1600" b="1">
                  <a:solidFill>
                    <a:schemeClr val="bg1"/>
                  </a:solidFill>
                  <a:latin typeface="Arial" charset="0"/>
                </a:rPr>
                <a:t> Beliefs</a:t>
              </a:r>
            </a:p>
            <a:p>
              <a:pPr eaLnBrk="0" hangingPunct="0">
                <a:buFontTx/>
                <a:buChar char="•"/>
              </a:pPr>
              <a:r>
                <a:rPr lang="en-US" sz="1600" b="1">
                  <a:solidFill>
                    <a:schemeClr val="bg1"/>
                  </a:solidFill>
                  <a:latin typeface="Arial" charset="0"/>
                </a:rPr>
                <a:t> Habits</a:t>
              </a:r>
            </a:p>
          </p:txBody>
        </p:sp>
        <p:sp>
          <p:nvSpPr>
            <p:cNvPr id="35857" name="Rectangle 18"/>
            <p:cNvSpPr>
              <a:spLocks noChangeArrowheads="1"/>
            </p:cNvSpPr>
            <p:nvPr/>
          </p:nvSpPr>
          <p:spPr bwMode="auto">
            <a:xfrm>
              <a:off x="1087" y="1136"/>
              <a:ext cx="123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spAutoFit/>
            </a:bodyPr>
            <a:lstStyle/>
            <a:p>
              <a:pPr algn="ctr" eaLnBrk="0" hangingPunct="0"/>
              <a:r>
                <a:rPr lang="en-US" sz="1600" b="1">
                  <a:solidFill>
                    <a:schemeClr val="tx2"/>
                  </a:solidFill>
                  <a:latin typeface="Arial" charset="0"/>
                </a:rPr>
                <a:t>Physiological</a:t>
              </a:r>
            </a:p>
            <a:p>
              <a:pPr algn="ctr" eaLnBrk="0" hangingPunct="0"/>
              <a:r>
                <a:rPr lang="en-US" sz="1600" b="1">
                  <a:solidFill>
                    <a:schemeClr val="tx2"/>
                  </a:solidFill>
                  <a:latin typeface="Arial" charset="0"/>
                </a:rPr>
                <a:t>Screens </a:t>
              </a:r>
            </a:p>
            <a:p>
              <a:pPr algn="ctr" eaLnBrk="0" hangingPunct="0"/>
              <a:r>
                <a:rPr lang="en-US" sz="1600" b="1">
                  <a:solidFill>
                    <a:schemeClr val="tx2"/>
                  </a:solidFill>
                  <a:latin typeface="Arial" charset="0"/>
                </a:rPr>
                <a:t>(sensory)</a:t>
              </a:r>
            </a:p>
          </p:txBody>
        </p:sp>
        <p:sp>
          <p:nvSpPr>
            <p:cNvPr id="35858" name="Rectangle 19"/>
            <p:cNvSpPr>
              <a:spLocks noChangeArrowheads="1"/>
            </p:cNvSpPr>
            <p:nvPr/>
          </p:nvSpPr>
          <p:spPr bwMode="auto">
            <a:xfrm>
              <a:off x="140" y="1289"/>
              <a:ext cx="1032" cy="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spAutoFit/>
            </a:bodyPr>
            <a:lstStyle/>
            <a:p>
              <a:pPr algn="ctr" eaLnBrk="0" hangingPunct="0"/>
              <a:r>
                <a:rPr lang="en-US" sz="1600" b="1">
                  <a:solidFill>
                    <a:schemeClr val="tx2"/>
                  </a:solidFill>
                  <a:latin typeface="Arial" charset="0"/>
                </a:rPr>
                <a:t>Physical Data</a:t>
              </a:r>
            </a:p>
            <a:p>
              <a:pPr algn="ctr" eaLnBrk="0" hangingPunct="0"/>
              <a:r>
                <a:rPr lang="en-US" sz="1600" b="1">
                  <a:solidFill>
                    <a:schemeClr val="tx2"/>
                  </a:solidFill>
                  <a:latin typeface="Arial" charset="0"/>
                </a:rPr>
                <a:t>(stimuli)</a:t>
              </a:r>
            </a:p>
          </p:txBody>
        </p:sp>
        <p:sp>
          <p:nvSpPr>
            <p:cNvPr id="77844" name="Rectangle 20"/>
            <p:cNvSpPr>
              <a:spLocks noChangeArrowheads="1"/>
            </p:cNvSpPr>
            <p:nvPr/>
          </p:nvSpPr>
          <p:spPr bwMode="auto">
            <a:xfrm>
              <a:off x="4703" y="1667"/>
              <a:ext cx="979" cy="479"/>
            </a:xfrm>
            <a:prstGeom prst="rect">
              <a:avLst/>
            </a:prstGeom>
            <a:solidFill>
              <a:schemeClr val="accent1"/>
            </a:solidFill>
            <a:ln w="12700">
              <a:solidFill>
                <a:schemeClr val="tx1"/>
              </a:solidFill>
              <a:miter lim="800000"/>
              <a:headEnd/>
              <a:tailEnd/>
            </a:ln>
            <a:effectLst>
              <a:outerShdw blurRad="63500" dist="107763" dir="8100000" algn="ctr" rotWithShape="0">
                <a:srgbClr val="000000">
                  <a:alpha val="74998"/>
                </a:srgbClr>
              </a:outerShdw>
            </a:effectLst>
          </p:spPr>
          <p:txBody>
            <a:bodyPr wrap="none" anchor="ctr"/>
            <a:lstStyle/>
            <a:p>
              <a:pPr>
                <a:defRPr/>
              </a:pPr>
              <a:endParaRPr lang="en-US">
                <a:ea typeface="+mn-ea"/>
                <a:cs typeface="+mn-cs"/>
              </a:endParaRPr>
            </a:p>
          </p:txBody>
        </p:sp>
        <p:sp>
          <p:nvSpPr>
            <p:cNvPr id="77845" name="Rectangle 21"/>
            <p:cNvSpPr>
              <a:spLocks noChangeArrowheads="1"/>
            </p:cNvSpPr>
            <p:nvPr/>
          </p:nvSpPr>
          <p:spPr bwMode="auto">
            <a:xfrm>
              <a:off x="3523" y="1676"/>
              <a:ext cx="983" cy="460"/>
            </a:xfrm>
            <a:prstGeom prst="rect">
              <a:avLst/>
            </a:prstGeom>
            <a:solidFill>
              <a:srgbClr val="099D1E"/>
            </a:solidFill>
            <a:ln w="12700">
              <a:solidFill>
                <a:schemeClr val="tx1"/>
              </a:solidFill>
              <a:miter lim="800000"/>
              <a:headEnd/>
              <a:tailEnd/>
            </a:ln>
            <a:effectLst>
              <a:outerShdw blurRad="63500" dist="107763" dir="8100000" algn="ctr" rotWithShape="0">
                <a:srgbClr val="000000">
                  <a:alpha val="74998"/>
                </a:srgbClr>
              </a:outerShdw>
            </a:effectLst>
          </p:spPr>
          <p:txBody>
            <a:bodyPr wrap="none" anchor="ctr"/>
            <a:lstStyle/>
            <a:p>
              <a:pPr>
                <a:defRPr/>
              </a:pPr>
              <a:endParaRPr lang="en-US">
                <a:ea typeface="+mn-ea"/>
                <a:cs typeface="+mn-cs"/>
              </a:endParaRPr>
            </a:p>
          </p:txBody>
        </p:sp>
        <p:sp>
          <p:nvSpPr>
            <p:cNvPr id="35861" name="Rectangle 22"/>
            <p:cNvSpPr>
              <a:spLocks noChangeArrowheads="1"/>
            </p:cNvSpPr>
            <p:nvPr/>
          </p:nvSpPr>
          <p:spPr bwMode="auto">
            <a:xfrm>
              <a:off x="3606" y="1799"/>
              <a:ext cx="916"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spAutoFit/>
            </a:bodyPr>
            <a:lstStyle/>
            <a:p>
              <a:pPr eaLnBrk="0" hangingPunct="0"/>
              <a:r>
                <a:rPr lang="en-US" sz="1600" b="1">
                  <a:solidFill>
                    <a:schemeClr val="bg1"/>
                  </a:solidFill>
                  <a:latin typeface="Arial" charset="0"/>
                </a:rPr>
                <a:t>Awareness</a:t>
              </a:r>
            </a:p>
          </p:txBody>
        </p:sp>
        <p:sp>
          <p:nvSpPr>
            <p:cNvPr id="35862" name="Rectangle 23"/>
            <p:cNvSpPr>
              <a:spLocks noChangeArrowheads="1"/>
            </p:cNvSpPr>
            <p:nvPr/>
          </p:nvSpPr>
          <p:spPr bwMode="auto">
            <a:xfrm>
              <a:off x="4741" y="1652"/>
              <a:ext cx="98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spAutoFit/>
            </a:bodyPr>
            <a:lstStyle/>
            <a:p>
              <a:pPr eaLnBrk="0" hangingPunct="0">
                <a:buFontTx/>
                <a:buChar char="•"/>
              </a:pPr>
              <a:r>
                <a:rPr lang="en-US" sz="1600" b="1">
                  <a:solidFill>
                    <a:schemeClr val="bg1"/>
                  </a:solidFill>
                  <a:latin typeface="Arial" charset="0"/>
                </a:rPr>
                <a:t> Information</a:t>
              </a:r>
            </a:p>
            <a:p>
              <a:pPr eaLnBrk="0" hangingPunct="0">
                <a:buFontTx/>
                <a:buChar char="•"/>
              </a:pPr>
              <a:r>
                <a:rPr lang="en-US" sz="1600" b="1">
                  <a:solidFill>
                    <a:schemeClr val="bg1"/>
                  </a:solidFill>
                  <a:latin typeface="Arial" charset="0"/>
                </a:rPr>
                <a:t> Needs</a:t>
              </a:r>
            </a:p>
            <a:p>
              <a:pPr eaLnBrk="0" hangingPunct="0">
                <a:buFontTx/>
                <a:buChar char="•"/>
              </a:pPr>
              <a:r>
                <a:rPr lang="en-US" sz="1600" b="1">
                  <a:solidFill>
                    <a:schemeClr val="bg1"/>
                  </a:solidFill>
                  <a:latin typeface="Arial" charset="0"/>
                </a:rPr>
                <a:t> Wants</a:t>
              </a:r>
            </a:p>
          </p:txBody>
        </p:sp>
        <p:sp>
          <p:nvSpPr>
            <p:cNvPr id="35863" name="Rectangle 24"/>
            <p:cNvSpPr>
              <a:spLocks noChangeArrowheads="1"/>
            </p:cNvSpPr>
            <p:nvPr/>
          </p:nvSpPr>
          <p:spPr bwMode="auto">
            <a:xfrm>
              <a:off x="3518" y="1310"/>
              <a:ext cx="973" cy="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spAutoFit/>
            </a:bodyPr>
            <a:lstStyle/>
            <a:p>
              <a:pPr algn="ctr" eaLnBrk="0" hangingPunct="0"/>
              <a:r>
                <a:rPr lang="en-US" sz="1600" b="1">
                  <a:solidFill>
                    <a:schemeClr val="tx2"/>
                  </a:solidFill>
                  <a:latin typeface="Arial" charset="0"/>
                </a:rPr>
                <a:t>Cognitive</a:t>
              </a:r>
            </a:p>
            <a:p>
              <a:pPr algn="ctr" eaLnBrk="0" hangingPunct="0"/>
              <a:r>
                <a:rPr lang="en-US" sz="1600" b="1">
                  <a:solidFill>
                    <a:schemeClr val="tx2"/>
                  </a:solidFill>
                  <a:latin typeface="Arial" charset="0"/>
                </a:rPr>
                <a:t>(awareness)</a:t>
              </a:r>
            </a:p>
          </p:txBody>
        </p:sp>
        <p:sp>
          <p:nvSpPr>
            <p:cNvPr id="35864" name="Rectangle 25"/>
            <p:cNvSpPr>
              <a:spLocks noChangeArrowheads="1"/>
            </p:cNvSpPr>
            <p:nvPr/>
          </p:nvSpPr>
          <p:spPr bwMode="auto">
            <a:xfrm>
              <a:off x="4631" y="1298"/>
              <a:ext cx="1091" cy="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spAutoFit/>
            </a:bodyPr>
            <a:lstStyle/>
            <a:p>
              <a:pPr algn="ctr" eaLnBrk="0" hangingPunct="0"/>
              <a:r>
                <a:rPr lang="en-US" sz="1600" b="1">
                  <a:solidFill>
                    <a:schemeClr val="tx2"/>
                  </a:solidFill>
                  <a:latin typeface="Arial" charset="0"/>
                </a:rPr>
                <a:t>Perception files</a:t>
              </a:r>
            </a:p>
            <a:p>
              <a:pPr algn="ctr" eaLnBrk="0" hangingPunct="0"/>
              <a:r>
                <a:rPr lang="en-US" sz="1600" b="1">
                  <a:solidFill>
                    <a:schemeClr val="tx2"/>
                  </a:solidFill>
                  <a:latin typeface="Arial" charset="0"/>
                </a:rPr>
                <a:t>(memory)</a:t>
              </a:r>
            </a:p>
          </p:txBody>
        </p:sp>
        <p:sp>
          <p:nvSpPr>
            <p:cNvPr id="77850" name="Rectangle 26"/>
            <p:cNvSpPr>
              <a:spLocks noChangeArrowheads="1"/>
            </p:cNvSpPr>
            <p:nvPr/>
          </p:nvSpPr>
          <p:spPr bwMode="auto">
            <a:xfrm>
              <a:off x="3531" y="2357"/>
              <a:ext cx="985" cy="460"/>
            </a:xfrm>
            <a:prstGeom prst="rect">
              <a:avLst/>
            </a:prstGeom>
            <a:solidFill>
              <a:srgbClr val="099D1E"/>
            </a:solidFill>
            <a:ln w="12700">
              <a:solidFill>
                <a:schemeClr val="tx1"/>
              </a:solidFill>
              <a:miter lim="800000"/>
              <a:headEnd/>
              <a:tailEnd/>
            </a:ln>
            <a:effectLst>
              <a:outerShdw blurRad="63500" dist="107763" dir="8100000" algn="ctr" rotWithShape="0">
                <a:srgbClr val="000000">
                  <a:alpha val="74998"/>
                </a:srgbClr>
              </a:outerShdw>
            </a:effectLst>
          </p:spPr>
          <p:txBody>
            <a:bodyPr wrap="none" anchor="ctr"/>
            <a:lstStyle/>
            <a:p>
              <a:pPr>
                <a:defRPr/>
              </a:pPr>
              <a:endParaRPr lang="en-US">
                <a:ea typeface="+mn-ea"/>
                <a:cs typeface="+mn-cs"/>
              </a:endParaRPr>
            </a:p>
          </p:txBody>
        </p:sp>
        <p:sp>
          <p:nvSpPr>
            <p:cNvPr id="35866" name="Rectangle 27"/>
            <p:cNvSpPr>
              <a:spLocks noChangeArrowheads="1"/>
            </p:cNvSpPr>
            <p:nvPr/>
          </p:nvSpPr>
          <p:spPr bwMode="auto">
            <a:xfrm>
              <a:off x="3516" y="2480"/>
              <a:ext cx="1024" cy="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spAutoFit/>
            </a:bodyPr>
            <a:lstStyle/>
            <a:p>
              <a:pPr eaLnBrk="0" hangingPunct="0"/>
              <a:r>
                <a:rPr lang="en-US" sz="1600" b="1">
                  <a:solidFill>
                    <a:schemeClr val="bg1"/>
                  </a:solidFill>
                  <a:latin typeface="Arial" charset="0"/>
                </a:rPr>
                <a:t>Non-awareness</a:t>
              </a:r>
            </a:p>
          </p:txBody>
        </p:sp>
        <p:sp>
          <p:nvSpPr>
            <p:cNvPr id="35867" name="Line 28"/>
            <p:cNvSpPr>
              <a:spLocks noChangeShapeType="1"/>
            </p:cNvSpPr>
            <p:nvPr/>
          </p:nvSpPr>
          <p:spPr bwMode="auto">
            <a:xfrm flipV="1">
              <a:off x="2734" y="2869"/>
              <a:ext cx="0" cy="485"/>
            </a:xfrm>
            <a:prstGeom prst="line">
              <a:avLst/>
            </a:prstGeom>
            <a:noFill/>
            <a:ln w="12700">
              <a:solidFill>
                <a:schemeClr val="accent1"/>
              </a:solidFill>
              <a:prstDash val="dash"/>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en-US"/>
            </a:p>
          </p:txBody>
        </p:sp>
        <p:sp>
          <p:nvSpPr>
            <p:cNvPr id="35868" name="Line 29"/>
            <p:cNvSpPr>
              <a:spLocks noChangeShapeType="1"/>
            </p:cNvSpPr>
            <p:nvPr/>
          </p:nvSpPr>
          <p:spPr bwMode="auto">
            <a:xfrm flipV="1">
              <a:off x="1641" y="2879"/>
              <a:ext cx="0" cy="475"/>
            </a:xfrm>
            <a:prstGeom prst="line">
              <a:avLst/>
            </a:prstGeom>
            <a:noFill/>
            <a:ln w="12700">
              <a:solidFill>
                <a:schemeClr val="accent1"/>
              </a:solidFill>
              <a:prstDash val="dash"/>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en-US"/>
            </a:p>
          </p:txBody>
        </p:sp>
      </p:gr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465138"/>
            <a:ext cx="7772400" cy="754062"/>
          </a:xfrm>
          <a:noFill/>
        </p:spPr>
        <p:txBody>
          <a:bodyPr lIns="92075" tIns="46038" rIns="92075" bIns="46038" anchor="b">
            <a:normAutofit fontScale="90000"/>
          </a:bodyPr>
          <a:lstStyle/>
          <a:p>
            <a:pPr eaLnBrk="1" hangingPunct="1"/>
            <a:r>
              <a:rPr lang="en-US">
                <a:latin typeface="Arial Black" charset="0"/>
              </a:rPr>
              <a:t>Awareness</a:t>
            </a:r>
          </a:p>
        </p:txBody>
      </p:sp>
      <p:sp>
        <p:nvSpPr>
          <p:cNvPr id="37890" name="Rectangle 3"/>
          <p:cNvSpPr>
            <a:spLocks noGrp="1" noChangeArrowheads="1"/>
          </p:cNvSpPr>
          <p:nvPr>
            <p:ph idx="1"/>
          </p:nvPr>
        </p:nvSpPr>
        <p:spPr>
          <a:xfrm>
            <a:off x="533400" y="1524000"/>
            <a:ext cx="7848600" cy="4419600"/>
          </a:xfrm>
          <a:noFill/>
        </p:spPr>
        <p:txBody>
          <a:bodyPr lIns="92075" tIns="46038" rIns="92075" bIns="46038"/>
          <a:lstStyle/>
          <a:p>
            <a:pPr eaLnBrk="1" hangingPunct="1"/>
            <a:r>
              <a:rPr lang="en-US" sz="2800">
                <a:latin typeface="Arial" charset="0"/>
              </a:rPr>
              <a:t>Making an impression</a:t>
            </a:r>
          </a:p>
          <a:p>
            <a:pPr eaLnBrk="1" hangingPunct="1"/>
            <a:r>
              <a:rPr lang="en-US" sz="2800">
                <a:latin typeface="Arial" charset="0"/>
              </a:rPr>
              <a:t>Low-level effect</a:t>
            </a:r>
          </a:p>
          <a:p>
            <a:pPr eaLnBrk="1" hangingPunct="1"/>
            <a:r>
              <a:rPr lang="en-US" sz="2800">
                <a:latin typeface="Arial" charset="0"/>
              </a:rPr>
              <a:t>Awareness as a goal</a:t>
            </a:r>
          </a:p>
          <a:p>
            <a:pPr eaLnBrk="1" hangingPunct="1"/>
            <a:r>
              <a:rPr lang="en-US" sz="2800">
                <a:latin typeface="Arial" charset="0"/>
              </a:rPr>
              <a:t>Relevance</a:t>
            </a:r>
          </a:p>
          <a:p>
            <a:pPr lvl="1" eaLnBrk="1" hangingPunct="1"/>
            <a:r>
              <a:rPr lang="en-US" sz="2400">
                <a:latin typeface="Arial" charset="0"/>
                <a:ea typeface="ＭＳ Ｐゴシック" charset="0"/>
              </a:rPr>
              <a:t>Product interest</a:t>
            </a:r>
          </a:p>
          <a:p>
            <a:pPr lvl="1" eaLnBrk="1" hangingPunct="1"/>
            <a:r>
              <a:rPr lang="en-US" sz="2400">
                <a:latin typeface="Arial" charset="0"/>
                <a:ea typeface="ＭＳ Ｐゴシック" charset="0"/>
              </a:rPr>
              <a:t>Personal relevance</a:t>
            </a:r>
          </a:p>
          <a:p>
            <a:pPr lvl="1" eaLnBrk="1" hangingPunct="1"/>
            <a:r>
              <a:rPr lang="en-US" sz="2400">
                <a:latin typeface="Arial" charset="0"/>
                <a:ea typeface="ＭＳ Ｐゴシック" charset="0"/>
              </a:rPr>
              <a:t>Maintaining interest</a:t>
            </a:r>
          </a:p>
          <a:p>
            <a:pPr eaLnBrk="1" hangingPunct="1"/>
            <a:r>
              <a:rPr lang="en-US" sz="2800">
                <a:latin typeface="Arial" charset="0"/>
              </a:rPr>
              <a:t>Consumer Involvement</a:t>
            </a:r>
          </a:p>
          <a:p>
            <a:pPr lvl="1" eaLnBrk="1" hangingPunct="1"/>
            <a:r>
              <a:rPr lang="en-US" sz="2400">
                <a:latin typeface="Arial" charset="0"/>
                <a:ea typeface="ＭＳ Ｐゴシック" charset="0"/>
              </a:rPr>
              <a:t>High vs low involvement</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685800" y="465138"/>
            <a:ext cx="7772400" cy="754062"/>
          </a:xfrm>
          <a:noFill/>
        </p:spPr>
        <p:txBody>
          <a:bodyPr lIns="92075" tIns="46038" rIns="92075" bIns="46038" anchor="b">
            <a:normAutofit fontScale="90000"/>
          </a:bodyPr>
          <a:lstStyle/>
          <a:p>
            <a:pPr eaLnBrk="1" hangingPunct="1"/>
            <a:r>
              <a:rPr lang="en-US">
                <a:latin typeface="Arial Black" charset="0"/>
              </a:rPr>
              <a:t>Understanding</a:t>
            </a:r>
          </a:p>
        </p:txBody>
      </p:sp>
      <p:sp>
        <p:nvSpPr>
          <p:cNvPr id="39938" name="Rectangle 3"/>
          <p:cNvSpPr>
            <a:spLocks noGrp="1" noChangeArrowheads="1"/>
          </p:cNvSpPr>
          <p:nvPr>
            <p:ph idx="1"/>
          </p:nvPr>
        </p:nvSpPr>
        <p:spPr>
          <a:xfrm>
            <a:off x="533400" y="1371600"/>
            <a:ext cx="7848600" cy="4953000"/>
          </a:xfrm>
          <a:noFill/>
        </p:spPr>
        <p:txBody>
          <a:bodyPr lIns="92075" tIns="46038" rIns="92075" bIns="46038"/>
          <a:lstStyle/>
          <a:p>
            <a:pPr eaLnBrk="1" hangingPunct="1"/>
            <a:r>
              <a:rPr lang="en-US" sz="2800">
                <a:latin typeface="Arial" charset="0"/>
              </a:rPr>
              <a:t>Making sense of the ad</a:t>
            </a:r>
          </a:p>
          <a:p>
            <a:pPr eaLnBrk="1" hangingPunct="1"/>
            <a:r>
              <a:rPr lang="en-US" sz="2800">
                <a:latin typeface="Arial" charset="0"/>
              </a:rPr>
              <a:t>Clarity</a:t>
            </a:r>
          </a:p>
          <a:p>
            <a:pPr eaLnBrk="1" hangingPunct="1"/>
            <a:r>
              <a:rPr lang="en-US" sz="2800">
                <a:latin typeface="Arial" charset="0"/>
              </a:rPr>
              <a:t>Literary tools</a:t>
            </a:r>
          </a:p>
          <a:p>
            <a:pPr lvl="1" eaLnBrk="1" hangingPunct="1"/>
            <a:r>
              <a:rPr lang="en-US" sz="2400">
                <a:latin typeface="Arial" charset="0"/>
                <a:ea typeface="ＭＳ Ｐゴシック" charset="0"/>
              </a:rPr>
              <a:t>Definition</a:t>
            </a:r>
          </a:p>
          <a:p>
            <a:pPr lvl="1" eaLnBrk="1" hangingPunct="1"/>
            <a:r>
              <a:rPr lang="en-US" sz="2400">
                <a:latin typeface="Arial" charset="0"/>
                <a:ea typeface="ＭＳ Ｐゴシック" charset="0"/>
              </a:rPr>
              <a:t>Explanation</a:t>
            </a:r>
          </a:p>
          <a:p>
            <a:pPr lvl="1" eaLnBrk="1" hangingPunct="1"/>
            <a:r>
              <a:rPr lang="en-US" sz="2400">
                <a:latin typeface="Arial" charset="0"/>
                <a:ea typeface="ＭＳ Ｐゴシック" charset="0"/>
              </a:rPr>
              <a:t>Demonstration</a:t>
            </a:r>
          </a:p>
          <a:p>
            <a:pPr lvl="1" eaLnBrk="1" hangingPunct="1"/>
            <a:r>
              <a:rPr lang="en-US" sz="2400">
                <a:latin typeface="Arial" charset="0"/>
                <a:ea typeface="ＭＳ Ｐゴシック" charset="0"/>
              </a:rPr>
              <a:t>Comparison</a:t>
            </a:r>
          </a:p>
          <a:p>
            <a:pPr lvl="1" eaLnBrk="1" hangingPunct="1"/>
            <a:r>
              <a:rPr lang="en-US" sz="2400">
                <a:latin typeface="Arial" charset="0"/>
                <a:ea typeface="ＭＳ Ｐゴシック" charset="0"/>
              </a:rPr>
              <a:t>Contrast</a:t>
            </a:r>
          </a:p>
          <a:p>
            <a:pPr eaLnBrk="1" hangingPunct="1"/>
            <a:r>
              <a:rPr lang="en-US" sz="2800">
                <a:latin typeface="Arial" charset="0"/>
              </a:rPr>
              <a:t>Association</a:t>
            </a:r>
          </a:p>
          <a:p>
            <a:pPr lvl="1" eaLnBrk="1" hangingPunct="1"/>
            <a:r>
              <a:rPr lang="en-US" sz="2400">
                <a:latin typeface="Arial" charset="0"/>
                <a:ea typeface="ＭＳ Ｐゴシック" charset="0"/>
              </a:rPr>
              <a:t>Image-building</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09600" y="609600"/>
            <a:ext cx="7772400" cy="609600"/>
          </a:xfrm>
          <a:noFill/>
        </p:spPr>
        <p:txBody>
          <a:bodyPr lIns="92075" tIns="46038" rIns="92075" bIns="46038" anchor="b">
            <a:normAutofit fontScale="90000"/>
          </a:bodyPr>
          <a:lstStyle/>
          <a:p>
            <a:pPr eaLnBrk="1" hangingPunct="1"/>
            <a:r>
              <a:rPr lang="en-US">
                <a:latin typeface="Arial Black" charset="0"/>
              </a:rPr>
              <a:t>Persuasion</a:t>
            </a:r>
          </a:p>
        </p:txBody>
      </p:sp>
      <p:sp>
        <p:nvSpPr>
          <p:cNvPr id="41986" name="Rectangle 3"/>
          <p:cNvSpPr>
            <a:spLocks noGrp="1" noChangeArrowheads="1"/>
          </p:cNvSpPr>
          <p:nvPr>
            <p:ph idx="1"/>
          </p:nvPr>
        </p:nvSpPr>
        <p:spPr>
          <a:xfrm>
            <a:off x="609600" y="1676400"/>
            <a:ext cx="7848600" cy="4419600"/>
          </a:xfrm>
          <a:noFill/>
        </p:spPr>
        <p:txBody>
          <a:bodyPr lIns="92075" tIns="46038" rIns="92075" bIns="46038"/>
          <a:lstStyle/>
          <a:p>
            <a:pPr eaLnBrk="1" hangingPunct="1"/>
            <a:r>
              <a:rPr lang="en-US">
                <a:latin typeface="Arial" charset="0"/>
              </a:rPr>
              <a:t>Getting people to believe or do</a:t>
            </a:r>
          </a:p>
          <a:p>
            <a:pPr eaLnBrk="1" hangingPunct="1"/>
            <a:r>
              <a:rPr lang="en-US">
                <a:latin typeface="Arial" charset="0"/>
              </a:rPr>
              <a:t>Goals of persuasion:</a:t>
            </a:r>
          </a:p>
          <a:p>
            <a:pPr lvl="1" eaLnBrk="1" hangingPunct="1"/>
            <a:r>
              <a:rPr lang="en-US">
                <a:latin typeface="Arial" charset="0"/>
                <a:ea typeface="ＭＳ Ｐゴシック" charset="0"/>
              </a:rPr>
              <a:t>Establishing attitudes</a:t>
            </a:r>
          </a:p>
          <a:p>
            <a:pPr lvl="1" eaLnBrk="1" hangingPunct="1"/>
            <a:r>
              <a:rPr lang="en-US">
                <a:latin typeface="Arial" charset="0"/>
                <a:ea typeface="ＭＳ Ｐゴシック" charset="0"/>
              </a:rPr>
              <a:t>Reinforcing attitudes</a:t>
            </a:r>
          </a:p>
          <a:p>
            <a:pPr lvl="1" eaLnBrk="1" hangingPunct="1"/>
            <a:r>
              <a:rPr lang="en-US">
                <a:latin typeface="Arial" charset="0"/>
                <a:ea typeface="ＭＳ Ｐゴシック" charset="0"/>
              </a:rPr>
              <a:t>Changing attitudes</a:t>
            </a:r>
          </a:p>
          <a:p>
            <a:pPr lvl="1" eaLnBrk="1" hangingPunct="1"/>
            <a:r>
              <a:rPr lang="en-US">
                <a:latin typeface="Arial" charset="0"/>
                <a:ea typeface="ＭＳ Ｐゴシック" charset="0"/>
              </a:rPr>
              <a:t>Building an argument</a:t>
            </a:r>
          </a:p>
          <a:p>
            <a:pPr lvl="1" eaLnBrk="1" hangingPunct="1"/>
            <a:r>
              <a:rPr lang="en-US">
                <a:latin typeface="Arial" charset="0"/>
                <a:ea typeface="ＭＳ Ｐゴシック" charset="0"/>
              </a:rPr>
              <a:t>Touching an emotion</a:t>
            </a:r>
          </a:p>
          <a:p>
            <a:pPr lvl="1" eaLnBrk="1" hangingPunct="1"/>
            <a:r>
              <a:rPr lang="en-US">
                <a:latin typeface="Arial" charset="0"/>
                <a:ea typeface="ＭＳ Ｐゴシック" charset="0"/>
              </a:rPr>
              <a:t>Anchoring conviction/belief</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85800" y="465138"/>
            <a:ext cx="7772400" cy="830262"/>
          </a:xfrm>
          <a:noFill/>
        </p:spPr>
        <p:txBody>
          <a:bodyPr lIns="92075" tIns="46038" rIns="92075" bIns="46038" anchor="b"/>
          <a:lstStyle/>
          <a:p>
            <a:pPr eaLnBrk="1" hangingPunct="1"/>
            <a:r>
              <a:rPr lang="en-US">
                <a:latin typeface="Arial Black" charset="0"/>
              </a:rPr>
              <a:t>Persuasion Concepts</a:t>
            </a:r>
          </a:p>
        </p:txBody>
      </p:sp>
      <p:sp>
        <p:nvSpPr>
          <p:cNvPr id="46082" name="Rectangle 3"/>
          <p:cNvSpPr>
            <a:spLocks noGrp="1" noChangeArrowheads="1"/>
          </p:cNvSpPr>
          <p:nvPr>
            <p:ph idx="1"/>
          </p:nvPr>
        </p:nvSpPr>
        <p:spPr>
          <a:xfrm>
            <a:off x="609600" y="1676400"/>
            <a:ext cx="7848600" cy="4419600"/>
          </a:xfrm>
          <a:noFill/>
        </p:spPr>
        <p:txBody>
          <a:bodyPr lIns="92075" tIns="46038" rIns="92075" bIns="46038"/>
          <a:lstStyle/>
          <a:p>
            <a:pPr eaLnBrk="1" hangingPunct="1"/>
            <a:r>
              <a:rPr lang="en-US">
                <a:latin typeface="Arial" charset="0"/>
              </a:rPr>
              <a:t>Likability and brand loyalty</a:t>
            </a:r>
          </a:p>
          <a:p>
            <a:pPr eaLnBrk="1" hangingPunct="1"/>
            <a:r>
              <a:rPr lang="en-US">
                <a:latin typeface="Arial" charset="0"/>
              </a:rPr>
              <a:t>Logical reasoning</a:t>
            </a:r>
          </a:p>
          <a:p>
            <a:pPr eaLnBrk="1" hangingPunct="1"/>
            <a:r>
              <a:rPr lang="en-US">
                <a:latin typeface="Arial" charset="0"/>
              </a:rPr>
              <a:t>Emotional appeals</a:t>
            </a:r>
          </a:p>
          <a:p>
            <a:pPr eaLnBrk="1" hangingPunct="1"/>
            <a:r>
              <a:rPr lang="en-US">
                <a:latin typeface="Arial" charset="0"/>
              </a:rPr>
              <a:t>Beliefs and attitude structures</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762000" y="762000"/>
            <a:ext cx="7772400" cy="646331"/>
          </a:xfrm>
        </p:spPr>
        <p:txBody>
          <a:bodyPr/>
          <a:lstStyle/>
          <a:p>
            <a:pPr eaLnBrk="1" hangingPunct="1"/>
            <a:r>
              <a:rPr lang="en-US" sz="3600" dirty="0">
                <a:latin typeface="Arial Black"/>
                <a:ea typeface="ＭＳ Ｐゴシック" charset="0"/>
                <a:cs typeface="Arial Black"/>
              </a:rPr>
              <a:t>Elaboration Likelihood Model</a:t>
            </a:r>
          </a:p>
        </p:txBody>
      </p:sp>
      <p:sp>
        <p:nvSpPr>
          <p:cNvPr id="32770" name="Rectangle 3"/>
          <p:cNvSpPr>
            <a:spLocks noGrp="1" noChangeArrowheads="1"/>
          </p:cNvSpPr>
          <p:nvPr>
            <p:ph idx="1"/>
          </p:nvPr>
        </p:nvSpPr>
        <p:spPr/>
        <p:txBody>
          <a:bodyPr/>
          <a:lstStyle/>
          <a:p>
            <a:pPr eaLnBrk="1" hangingPunct="1"/>
            <a:r>
              <a:rPr lang="en-US" sz="2800" dirty="0">
                <a:latin typeface="Arial" panose="020B0604020202020204" pitchFamily="34" charset="0"/>
                <a:ea typeface="ＭＳ Ｐゴシック" charset="0"/>
                <a:cs typeface="Arial" panose="020B0604020202020204" pitchFamily="34" charset="0"/>
              </a:rPr>
              <a:t>Central and peripheral route attitude change</a:t>
            </a:r>
          </a:p>
          <a:p>
            <a:pPr eaLnBrk="1" hangingPunct="1"/>
            <a:r>
              <a:rPr lang="en-US" sz="2800" dirty="0">
                <a:latin typeface="Arial" panose="020B0604020202020204" pitchFamily="34" charset="0"/>
                <a:ea typeface="ＭＳ Ｐゴシック" charset="0"/>
                <a:cs typeface="Arial" panose="020B0604020202020204" pitchFamily="34" charset="0"/>
              </a:rPr>
              <a:t>Persuasive communication has lasting effect on attitudes when…</a:t>
            </a:r>
          </a:p>
          <a:p>
            <a:pPr lvl="1" eaLnBrk="1" hangingPunct="1"/>
            <a:r>
              <a:rPr lang="en-US" sz="2400" dirty="0">
                <a:latin typeface="Arial" panose="020B0604020202020204" pitchFamily="34" charset="0"/>
                <a:ea typeface="ＭＳ Ｐゴシック" charset="0"/>
                <a:cs typeface="Arial" panose="020B0604020202020204" pitchFamily="34" charset="0"/>
              </a:rPr>
              <a:t>Motivated to process the information</a:t>
            </a:r>
          </a:p>
          <a:p>
            <a:pPr lvl="1" eaLnBrk="1" hangingPunct="1"/>
            <a:r>
              <a:rPr lang="en-US" sz="2400" dirty="0">
                <a:latin typeface="Arial" panose="020B0604020202020204" pitchFamily="34" charset="0"/>
                <a:ea typeface="ＭＳ Ｐゴシック" charset="0"/>
                <a:cs typeface="Arial" panose="020B0604020202020204" pitchFamily="34" charset="0"/>
              </a:rPr>
              <a:t>Ability to process the information</a:t>
            </a:r>
          </a:p>
          <a:p>
            <a:pPr lvl="1" eaLnBrk="1" hangingPunct="1"/>
            <a:r>
              <a:rPr lang="en-US" sz="2400" dirty="0">
                <a:latin typeface="Arial" panose="020B0604020202020204" pitchFamily="34" charset="0"/>
                <a:ea typeface="ＭＳ Ｐゴシック" charset="0"/>
                <a:cs typeface="Arial" panose="020B0604020202020204" pitchFamily="34" charset="0"/>
              </a:rPr>
              <a:t>Cognitive responses are </a:t>
            </a:r>
            <a:r>
              <a:rPr lang="en-US" sz="2400" dirty="0" err="1">
                <a:latin typeface="Arial" panose="020B0604020202020204" pitchFamily="34" charset="0"/>
                <a:ea typeface="ＭＳ Ｐゴシック" charset="0"/>
                <a:cs typeface="Arial" panose="020B0604020202020204" pitchFamily="34" charset="0"/>
              </a:rPr>
              <a:t>valenced</a:t>
            </a:r>
            <a:endParaRPr lang="en-US" sz="2400" dirty="0">
              <a:latin typeface="Arial" panose="020B0604020202020204" pitchFamily="34" charset="0"/>
              <a:ea typeface="ＭＳ Ｐゴシック" charset="0"/>
              <a:cs typeface="Arial" panose="020B0604020202020204" pitchFamily="34" charset="0"/>
            </a:endParaRPr>
          </a:p>
          <a:p>
            <a:pPr eaLnBrk="1" hangingPunct="1"/>
            <a:r>
              <a:rPr lang="en-US" sz="2800" dirty="0">
                <a:latin typeface="Arial" panose="020B0604020202020204" pitchFamily="34" charset="0"/>
                <a:ea typeface="ＭＳ Ｐゴシック" charset="0"/>
                <a:cs typeface="Arial" panose="020B0604020202020204" pitchFamily="34" charset="0"/>
              </a:rPr>
              <a:t>Otherwise, we rely on peripheral cues</a:t>
            </a:r>
          </a:p>
          <a:p>
            <a:pPr lvl="1" eaLnBrk="1" hangingPunct="1"/>
            <a:r>
              <a:rPr lang="en-US" sz="2400" dirty="0">
                <a:latin typeface="Arial" panose="020B0604020202020204" pitchFamily="34" charset="0"/>
                <a:ea typeface="ＭＳ Ｐゴシック" charset="0"/>
                <a:cs typeface="Arial" panose="020B0604020202020204" pitchFamily="34" charset="0"/>
              </a:rPr>
              <a:t>Attitude change is temporary and unstable</a:t>
            </a:r>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88559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F417E113-7D59-8241-AE18-FFA9BE908120}"/>
              </a:ext>
            </a:extLst>
          </p:cNvPr>
          <p:cNvSpPr>
            <a:spLocks noGrp="1"/>
          </p:cNvSpPr>
          <p:nvPr>
            <p:ph type="title"/>
          </p:nvPr>
        </p:nvSpPr>
        <p:spPr>
          <a:xfrm>
            <a:off x="282575" y="122238"/>
            <a:ext cx="7227888" cy="768350"/>
          </a:xfrm>
        </p:spPr>
        <p:txBody>
          <a:bodyPr>
            <a:normAutofit fontScale="90000"/>
          </a:bodyPr>
          <a:lstStyle/>
          <a:p>
            <a:pPr marL="54864" indent="0" eaLnBrk="1" fontAlgn="auto" hangingPunct="1">
              <a:spcAft>
                <a:spcPts val="0"/>
              </a:spcAft>
              <a:defRPr/>
            </a:pPr>
            <a:r>
              <a:rPr lang="en-US">
                <a:solidFill>
                  <a:schemeClr val="tx2">
                    <a:tint val="100000"/>
                    <a:shade val="90000"/>
                    <a:satMod val="250000"/>
                    <a:alpha val="100000"/>
                  </a:schemeClr>
                </a:solidFill>
                <a:latin typeface="Arial Black" charset="0"/>
              </a:rPr>
              <a:t>The Index</a:t>
            </a:r>
          </a:p>
        </p:txBody>
      </p:sp>
      <p:sp>
        <p:nvSpPr>
          <p:cNvPr id="27651" name="TextBox 3">
            <a:extLst>
              <a:ext uri="{FF2B5EF4-FFF2-40B4-BE49-F238E27FC236}">
                <a16:creationId xmlns:a16="http://schemas.microsoft.com/office/drawing/2014/main" id="{A0CC838E-F680-CE4D-A29B-A100527E2990}"/>
              </a:ext>
            </a:extLst>
          </p:cNvPr>
          <p:cNvSpPr txBox="1">
            <a:spLocks noChangeArrowheads="1"/>
          </p:cNvSpPr>
          <p:nvPr/>
        </p:nvSpPr>
        <p:spPr bwMode="auto">
          <a:xfrm>
            <a:off x="533400" y="1464491"/>
            <a:ext cx="42132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dirty="0">
                <a:latin typeface="Arial" panose="020B0604020202020204" pitchFamily="34" charset="0"/>
                <a:cs typeface="Arial" panose="020B0604020202020204" pitchFamily="34" charset="0"/>
              </a:rPr>
              <a:t>Index compares the coverage among the user group to overall coverage in total population</a:t>
            </a:r>
          </a:p>
          <a:p>
            <a:pPr eaLnBrk="1" hangingPunct="1"/>
            <a:endParaRPr lang="en-US" altLang="en-US" sz="2000" dirty="0">
              <a:latin typeface="Arial" panose="020B0604020202020204" pitchFamily="34" charset="0"/>
              <a:cs typeface="Arial" panose="020B0604020202020204" pitchFamily="34" charset="0"/>
            </a:endParaRPr>
          </a:p>
          <a:p>
            <a:pPr eaLnBrk="1" hangingPunct="1"/>
            <a:r>
              <a:rPr lang="en-US" altLang="en-US" sz="2000" dirty="0">
                <a:latin typeface="Arial" panose="020B0604020202020204" pitchFamily="34" charset="0"/>
                <a:cs typeface="Arial" panose="020B0604020202020204" pitchFamily="34" charset="0"/>
              </a:rPr>
              <a:t>  7.7% compared with 6.0% </a:t>
            </a:r>
          </a:p>
          <a:p>
            <a:pPr eaLnBrk="1" hangingPunct="1"/>
            <a:endParaRPr lang="en-US" altLang="en-US" sz="2000" dirty="0">
              <a:latin typeface="Arial" panose="020B0604020202020204" pitchFamily="34" charset="0"/>
              <a:cs typeface="Arial" panose="020B0604020202020204" pitchFamily="34" charset="0"/>
            </a:endParaRPr>
          </a:p>
          <a:p>
            <a:pPr eaLnBrk="1" hangingPunct="1"/>
            <a:r>
              <a:rPr lang="en-US" altLang="en-US" sz="2000" dirty="0">
                <a:latin typeface="Arial" panose="020B0604020202020204" pitchFamily="34" charset="0"/>
                <a:cs typeface="Arial" panose="020B0604020202020204" pitchFamily="34" charset="0"/>
              </a:rPr>
              <a:t>  7.68 / 6.03 = 1.27 = 127 Index</a:t>
            </a:r>
          </a:p>
          <a:p>
            <a:pPr eaLnBrk="1" hangingPunct="1"/>
            <a:endParaRPr lang="en-US" altLang="en-US" sz="2000" dirty="0">
              <a:latin typeface="Arial" panose="020B0604020202020204" pitchFamily="34" charset="0"/>
              <a:cs typeface="Arial" panose="020B0604020202020204" pitchFamily="34" charset="0"/>
            </a:endParaRPr>
          </a:p>
          <a:p>
            <a:pPr eaLnBrk="1" hangingPunct="1"/>
            <a:r>
              <a:rPr lang="en-US" altLang="en-US" sz="2000" dirty="0">
                <a:latin typeface="Arial" panose="020B0604020202020204" pitchFamily="34" charset="0"/>
                <a:cs typeface="Arial" panose="020B0604020202020204" pitchFamily="34" charset="0"/>
              </a:rPr>
              <a:t>Means 25-34 years </a:t>
            </a:r>
            <a:r>
              <a:rPr lang="en-US" altLang="en-US" sz="2000" dirty="0" err="1">
                <a:latin typeface="Arial" panose="020B0604020202020204" pitchFamily="34" charset="0"/>
                <a:cs typeface="Arial" panose="020B0604020202020204" pitchFamily="34" charset="0"/>
              </a:rPr>
              <a:t>olds</a:t>
            </a:r>
            <a:r>
              <a:rPr lang="en-US" altLang="en-US" sz="2000" dirty="0">
                <a:latin typeface="Arial" panose="020B0604020202020204" pitchFamily="34" charset="0"/>
                <a:cs typeface="Arial" panose="020B0604020202020204" pitchFamily="34" charset="0"/>
              </a:rPr>
              <a:t> are 27% more likely to drink Bud Light “most often” than U.S. adults.</a:t>
            </a:r>
            <a:endParaRPr lang="en-US" altLang="en-US" dirty="0">
              <a:latin typeface="Arial" panose="020B0604020202020204" pitchFamily="34" charset="0"/>
              <a:cs typeface="Arial" panose="020B0604020202020204" pitchFamily="34" charset="0"/>
            </a:endParaRPr>
          </a:p>
        </p:txBody>
      </p:sp>
      <p:pic>
        <p:nvPicPr>
          <p:cNvPr id="3" name="Picture 2" descr="A screenshot of a document&#10;&#10;Description automatically generated">
            <a:extLst>
              <a:ext uri="{FF2B5EF4-FFF2-40B4-BE49-F238E27FC236}">
                <a16:creationId xmlns:a16="http://schemas.microsoft.com/office/drawing/2014/main" id="{575E658A-68D1-6C85-FE4E-4DF1D6342CDD}"/>
              </a:ext>
            </a:extLst>
          </p:cNvPr>
          <p:cNvPicPr>
            <a:picLocks noChangeAspect="1"/>
          </p:cNvPicPr>
          <p:nvPr/>
        </p:nvPicPr>
        <p:blipFill>
          <a:blip r:embed="rId2"/>
          <a:stretch>
            <a:fillRect/>
          </a:stretch>
        </p:blipFill>
        <p:spPr>
          <a:xfrm>
            <a:off x="4495800" y="1464491"/>
            <a:ext cx="4114800" cy="1674128"/>
          </a:xfrm>
          <a:prstGeom prst="rect">
            <a:avLst/>
          </a:prstGeom>
        </p:spPr>
      </p:pic>
      <p:sp>
        <p:nvSpPr>
          <p:cNvPr id="4" name="TextBox 3">
            <a:extLst>
              <a:ext uri="{FF2B5EF4-FFF2-40B4-BE49-F238E27FC236}">
                <a16:creationId xmlns:a16="http://schemas.microsoft.com/office/drawing/2014/main" id="{1A589C15-51AB-7F4F-5300-228CB9FCE12F}"/>
              </a:ext>
            </a:extLst>
          </p:cNvPr>
          <p:cNvSpPr txBox="1"/>
          <p:nvPr/>
        </p:nvSpPr>
        <p:spPr>
          <a:xfrm>
            <a:off x="6629398" y="3928904"/>
            <a:ext cx="1981202" cy="461665"/>
          </a:xfrm>
          <a:prstGeom prst="rect">
            <a:avLst/>
          </a:prstGeom>
          <a:noFill/>
        </p:spPr>
        <p:txBody>
          <a:bodyPr wrap="square" rtlCol="0">
            <a:spAutoFit/>
          </a:bodyPr>
          <a:lstStyle/>
          <a:p>
            <a:r>
              <a:rPr lang="en-US" sz="1200" dirty="0"/>
              <a:t>Percent of 25-34 who drink Bud Light most often</a:t>
            </a:r>
          </a:p>
        </p:txBody>
      </p:sp>
      <p:sp>
        <p:nvSpPr>
          <p:cNvPr id="7" name="Line Callout 1 6">
            <a:extLst>
              <a:ext uri="{FF2B5EF4-FFF2-40B4-BE49-F238E27FC236}">
                <a16:creationId xmlns:a16="http://schemas.microsoft.com/office/drawing/2014/main" id="{D38EDAF0-E4CE-1E2C-F0B4-2896BB0122CD}"/>
              </a:ext>
            </a:extLst>
          </p:cNvPr>
          <p:cNvSpPr/>
          <p:nvPr/>
        </p:nvSpPr>
        <p:spPr>
          <a:xfrm>
            <a:off x="6553199" y="3928904"/>
            <a:ext cx="1981201" cy="556713"/>
          </a:xfrm>
          <a:prstGeom prst="borderCallout1">
            <a:avLst>
              <a:gd name="adj1" fmla="val 18750"/>
              <a:gd name="adj2" fmla="val -8333"/>
              <a:gd name="adj3" fmla="val -333492"/>
              <a:gd name="adj4" fmla="val 93019"/>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028" descr="elm                                                            00078D1AThe Doghouse                   C1D32A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
            <a:ext cx="6680200" cy="652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84953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465138"/>
            <a:ext cx="7772400" cy="906462"/>
          </a:xfrm>
          <a:noFill/>
        </p:spPr>
        <p:txBody>
          <a:bodyPr lIns="92075" tIns="46038" rIns="92075" bIns="46038" anchor="b"/>
          <a:lstStyle/>
          <a:p>
            <a:pPr eaLnBrk="1" hangingPunct="1"/>
            <a:r>
              <a:rPr lang="en-US">
                <a:latin typeface="Arial Black" charset="0"/>
              </a:rPr>
              <a:t>Locking Power</a:t>
            </a:r>
          </a:p>
        </p:txBody>
      </p:sp>
      <p:sp>
        <p:nvSpPr>
          <p:cNvPr id="48130" name="Rectangle 3"/>
          <p:cNvSpPr>
            <a:spLocks noGrp="1" noChangeArrowheads="1"/>
          </p:cNvSpPr>
          <p:nvPr>
            <p:ph idx="1"/>
          </p:nvPr>
        </p:nvSpPr>
        <p:spPr>
          <a:xfrm>
            <a:off x="609600" y="1676400"/>
            <a:ext cx="7848600" cy="4419600"/>
          </a:xfrm>
          <a:noFill/>
        </p:spPr>
        <p:txBody>
          <a:bodyPr lIns="92075" tIns="46038" rIns="92075" bIns="46038"/>
          <a:lstStyle/>
          <a:p>
            <a:pPr eaLnBrk="1" hangingPunct="1"/>
            <a:r>
              <a:rPr lang="en-US">
                <a:latin typeface="Arial" charset="0"/>
              </a:rPr>
              <a:t>Effective ads must be remembered</a:t>
            </a:r>
          </a:p>
          <a:p>
            <a:pPr eaLnBrk="1" hangingPunct="1"/>
            <a:r>
              <a:rPr lang="en-US">
                <a:latin typeface="Arial" charset="0"/>
              </a:rPr>
              <a:t>Two types of memory:</a:t>
            </a:r>
          </a:p>
          <a:p>
            <a:pPr lvl="1" eaLnBrk="1" hangingPunct="1"/>
            <a:r>
              <a:rPr lang="en-US">
                <a:latin typeface="Arial" charset="0"/>
                <a:ea typeface="ＭＳ Ｐゴシック" charset="0"/>
              </a:rPr>
              <a:t>Recognition</a:t>
            </a:r>
          </a:p>
          <a:p>
            <a:pPr lvl="1" eaLnBrk="1" hangingPunct="1"/>
            <a:r>
              <a:rPr lang="en-US">
                <a:latin typeface="Arial" charset="0"/>
                <a:ea typeface="ＭＳ Ｐゴシック" charset="0"/>
              </a:rPr>
              <a:t>Recall</a:t>
            </a:r>
          </a:p>
          <a:p>
            <a:pPr eaLnBrk="1" hangingPunct="1"/>
            <a:r>
              <a:rPr lang="en-US">
                <a:latin typeface="Arial" charset="0"/>
              </a:rPr>
              <a:t>The problem of </a:t>
            </a:r>
            <a:r>
              <a:rPr lang="ja-JP" altLang="en-US">
                <a:latin typeface="Arial" charset="0"/>
              </a:rPr>
              <a:t>“</a:t>
            </a:r>
            <a:r>
              <a:rPr lang="en-US" altLang="ja-JP">
                <a:latin typeface="Arial" charset="0"/>
              </a:rPr>
              <a:t>vampire creativity</a:t>
            </a:r>
            <a:r>
              <a:rPr lang="ja-JP" altLang="en-US">
                <a:latin typeface="Arial" charset="0"/>
              </a:rPr>
              <a:t>”</a:t>
            </a:r>
            <a:endParaRPr lang="en-US">
              <a:latin typeface="Arial" charset="0"/>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465138"/>
            <a:ext cx="7772400" cy="830262"/>
          </a:xfrm>
          <a:noFill/>
        </p:spPr>
        <p:txBody>
          <a:bodyPr lIns="92075" tIns="46038" rIns="92075" bIns="46038" anchor="b">
            <a:normAutofit fontScale="90000"/>
          </a:bodyPr>
          <a:lstStyle/>
          <a:p>
            <a:pPr eaLnBrk="1" hangingPunct="1"/>
            <a:r>
              <a:rPr lang="en-US">
                <a:latin typeface="Arial Black" charset="0"/>
              </a:rPr>
              <a:t>Increasing Memorability</a:t>
            </a:r>
          </a:p>
        </p:txBody>
      </p:sp>
      <p:sp>
        <p:nvSpPr>
          <p:cNvPr id="50178" name="Rectangle 3"/>
          <p:cNvSpPr>
            <a:spLocks noGrp="1" noChangeArrowheads="1"/>
          </p:cNvSpPr>
          <p:nvPr>
            <p:ph idx="1"/>
          </p:nvPr>
        </p:nvSpPr>
        <p:spPr>
          <a:xfrm>
            <a:off x="304800" y="1676400"/>
            <a:ext cx="8458200" cy="4419600"/>
          </a:xfrm>
          <a:noFill/>
        </p:spPr>
        <p:txBody>
          <a:bodyPr lIns="92075" tIns="46038" rIns="92075" bIns="46038"/>
          <a:lstStyle/>
          <a:p>
            <a:pPr eaLnBrk="1" hangingPunct="1"/>
            <a:r>
              <a:rPr lang="en-US" dirty="0">
                <a:latin typeface="Arial" charset="0"/>
              </a:rPr>
              <a:t>Repetition – </a:t>
            </a:r>
            <a:r>
              <a:rPr lang="en-US" sz="2800" dirty="0">
                <a:latin typeface="Arial" charset="0"/>
              </a:rPr>
              <a:t>multiple message placements</a:t>
            </a:r>
          </a:p>
          <a:p>
            <a:pPr eaLnBrk="1" hangingPunct="1"/>
            <a:r>
              <a:rPr lang="en-US" dirty="0">
                <a:latin typeface="Arial" charset="0"/>
              </a:rPr>
              <a:t>Jingles – </a:t>
            </a:r>
            <a:r>
              <a:rPr lang="en-US" sz="2800" dirty="0">
                <a:latin typeface="Arial" charset="0"/>
              </a:rPr>
              <a:t>verse or tune designed for memory</a:t>
            </a:r>
          </a:p>
          <a:p>
            <a:pPr eaLnBrk="1" hangingPunct="1"/>
            <a:r>
              <a:rPr lang="en-US" dirty="0">
                <a:latin typeface="Arial" charset="0"/>
              </a:rPr>
              <a:t>Slogans </a:t>
            </a:r>
            <a:r>
              <a:rPr lang="en-US" sz="2800" dirty="0">
                <a:latin typeface="Arial" charset="0"/>
              </a:rPr>
              <a:t>– short, striking or memorable phrase tailored to a particular message or campaign</a:t>
            </a:r>
          </a:p>
          <a:p>
            <a:pPr eaLnBrk="1" hangingPunct="1"/>
            <a:r>
              <a:rPr lang="en-US" dirty="0">
                <a:latin typeface="Arial" charset="0"/>
              </a:rPr>
              <a:t>Taglines – </a:t>
            </a:r>
            <a:r>
              <a:rPr lang="en-US" sz="2800" dirty="0">
                <a:latin typeface="Arial" charset="0"/>
              </a:rPr>
              <a:t>distillation of your corporate values and identity into a pithy, longstanding phrase</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company name&#10;&#10;Description automatically generated">
            <a:extLst>
              <a:ext uri="{FF2B5EF4-FFF2-40B4-BE49-F238E27FC236}">
                <a16:creationId xmlns:a16="http://schemas.microsoft.com/office/drawing/2014/main" id="{271D07C5-01A4-CF42-B951-1DB3DDDD88CA}"/>
              </a:ext>
            </a:extLst>
          </p:cNvPr>
          <p:cNvPicPr>
            <a:picLocks noChangeAspect="1"/>
          </p:cNvPicPr>
          <p:nvPr/>
        </p:nvPicPr>
        <p:blipFill>
          <a:blip r:embed="rId2"/>
          <a:stretch>
            <a:fillRect/>
          </a:stretch>
        </p:blipFill>
        <p:spPr>
          <a:xfrm>
            <a:off x="876300" y="762000"/>
            <a:ext cx="7391400" cy="5543550"/>
          </a:xfrm>
          <a:prstGeom prst="rect">
            <a:avLst/>
          </a:prstGeom>
        </p:spPr>
      </p:pic>
    </p:spTree>
    <p:extLst>
      <p:ext uri="{BB962C8B-B14F-4D97-AF65-F5344CB8AC3E}">
        <p14:creationId xmlns:p14="http://schemas.microsoft.com/office/powerpoint/2010/main" val="2255851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685800" y="465138"/>
            <a:ext cx="7772400" cy="830262"/>
          </a:xfrm>
          <a:noFill/>
        </p:spPr>
        <p:txBody>
          <a:bodyPr lIns="92075" tIns="46038" rIns="92075" bIns="46038" anchor="b"/>
          <a:lstStyle/>
          <a:p>
            <a:pPr eaLnBrk="1" hangingPunct="1"/>
            <a:r>
              <a:rPr lang="en-US" dirty="0">
                <a:latin typeface="Arial Black" charset="0"/>
              </a:rPr>
              <a:t>The Key Visual</a:t>
            </a:r>
          </a:p>
        </p:txBody>
      </p:sp>
      <p:sp>
        <p:nvSpPr>
          <p:cNvPr id="52226" name="Rectangle 3"/>
          <p:cNvSpPr>
            <a:spLocks noGrp="1" noChangeArrowheads="1"/>
          </p:cNvSpPr>
          <p:nvPr>
            <p:ph idx="1"/>
          </p:nvPr>
        </p:nvSpPr>
        <p:spPr>
          <a:xfrm>
            <a:off x="609600" y="1676400"/>
            <a:ext cx="7848600" cy="4419600"/>
          </a:xfrm>
          <a:noFill/>
        </p:spPr>
        <p:txBody>
          <a:bodyPr lIns="92075" tIns="46038" rIns="92075" bIns="46038"/>
          <a:lstStyle/>
          <a:p>
            <a:pPr eaLnBrk="1" hangingPunct="1"/>
            <a:r>
              <a:rPr lang="en-US" dirty="0">
                <a:latin typeface="Arial" charset="0"/>
              </a:rPr>
              <a:t>Dominant image</a:t>
            </a:r>
          </a:p>
          <a:p>
            <a:pPr eaLnBrk="1" hangingPunct="1"/>
            <a:r>
              <a:rPr lang="en-US" dirty="0">
                <a:latin typeface="Arial" charset="0"/>
              </a:rPr>
              <a:t>Logos</a:t>
            </a:r>
          </a:p>
          <a:p>
            <a:pPr eaLnBrk="1" hangingPunct="1"/>
            <a:r>
              <a:rPr lang="en-US" dirty="0">
                <a:latin typeface="Arial" charset="0"/>
              </a:rPr>
              <a:t>Signatures</a:t>
            </a:r>
          </a:p>
          <a:p>
            <a:pPr eaLnBrk="1" hangingPunct="1"/>
            <a:r>
              <a:rPr lang="en-US" dirty="0">
                <a:latin typeface="Arial" charset="0"/>
              </a:rPr>
              <a:t>Superimposition</a:t>
            </a:r>
          </a:p>
        </p:txBody>
      </p:sp>
      <p:pic>
        <p:nvPicPr>
          <p:cNvPr id="2" name="Picture 1" descr="Tom-Ford-Spring-2013-Karlina-Cau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719684"/>
            <a:ext cx="4564922" cy="3071515"/>
          </a:xfrm>
          <a:prstGeom prst="rect">
            <a:avLst/>
          </a:prstGeom>
        </p:spPr>
      </p:pic>
      <p:pic>
        <p:nvPicPr>
          <p:cNvPr id="4" name="Picture 3" descr="A picture containing tableware, dishware, porcelain&#10;&#10;Description automatically generated">
            <a:extLst>
              <a:ext uri="{FF2B5EF4-FFF2-40B4-BE49-F238E27FC236}">
                <a16:creationId xmlns:a16="http://schemas.microsoft.com/office/drawing/2014/main" id="{C7F14BF0-D1F8-FF40-8AE8-A374D226647C}"/>
              </a:ext>
            </a:extLst>
          </p:cNvPr>
          <p:cNvPicPr>
            <a:picLocks noChangeAspect="1"/>
          </p:cNvPicPr>
          <p:nvPr/>
        </p:nvPicPr>
        <p:blipFill>
          <a:blip r:embed="rId4"/>
          <a:stretch>
            <a:fillRect/>
          </a:stretch>
        </p:blipFill>
        <p:spPr>
          <a:xfrm>
            <a:off x="990600" y="3924299"/>
            <a:ext cx="2648725" cy="3733800"/>
          </a:xfrm>
          <a:prstGeom prst="rect">
            <a:avLst/>
          </a:prstGeom>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685800" y="465138"/>
            <a:ext cx="7772400" cy="830262"/>
          </a:xfrm>
          <a:noFill/>
        </p:spPr>
        <p:txBody>
          <a:bodyPr lIns="92075" tIns="46038" rIns="92075" bIns="46038" anchor="b">
            <a:normAutofit fontScale="90000"/>
          </a:bodyPr>
          <a:lstStyle/>
          <a:p>
            <a:pPr eaLnBrk="1" hangingPunct="1"/>
            <a:r>
              <a:rPr lang="en-US">
                <a:latin typeface="Arial Black" charset="0"/>
              </a:rPr>
              <a:t>How Brand Images Work</a:t>
            </a:r>
          </a:p>
        </p:txBody>
      </p:sp>
      <p:sp>
        <p:nvSpPr>
          <p:cNvPr id="54274" name="Rectangle 3"/>
          <p:cNvSpPr>
            <a:spLocks noGrp="1" noChangeArrowheads="1"/>
          </p:cNvSpPr>
          <p:nvPr>
            <p:ph idx="1"/>
          </p:nvPr>
        </p:nvSpPr>
        <p:spPr>
          <a:xfrm>
            <a:off x="609600" y="1676400"/>
            <a:ext cx="7848600" cy="4419600"/>
          </a:xfrm>
          <a:noFill/>
        </p:spPr>
        <p:txBody>
          <a:bodyPr lIns="92075" tIns="46038" rIns="92075" bIns="46038"/>
          <a:lstStyle/>
          <a:p>
            <a:pPr eaLnBrk="1" hangingPunct="1"/>
            <a:r>
              <a:rPr lang="en-US" dirty="0">
                <a:latin typeface="Arial" charset="0"/>
              </a:rPr>
              <a:t>The brand image </a:t>
            </a:r>
          </a:p>
          <a:p>
            <a:pPr lvl="1" eaLnBrk="1" hangingPunct="1"/>
            <a:r>
              <a:rPr lang="en-US" dirty="0">
                <a:latin typeface="Arial" charset="0"/>
                <a:ea typeface="ＭＳ Ｐゴシック" charset="0"/>
              </a:rPr>
              <a:t>Identification elements</a:t>
            </a:r>
          </a:p>
          <a:p>
            <a:pPr lvl="1" eaLnBrk="1" hangingPunct="1"/>
            <a:r>
              <a:rPr lang="en-US" dirty="0">
                <a:latin typeface="Arial" charset="0"/>
                <a:ea typeface="ＭＳ Ｐゴシック" charset="0"/>
              </a:rPr>
              <a:t>Product personality</a:t>
            </a:r>
          </a:p>
          <a:p>
            <a:pPr lvl="1" eaLnBrk="1" hangingPunct="1"/>
            <a:r>
              <a:rPr lang="en-US" dirty="0">
                <a:latin typeface="Arial" charset="0"/>
                <a:ea typeface="ＭＳ Ｐゴシック" charset="0"/>
              </a:rPr>
              <a:t>Emotions</a:t>
            </a:r>
          </a:p>
          <a:p>
            <a:pPr lvl="1" eaLnBrk="1" hangingPunct="1"/>
            <a:r>
              <a:rPr lang="en-US" dirty="0">
                <a:latin typeface="Arial" charset="0"/>
                <a:ea typeface="ＭＳ Ｐゴシック" charset="0"/>
              </a:rPr>
              <a:t>Associations</a:t>
            </a:r>
          </a:p>
          <a:p>
            <a:pPr lvl="1" eaLnBrk="1" hangingPunct="1"/>
            <a:endParaRPr lang="en-US" dirty="0">
              <a:latin typeface="Arial" charset="0"/>
              <a:ea typeface="ＭＳ Ｐゴシック" charset="0"/>
            </a:endParaRPr>
          </a:p>
          <a:p>
            <a:pPr eaLnBrk="1" hangingPunct="1"/>
            <a:r>
              <a:rPr lang="en-US" dirty="0">
                <a:latin typeface="Arial" charset="0"/>
              </a:rPr>
              <a:t>Persuasion and attitude change</a:t>
            </a:r>
            <a:endParaRPr lang="en-US" dirty="0">
              <a:latin typeface="Arial" charset="0"/>
              <a:ea typeface="ＭＳ Ｐゴシック" charset="0"/>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685800" y="465138"/>
            <a:ext cx="7772400" cy="754062"/>
          </a:xfrm>
          <a:noFill/>
        </p:spPr>
        <p:txBody>
          <a:bodyPr lIns="92075" tIns="46038" rIns="92075" bIns="46038" anchor="b">
            <a:normAutofit fontScale="90000"/>
          </a:bodyPr>
          <a:lstStyle/>
          <a:p>
            <a:pPr eaLnBrk="1" hangingPunct="1"/>
            <a:r>
              <a:rPr lang="en-US">
                <a:latin typeface="Arial Black" charset="0"/>
              </a:rPr>
              <a:t>Building the Brand</a:t>
            </a:r>
          </a:p>
        </p:txBody>
      </p:sp>
      <p:sp>
        <p:nvSpPr>
          <p:cNvPr id="56322" name="Rectangle 3"/>
          <p:cNvSpPr>
            <a:spLocks noGrp="1" noChangeArrowheads="1"/>
          </p:cNvSpPr>
          <p:nvPr>
            <p:ph idx="1"/>
          </p:nvPr>
        </p:nvSpPr>
        <p:spPr>
          <a:xfrm>
            <a:off x="533400" y="1447800"/>
            <a:ext cx="7848600" cy="5029200"/>
          </a:xfrm>
          <a:noFill/>
        </p:spPr>
        <p:txBody>
          <a:bodyPr lIns="92075" tIns="46038" rIns="92075" bIns="46038"/>
          <a:lstStyle/>
          <a:p>
            <a:pPr eaLnBrk="1" hangingPunct="1"/>
            <a:r>
              <a:rPr lang="en-US" dirty="0">
                <a:latin typeface="Arial" charset="0"/>
              </a:rPr>
              <a:t>Value</a:t>
            </a:r>
          </a:p>
          <a:p>
            <a:pPr eaLnBrk="1" hangingPunct="1"/>
            <a:r>
              <a:rPr lang="en-US" dirty="0">
                <a:latin typeface="Arial" charset="0"/>
              </a:rPr>
              <a:t>Brand equity</a:t>
            </a:r>
          </a:p>
          <a:p>
            <a:pPr eaLnBrk="1" hangingPunct="1"/>
            <a:r>
              <a:rPr lang="en-US" dirty="0">
                <a:latin typeface="Arial" charset="0"/>
              </a:rPr>
              <a:t>Brand name meaning</a:t>
            </a:r>
          </a:p>
          <a:p>
            <a:pPr eaLnBrk="1" hangingPunct="1"/>
            <a:r>
              <a:rPr lang="en-US" dirty="0">
                <a:latin typeface="Arial" charset="0"/>
              </a:rPr>
              <a:t>Brand personality</a:t>
            </a:r>
          </a:p>
          <a:p>
            <a:pPr lvl="1" eaLnBrk="1" hangingPunct="1"/>
            <a:r>
              <a:rPr lang="en-US" dirty="0">
                <a:latin typeface="Arial" charset="0"/>
                <a:ea typeface="ＭＳ Ｐゴシック" charset="0"/>
              </a:rPr>
              <a:t>Trademark</a:t>
            </a:r>
          </a:p>
        </p:txBody>
      </p:sp>
      <p:pic>
        <p:nvPicPr>
          <p:cNvPr id="5" name="Picture 4" descr="Logo, company name&#10;&#10;Description automatically generated">
            <a:extLst>
              <a:ext uri="{FF2B5EF4-FFF2-40B4-BE49-F238E27FC236}">
                <a16:creationId xmlns:a16="http://schemas.microsoft.com/office/drawing/2014/main" id="{6B413928-BD46-FB4D-85C5-E128E8300B3A}"/>
              </a:ext>
            </a:extLst>
          </p:cNvPr>
          <p:cNvPicPr>
            <a:picLocks noChangeAspect="1"/>
          </p:cNvPicPr>
          <p:nvPr/>
        </p:nvPicPr>
        <p:blipFill>
          <a:blip r:embed="rId3"/>
          <a:stretch>
            <a:fillRect/>
          </a:stretch>
        </p:blipFill>
        <p:spPr>
          <a:xfrm>
            <a:off x="4343400" y="3276623"/>
            <a:ext cx="4404931" cy="3116239"/>
          </a:xfrm>
          <a:prstGeom prst="rect">
            <a:avLst/>
          </a:prstGeom>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9441"/>
          </a:xfrm>
        </p:spPr>
        <p:txBody>
          <a:bodyPr>
            <a:normAutofit fontScale="90000"/>
          </a:bodyPr>
          <a:lstStyle/>
          <a:p>
            <a:r>
              <a:rPr lang="en-US" dirty="0">
                <a:latin typeface="Arial Black"/>
                <a:cs typeface="Arial Black"/>
              </a:rPr>
              <a:t>Social Influences</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Consumer as a social being</a:t>
            </a:r>
          </a:p>
          <a:p>
            <a:pPr lvl="1"/>
            <a:r>
              <a:rPr lang="en-US" dirty="0">
                <a:latin typeface="Arial" panose="020B0604020202020204" pitchFamily="34" charset="0"/>
                <a:cs typeface="Arial" panose="020B0604020202020204" pitchFamily="34" charset="0"/>
              </a:rPr>
              <a:t>Culture – the ways of life, the social legacy</a:t>
            </a:r>
          </a:p>
          <a:p>
            <a:pPr lvl="2"/>
            <a:r>
              <a:rPr lang="en-US" dirty="0">
                <a:latin typeface="Arial" panose="020B0604020202020204" pitchFamily="34" charset="0"/>
                <a:cs typeface="Arial" panose="020B0604020202020204" pitchFamily="34" charset="0"/>
              </a:rPr>
              <a:t>Invisible to those immersed in it</a:t>
            </a:r>
          </a:p>
          <a:p>
            <a:pPr lvl="2"/>
            <a:r>
              <a:rPr lang="en-US" dirty="0">
                <a:latin typeface="Arial" panose="020B0604020202020204" pitchFamily="34" charset="0"/>
                <a:cs typeface="Arial" panose="020B0604020202020204" pitchFamily="34" charset="0"/>
              </a:rPr>
              <a:t>Yet it defines responses and behaviors</a:t>
            </a:r>
          </a:p>
          <a:p>
            <a:pPr lvl="1"/>
            <a:r>
              <a:rPr lang="en-US" dirty="0">
                <a:latin typeface="Arial" panose="020B0604020202020204" pitchFamily="34" charset="0"/>
                <a:cs typeface="Arial" panose="020B0604020202020204" pitchFamily="34" charset="0"/>
              </a:rPr>
              <a:t>Values – Expressions of priorities </a:t>
            </a:r>
          </a:p>
          <a:p>
            <a:pPr lvl="2"/>
            <a:r>
              <a:rPr lang="en-US" dirty="0">
                <a:latin typeface="Arial" panose="020B0604020202020204" pitchFamily="34" charset="0"/>
                <a:cs typeface="Arial" panose="020B0604020202020204" pitchFamily="34" charset="0"/>
              </a:rPr>
              <a:t>Values are enduring and shape action</a:t>
            </a:r>
          </a:p>
          <a:p>
            <a:pPr lvl="2"/>
            <a:r>
              <a:rPr lang="en-US" dirty="0">
                <a:latin typeface="Arial" panose="020B0604020202020204" pitchFamily="34" charset="0"/>
                <a:cs typeface="Arial" panose="020B0604020202020204" pitchFamily="34" charset="0"/>
              </a:rPr>
              <a:t>Cultural capital – economic or social</a:t>
            </a:r>
          </a:p>
          <a:p>
            <a:pPr lvl="1"/>
            <a:r>
              <a:rPr lang="en-US" dirty="0">
                <a:latin typeface="Arial" panose="020B0604020202020204" pitchFamily="34" charset="0"/>
                <a:cs typeface="Arial" panose="020B0604020202020204" pitchFamily="34" charset="0"/>
              </a:rPr>
              <a:t>Rituals – formalized symbolic behaviors</a:t>
            </a:r>
          </a:p>
          <a:p>
            <a:pPr lvl="2"/>
            <a:r>
              <a:rPr lang="en-US" dirty="0">
                <a:latin typeface="Arial" panose="020B0604020202020204" pitchFamily="34" charset="0"/>
                <a:cs typeface="Arial" panose="020B0604020202020204" pitchFamily="34" charset="0"/>
              </a:rPr>
              <a:t>Holidays and celebrations</a:t>
            </a:r>
          </a:p>
          <a:p>
            <a:pPr lvl="1"/>
            <a:endParaRPr lang="en-US" dirty="0"/>
          </a:p>
          <a:p>
            <a:pPr lvl="1"/>
            <a:endParaRPr lang="en-US" dirty="0"/>
          </a:p>
        </p:txBody>
      </p:sp>
    </p:spTree>
    <p:extLst>
      <p:ext uri="{BB962C8B-B14F-4D97-AF65-F5344CB8AC3E}">
        <p14:creationId xmlns:p14="http://schemas.microsoft.com/office/powerpoint/2010/main" val="3120737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57200" y="609600"/>
            <a:ext cx="3276600" cy="1446550"/>
          </a:xfrm>
        </p:spPr>
        <p:txBody>
          <a:bodyPr>
            <a:normAutofit fontScale="90000"/>
          </a:bodyPr>
          <a:lstStyle/>
          <a:p>
            <a:pPr eaLnBrk="1" hangingPunct="1"/>
            <a:r>
              <a:rPr lang="en-US" dirty="0">
                <a:latin typeface="Arial Black" charset="0"/>
              </a:rPr>
              <a:t>Core </a:t>
            </a:r>
            <a:br>
              <a:rPr lang="en-US" dirty="0">
                <a:latin typeface="Arial Black" charset="0"/>
              </a:rPr>
            </a:br>
            <a:r>
              <a:rPr lang="en-US" dirty="0">
                <a:latin typeface="Arial Black" charset="0"/>
              </a:rPr>
              <a:t>Values</a:t>
            </a:r>
          </a:p>
        </p:txBody>
      </p:sp>
      <p:sp>
        <p:nvSpPr>
          <p:cNvPr id="28674" name="Rectangle 3"/>
          <p:cNvSpPr>
            <a:spLocks noGrp="1" noChangeArrowheads="1"/>
          </p:cNvSpPr>
          <p:nvPr>
            <p:ph sz="half" idx="1"/>
          </p:nvPr>
        </p:nvSpPr>
        <p:spPr>
          <a:xfrm>
            <a:off x="914400" y="2971800"/>
            <a:ext cx="3810000" cy="4114800"/>
          </a:xfrm>
        </p:spPr>
        <p:txBody>
          <a:bodyPr/>
          <a:lstStyle/>
          <a:p>
            <a:pPr eaLnBrk="1" hangingPunct="1"/>
            <a:r>
              <a:rPr lang="en-US" sz="2000" dirty="0">
                <a:latin typeface="Arial Black" charset="0"/>
              </a:rPr>
              <a:t>A comfortable life </a:t>
            </a:r>
          </a:p>
          <a:p>
            <a:pPr eaLnBrk="1" hangingPunct="1"/>
            <a:r>
              <a:rPr lang="en-US" sz="2000" dirty="0">
                <a:latin typeface="Arial Black" charset="0"/>
              </a:rPr>
              <a:t>An exciting life </a:t>
            </a:r>
          </a:p>
          <a:p>
            <a:pPr eaLnBrk="1" hangingPunct="1"/>
            <a:r>
              <a:rPr lang="en-US" sz="2000" dirty="0">
                <a:latin typeface="Arial Black" charset="0"/>
              </a:rPr>
              <a:t>A sense of accomplishment	</a:t>
            </a:r>
            <a:endParaRPr lang="en-US" sz="2000" b="1" dirty="0">
              <a:latin typeface="Arial Black" charset="0"/>
            </a:endParaRPr>
          </a:p>
          <a:p>
            <a:pPr eaLnBrk="1" hangingPunct="1"/>
            <a:r>
              <a:rPr lang="en-US" sz="2000" b="1" baseline="-25000" dirty="0">
                <a:latin typeface="Arial Black" charset="0"/>
              </a:rPr>
              <a:t> </a:t>
            </a:r>
            <a:r>
              <a:rPr lang="en-US" sz="2000" dirty="0">
                <a:latin typeface="Arial Black" charset="0"/>
              </a:rPr>
              <a:t>A world at peace </a:t>
            </a:r>
          </a:p>
          <a:p>
            <a:pPr eaLnBrk="1" hangingPunct="1"/>
            <a:r>
              <a:rPr lang="en-US" sz="2000" baseline="-25000" dirty="0">
                <a:latin typeface="Arial Black" charset="0"/>
              </a:rPr>
              <a:t> </a:t>
            </a:r>
            <a:r>
              <a:rPr lang="en-US" sz="2000" dirty="0">
                <a:latin typeface="Arial Black" charset="0"/>
              </a:rPr>
              <a:t>A world of beauty </a:t>
            </a:r>
          </a:p>
          <a:p>
            <a:pPr eaLnBrk="1" hangingPunct="1"/>
            <a:r>
              <a:rPr lang="en-US" sz="2000" dirty="0">
                <a:latin typeface="Arial Black" charset="0"/>
              </a:rPr>
              <a:t>Equality </a:t>
            </a:r>
          </a:p>
          <a:p>
            <a:pPr eaLnBrk="1" hangingPunct="1"/>
            <a:r>
              <a:rPr lang="en-US" sz="2000" dirty="0">
                <a:latin typeface="Arial Black" charset="0"/>
              </a:rPr>
              <a:t>Family security </a:t>
            </a:r>
          </a:p>
          <a:p>
            <a:pPr eaLnBrk="1" hangingPunct="1"/>
            <a:r>
              <a:rPr lang="en-US" sz="2000" dirty="0">
                <a:latin typeface="Arial Black" charset="0"/>
              </a:rPr>
              <a:t>Freedom </a:t>
            </a:r>
          </a:p>
          <a:p>
            <a:pPr eaLnBrk="1" hangingPunct="1"/>
            <a:r>
              <a:rPr lang="en-US" sz="2000" dirty="0">
                <a:latin typeface="Arial Black" charset="0"/>
              </a:rPr>
              <a:t>Happiness </a:t>
            </a:r>
          </a:p>
        </p:txBody>
      </p:sp>
      <p:sp>
        <p:nvSpPr>
          <p:cNvPr id="28675" name="Rectangle 4"/>
          <p:cNvSpPr>
            <a:spLocks noGrp="1" noChangeArrowheads="1"/>
          </p:cNvSpPr>
          <p:nvPr>
            <p:ph sz="half" idx="2"/>
          </p:nvPr>
        </p:nvSpPr>
        <p:spPr>
          <a:xfrm>
            <a:off x="4648200" y="2971800"/>
            <a:ext cx="3810000" cy="4114800"/>
          </a:xfrm>
        </p:spPr>
        <p:txBody>
          <a:bodyPr/>
          <a:lstStyle/>
          <a:p>
            <a:pPr eaLnBrk="1" hangingPunct="1"/>
            <a:r>
              <a:rPr lang="en-US" sz="2000" dirty="0">
                <a:latin typeface="Arial Black" charset="0"/>
              </a:rPr>
              <a:t>Inner harmony </a:t>
            </a:r>
          </a:p>
          <a:p>
            <a:pPr eaLnBrk="1" hangingPunct="1"/>
            <a:r>
              <a:rPr lang="en-US" sz="2000" b="1" baseline="-25000" dirty="0">
                <a:latin typeface="Arial Black" charset="0"/>
              </a:rPr>
              <a:t> </a:t>
            </a:r>
            <a:r>
              <a:rPr lang="en-US" sz="2000" dirty="0">
                <a:latin typeface="Arial Black" charset="0"/>
              </a:rPr>
              <a:t>Mature love</a:t>
            </a:r>
          </a:p>
          <a:p>
            <a:pPr eaLnBrk="1" hangingPunct="1"/>
            <a:r>
              <a:rPr lang="en-US" sz="2000" b="1" baseline="-25000" dirty="0">
                <a:latin typeface="Arial Black" charset="0"/>
              </a:rPr>
              <a:t> </a:t>
            </a:r>
            <a:r>
              <a:rPr lang="en-US" sz="2000" dirty="0">
                <a:latin typeface="Arial Black" charset="0"/>
              </a:rPr>
              <a:t>National security</a:t>
            </a:r>
            <a:endParaRPr lang="en-US" sz="2000" b="1" dirty="0">
              <a:latin typeface="Arial Black" charset="0"/>
            </a:endParaRPr>
          </a:p>
          <a:p>
            <a:pPr eaLnBrk="1" hangingPunct="1"/>
            <a:r>
              <a:rPr lang="en-US" sz="2000" b="1" baseline="-25000" dirty="0">
                <a:latin typeface="Arial Black" charset="0"/>
              </a:rPr>
              <a:t> </a:t>
            </a:r>
            <a:r>
              <a:rPr lang="en-US" sz="2000" dirty="0">
                <a:latin typeface="Arial Black" charset="0"/>
              </a:rPr>
              <a:t>Pleasure </a:t>
            </a:r>
          </a:p>
          <a:p>
            <a:pPr eaLnBrk="1" hangingPunct="1"/>
            <a:r>
              <a:rPr lang="en-US" sz="2000" b="1" baseline="-25000" dirty="0">
                <a:latin typeface="Arial Black" charset="0"/>
              </a:rPr>
              <a:t> </a:t>
            </a:r>
            <a:r>
              <a:rPr lang="en-US" sz="2000" dirty="0">
                <a:latin typeface="Arial Black" charset="0"/>
              </a:rPr>
              <a:t>Salvation </a:t>
            </a:r>
          </a:p>
          <a:p>
            <a:pPr eaLnBrk="1" hangingPunct="1"/>
            <a:r>
              <a:rPr lang="en-US" sz="2000" b="1" baseline="-25000" dirty="0">
                <a:latin typeface="Arial Black" charset="0"/>
              </a:rPr>
              <a:t> </a:t>
            </a:r>
            <a:r>
              <a:rPr lang="en-US" sz="2000" dirty="0">
                <a:latin typeface="Arial Black" charset="0"/>
              </a:rPr>
              <a:t>Self-respect </a:t>
            </a:r>
          </a:p>
          <a:p>
            <a:pPr eaLnBrk="1" hangingPunct="1"/>
            <a:r>
              <a:rPr lang="en-US" sz="2000" b="1" baseline="-25000" dirty="0">
                <a:latin typeface="Arial Black" charset="0"/>
              </a:rPr>
              <a:t> </a:t>
            </a:r>
            <a:r>
              <a:rPr lang="en-US" sz="2000" dirty="0">
                <a:latin typeface="Arial Black" charset="0"/>
              </a:rPr>
              <a:t>Social recognition</a:t>
            </a:r>
            <a:endParaRPr lang="en-US" sz="2000" b="1" dirty="0">
              <a:latin typeface="Arial Black" charset="0"/>
            </a:endParaRPr>
          </a:p>
          <a:p>
            <a:pPr eaLnBrk="1" hangingPunct="1"/>
            <a:r>
              <a:rPr lang="en-US" sz="2000" b="1" baseline="-25000" dirty="0">
                <a:latin typeface="Arial Black" charset="0"/>
              </a:rPr>
              <a:t> </a:t>
            </a:r>
            <a:r>
              <a:rPr lang="en-US" sz="2000" dirty="0">
                <a:latin typeface="Arial Black" charset="0"/>
              </a:rPr>
              <a:t>True friendship </a:t>
            </a:r>
          </a:p>
          <a:p>
            <a:pPr eaLnBrk="1" hangingPunct="1"/>
            <a:r>
              <a:rPr lang="en-US" sz="2000" b="1" baseline="-25000" dirty="0">
                <a:latin typeface="Arial Black" charset="0"/>
              </a:rPr>
              <a:t> </a:t>
            </a:r>
            <a:r>
              <a:rPr lang="en-US" sz="2000" dirty="0">
                <a:latin typeface="Arial Black" charset="0"/>
              </a:rPr>
              <a:t>Wisdom</a:t>
            </a:r>
          </a:p>
        </p:txBody>
      </p:sp>
      <p:pic>
        <p:nvPicPr>
          <p:cNvPr id="2" name="Picture 1" descr="imag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609600"/>
            <a:ext cx="4876800" cy="2200694"/>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769441"/>
          </a:xfrm>
        </p:spPr>
        <p:txBody>
          <a:bodyPr>
            <a:normAutofit fontScale="90000"/>
          </a:bodyPr>
          <a:lstStyle/>
          <a:p>
            <a:r>
              <a:rPr lang="en-US" dirty="0">
                <a:latin typeface="Arial Black"/>
                <a:cs typeface="Arial Black"/>
              </a:rPr>
              <a:t>Social Position</a:t>
            </a:r>
          </a:p>
        </p:txBody>
      </p:sp>
      <p:sp>
        <p:nvSpPr>
          <p:cNvPr id="3" name="Content Placeholder 2"/>
          <p:cNvSpPr>
            <a:spLocks noGrp="1"/>
          </p:cNvSpPr>
          <p:nvPr>
            <p:ph sz="half" idx="1"/>
          </p:nvPr>
        </p:nvSpPr>
        <p:spPr/>
        <p:txBody>
          <a:bodyPr/>
          <a:lstStyle/>
          <a:p>
            <a:r>
              <a:rPr lang="en-US" dirty="0">
                <a:latin typeface="Arial" panose="020B0604020202020204" pitchFamily="34" charset="0"/>
                <a:cs typeface="Arial" panose="020B0604020202020204" pitchFamily="34" charset="0"/>
              </a:rPr>
              <a:t>Social Class</a:t>
            </a:r>
          </a:p>
          <a:p>
            <a:pPr lvl="1"/>
            <a:r>
              <a:rPr lang="en-US" dirty="0">
                <a:latin typeface="Arial" panose="020B0604020202020204" pitchFamily="34" charset="0"/>
                <a:cs typeface="Arial" panose="020B0604020202020204" pitchFamily="34" charset="0"/>
              </a:rPr>
              <a:t>Upper Class</a:t>
            </a:r>
          </a:p>
          <a:p>
            <a:pPr lvl="1"/>
            <a:r>
              <a:rPr lang="en-US" dirty="0">
                <a:latin typeface="Arial" panose="020B0604020202020204" pitchFamily="34" charset="0"/>
                <a:cs typeface="Arial" panose="020B0604020202020204" pitchFamily="34" charset="0"/>
              </a:rPr>
              <a:t>Upper Middle Class</a:t>
            </a:r>
          </a:p>
          <a:p>
            <a:pPr lvl="1"/>
            <a:r>
              <a:rPr lang="en-US" dirty="0">
                <a:latin typeface="Arial" panose="020B0604020202020204" pitchFamily="34" charset="0"/>
                <a:cs typeface="Arial" panose="020B0604020202020204" pitchFamily="34" charset="0"/>
              </a:rPr>
              <a:t>Middle Class</a:t>
            </a:r>
          </a:p>
          <a:p>
            <a:r>
              <a:rPr lang="en-US" dirty="0">
                <a:latin typeface="Arial" panose="020B0604020202020204" pitchFamily="34" charset="0"/>
                <a:cs typeface="Arial" panose="020B0604020202020204" pitchFamily="34" charset="0"/>
              </a:rPr>
              <a:t>Class mobility</a:t>
            </a:r>
          </a:p>
          <a:p>
            <a:r>
              <a:rPr lang="en-US" dirty="0">
                <a:latin typeface="Arial" panose="020B0604020202020204" pitchFamily="34" charset="0"/>
                <a:cs typeface="Arial" panose="020B0604020202020204" pitchFamily="34" charset="0"/>
              </a:rPr>
              <a:t>Reference Groups</a:t>
            </a:r>
          </a:p>
          <a:p>
            <a:r>
              <a:rPr lang="en-US" dirty="0">
                <a:latin typeface="Arial" panose="020B0604020202020204" pitchFamily="34" charset="0"/>
                <a:cs typeface="Arial" panose="020B0604020202020204" pitchFamily="34" charset="0"/>
              </a:rPr>
              <a:t>Aspirational Groups</a:t>
            </a:r>
          </a:p>
          <a:p>
            <a:r>
              <a:rPr lang="en-US" dirty="0">
                <a:latin typeface="Arial" panose="020B0604020202020204" pitchFamily="34" charset="0"/>
                <a:cs typeface="Arial" panose="020B0604020202020204" pitchFamily="34" charset="0"/>
              </a:rPr>
              <a:t>Race and Gender</a:t>
            </a:r>
          </a:p>
          <a:p>
            <a:endParaRPr lang="en-US" dirty="0"/>
          </a:p>
        </p:txBody>
      </p:sp>
      <p:sp>
        <p:nvSpPr>
          <p:cNvPr id="4" name="Content Placeholder 3"/>
          <p:cNvSpPr>
            <a:spLocks noGrp="1"/>
          </p:cNvSpPr>
          <p:nvPr>
            <p:ph sz="half" idx="2"/>
          </p:nvPr>
        </p:nvSpPr>
        <p:spPr/>
        <p:txBody>
          <a:bodyPr/>
          <a:lstStyle/>
          <a:p>
            <a:r>
              <a:rPr lang="en-US" dirty="0">
                <a:latin typeface="Arial" panose="020B0604020202020204" pitchFamily="34" charset="0"/>
                <a:cs typeface="Arial" panose="020B0604020202020204" pitchFamily="34" charset="0"/>
              </a:rPr>
              <a:t>Family</a:t>
            </a:r>
          </a:p>
          <a:p>
            <a:pPr lvl="1"/>
            <a:r>
              <a:rPr lang="en-US" dirty="0">
                <a:latin typeface="Arial" panose="020B0604020202020204" pitchFamily="34" charset="0"/>
                <a:cs typeface="Arial" panose="020B0604020202020204" pitchFamily="34" charset="0"/>
              </a:rPr>
              <a:t>Family structure</a:t>
            </a:r>
          </a:p>
          <a:p>
            <a:pPr lvl="1"/>
            <a:r>
              <a:rPr lang="en-US" dirty="0">
                <a:latin typeface="Arial" panose="020B0604020202020204" pitchFamily="34" charset="0"/>
                <a:cs typeface="Arial" panose="020B0604020202020204" pitchFamily="34" charset="0"/>
              </a:rPr>
              <a:t>Kids in household</a:t>
            </a:r>
          </a:p>
          <a:p>
            <a:pPr lvl="1"/>
            <a:r>
              <a:rPr lang="en-US" dirty="0">
                <a:latin typeface="Arial" panose="020B0604020202020204" pitchFamily="34" charset="0"/>
                <a:cs typeface="Arial" panose="020B0604020202020204" pitchFamily="34" charset="0"/>
              </a:rPr>
              <a:t>Marital Status</a:t>
            </a:r>
          </a:p>
          <a:p>
            <a:pPr lvl="1"/>
            <a:r>
              <a:rPr lang="en-US" dirty="0">
                <a:latin typeface="Arial" panose="020B0604020202020204" pitchFamily="34" charset="0"/>
                <a:cs typeface="Arial" panose="020B0604020202020204" pitchFamily="34" charset="0"/>
              </a:rPr>
              <a:t>Parental Education</a:t>
            </a:r>
          </a:p>
          <a:p>
            <a:r>
              <a:rPr lang="en-US" dirty="0">
                <a:latin typeface="Arial" panose="020B0604020202020204" pitchFamily="34" charset="0"/>
                <a:cs typeface="Arial" panose="020B0604020202020204" pitchFamily="34" charset="0"/>
              </a:rPr>
              <a:t>Intergenerational Influences </a:t>
            </a:r>
          </a:p>
          <a:p>
            <a:pPr lvl="1"/>
            <a:r>
              <a:rPr lang="en-US" dirty="0">
                <a:latin typeface="Arial" panose="020B0604020202020204" pitchFamily="34" charset="0"/>
                <a:cs typeface="Arial" panose="020B0604020202020204" pitchFamily="34" charset="0"/>
              </a:rPr>
              <a:t>Indoctrination</a:t>
            </a:r>
          </a:p>
          <a:p>
            <a:pPr lvl="1"/>
            <a:r>
              <a:rPr lang="en-US" dirty="0">
                <a:latin typeface="Arial" panose="020B0604020202020204" pitchFamily="34" charset="0"/>
                <a:cs typeface="Arial" panose="020B0604020202020204" pitchFamily="34" charset="0"/>
              </a:rPr>
              <a:t>Trickle-up</a:t>
            </a:r>
          </a:p>
          <a:p>
            <a:r>
              <a:rPr lang="en-US" dirty="0">
                <a:latin typeface="Arial" panose="020B0604020202020204" pitchFamily="34" charset="0"/>
                <a:cs typeface="Arial" panose="020B0604020202020204" pitchFamily="34" charset="0"/>
              </a:rPr>
              <a:t>Community</a:t>
            </a:r>
          </a:p>
        </p:txBody>
      </p:sp>
    </p:spTree>
    <p:extLst>
      <p:ext uri="{BB962C8B-B14F-4D97-AF65-F5344CB8AC3E}">
        <p14:creationId xmlns:p14="http://schemas.microsoft.com/office/powerpoint/2010/main" val="2290777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F417E113-7D59-8241-AE18-FFA9BE908120}"/>
              </a:ext>
            </a:extLst>
          </p:cNvPr>
          <p:cNvSpPr>
            <a:spLocks noGrp="1"/>
          </p:cNvSpPr>
          <p:nvPr>
            <p:ph type="title"/>
          </p:nvPr>
        </p:nvSpPr>
        <p:spPr>
          <a:xfrm>
            <a:off x="1132681" y="300999"/>
            <a:ext cx="7227888" cy="768350"/>
          </a:xfrm>
        </p:spPr>
        <p:txBody>
          <a:bodyPr>
            <a:normAutofit fontScale="90000"/>
          </a:bodyPr>
          <a:lstStyle/>
          <a:p>
            <a:pPr marL="54864" indent="0" eaLnBrk="1" fontAlgn="auto" hangingPunct="1">
              <a:spcAft>
                <a:spcPts val="0"/>
              </a:spcAft>
              <a:defRPr/>
            </a:pPr>
            <a:r>
              <a:rPr lang="en-US" dirty="0" err="1">
                <a:solidFill>
                  <a:schemeClr val="tx2">
                    <a:tint val="100000"/>
                    <a:shade val="90000"/>
                    <a:satMod val="250000"/>
                    <a:alpha val="100000"/>
                  </a:schemeClr>
                </a:solidFill>
                <a:latin typeface="Arial Black" charset="0"/>
              </a:rPr>
              <a:t>Infegy</a:t>
            </a:r>
            <a:r>
              <a:rPr lang="en-US" dirty="0">
                <a:solidFill>
                  <a:schemeClr val="tx2">
                    <a:tint val="100000"/>
                    <a:shade val="90000"/>
                    <a:satMod val="250000"/>
                    <a:alpha val="100000"/>
                  </a:schemeClr>
                </a:solidFill>
                <a:latin typeface="Arial Black" charset="0"/>
              </a:rPr>
              <a:t> Atlas</a:t>
            </a:r>
          </a:p>
        </p:txBody>
      </p:sp>
      <p:sp>
        <p:nvSpPr>
          <p:cNvPr id="27651" name="TextBox 3">
            <a:extLst>
              <a:ext uri="{FF2B5EF4-FFF2-40B4-BE49-F238E27FC236}">
                <a16:creationId xmlns:a16="http://schemas.microsoft.com/office/drawing/2014/main" id="{A0CC838E-F680-CE4D-A29B-A100527E2990}"/>
              </a:ext>
            </a:extLst>
          </p:cNvPr>
          <p:cNvSpPr txBox="1">
            <a:spLocks noChangeArrowheads="1"/>
          </p:cNvSpPr>
          <p:nvPr/>
        </p:nvSpPr>
        <p:spPr bwMode="auto">
          <a:xfrm>
            <a:off x="471055" y="1464491"/>
            <a:ext cx="84443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dirty="0">
                <a:latin typeface="Arial" panose="020B0604020202020204" pitchFamily="34" charset="0"/>
                <a:cs typeface="Arial" panose="020B0604020202020204" pitchFamily="34" charset="0"/>
              </a:rPr>
              <a:t>Brand Insights based on observing social media and online news discourse about your brand – A social listening platform</a:t>
            </a:r>
            <a:endParaRPr lang="en-US" altLang="en-US" sz="2800" dirty="0">
              <a:latin typeface="Arial" panose="020B0604020202020204" pitchFamily="34" charset="0"/>
              <a:cs typeface="Arial" panose="020B0604020202020204" pitchFamily="34" charset="0"/>
            </a:endParaRPr>
          </a:p>
        </p:txBody>
      </p:sp>
      <p:pic>
        <p:nvPicPr>
          <p:cNvPr id="5" name="Picture 4" descr="A group of logos in different colors&#10;&#10;Description automatically generated">
            <a:extLst>
              <a:ext uri="{FF2B5EF4-FFF2-40B4-BE49-F238E27FC236}">
                <a16:creationId xmlns:a16="http://schemas.microsoft.com/office/drawing/2014/main" id="{4236AC64-C398-F76E-83CD-A6A21C612762}"/>
              </a:ext>
            </a:extLst>
          </p:cNvPr>
          <p:cNvPicPr>
            <a:picLocks noChangeAspect="1"/>
          </p:cNvPicPr>
          <p:nvPr/>
        </p:nvPicPr>
        <p:blipFill>
          <a:blip r:embed="rId2"/>
          <a:stretch>
            <a:fillRect/>
          </a:stretch>
        </p:blipFill>
        <p:spPr>
          <a:xfrm>
            <a:off x="588169" y="2734214"/>
            <a:ext cx="7772400" cy="1800590"/>
          </a:xfrm>
          <a:prstGeom prst="rect">
            <a:avLst/>
          </a:prstGeom>
        </p:spPr>
      </p:pic>
    </p:spTree>
    <p:extLst>
      <p:ext uri="{BB962C8B-B14F-4D97-AF65-F5344CB8AC3E}">
        <p14:creationId xmlns:p14="http://schemas.microsoft.com/office/powerpoint/2010/main" val="27180035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3536"/>
            <a:ext cx="8763000" cy="1143000"/>
          </a:xfrm>
        </p:spPr>
        <p:txBody>
          <a:bodyPr>
            <a:noAutofit/>
          </a:bodyPr>
          <a:lstStyle/>
          <a:p>
            <a:r>
              <a:rPr lang="en-US" sz="3200" b="1" dirty="0">
                <a:latin typeface="Arial Black" panose="020B0604020202020204" pitchFamily="34" charset="0"/>
                <a:cs typeface="Arial Black" panose="020B0604020202020204" pitchFamily="34" charset="0"/>
              </a:rPr>
              <a:t>Brand Analysis: Audience Perceptions</a:t>
            </a:r>
          </a:p>
        </p:txBody>
      </p:sp>
      <p:sp>
        <p:nvSpPr>
          <p:cNvPr id="3" name="Content Placeholder 2"/>
          <p:cNvSpPr>
            <a:spLocks noGrp="1"/>
          </p:cNvSpPr>
          <p:nvPr>
            <p:ph sz="half" idx="1"/>
          </p:nvPr>
        </p:nvSpPr>
        <p:spPr>
          <a:xfrm>
            <a:off x="228600" y="1645920"/>
            <a:ext cx="8915400" cy="5059680"/>
          </a:xfrm>
        </p:spPr>
        <p:txBody>
          <a:bodyPr>
            <a:normAutofit fontScale="92500"/>
          </a:bodyPr>
          <a:lstStyle/>
          <a:p>
            <a:r>
              <a:rPr lang="en-US" sz="2000" dirty="0">
                <a:latin typeface="Arial" panose="020B0604020202020204" pitchFamily="34" charset="0"/>
                <a:cs typeface="Arial" panose="020B0604020202020204" pitchFamily="34" charset="0"/>
              </a:rPr>
              <a:t>1) What are your offerings?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What is your market reach and your range of products?  Consider your most popular items, your newest additions, your locations, and your newest market expansions. What are the strengths and weaknesses among these features?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2) What is the competitive landscape?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Who are your major competitors (established brands w/ larger budgets)?  Who are your core competitors (highly similar brands, including new entrants)? Have competitors shifted their brand strategy in ways that threaten yours?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3) How is your brand perceived? </a:t>
            </a:r>
          </a:p>
          <a:p>
            <a:pPr marL="0" indent="0">
              <a:buNone/>
            </a:pP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What’s your brand’s personality?  What ideas do users associate with it?  How is your brand positioned relative to competitors?  What differentiates your brand?  What makes ii unique in the market?  What are its key attributes?</a:t>
            </a:r>
          </a:p>
          <a:p>
            <a:endParaRPr lang="en-US" sz="1200" dirty="0"/>
          </a:p>
        </p:txBody>
      </p:sp>
    </p:spTree>
    <p:extLst>
      <p:ext uri="{BB962C8B-B14F-4D97-AF65-F5344CB8AC3E}">
        <p14:creationId xmlns:p14="http://schemas.microsoft.com/office/powerpoint/2010/main" val="1189335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10AE62A-BFC8-32C3-AEBE-B93785966091}"/>
              </a:ext>
            </a:extLst>
          </p:cNvPr>
          <p:cNvSpPr>
            <a:spLocks noGrp="1"/>
          </p:cNvSpPr>
          <p:nvPr>
            <p:ph type="title"/>
          </p:nvPr>
        </p:nvSpPr>
        <p:spPr>
          <a:xfrm>
            <a:off x="408862" y="300999"/>
            <a:ext cx="8354137" cy="768350"/>
          </a:xfrm>
        </p:spPr>
        <p:txBody>
          <a:bodyPr>
            <a:noAutofit/>
          </a:bodyPr>
          <a:lstStyle/>
          <a:p>
            <a:pPr marL="54864" indent="0" algn="ctr" eaLnBrk="1" fontAlgn="auto" hangingPunct="1">
              <a:spcAft>
                <a:spcPts val="0"/>
              </a:spcAft>
              <a:defRPr/>
            </a:pPr>
            <a:r>
              <a:rPr lang="en-US" sz="2800" dirty="0">
                <a:solidFill>
                  <a:schemeClr val="tx2">
                    <a:tint val="100000"/>
                    <a:shade val="90000"/>
                    <a:satMod val="250000"/>
                    <a:alpha val="100000"/>
                  </a:schemeClr>
                </a:solidFill>
                <a:latin typeface="Arial Black" charset="0"/>
              </a:rPr>
              <a:t>Major Narratives – Topic Modeling </a:t>
            </a:r>
          </a:p>
        </p:txBody>
      </p:sp>
      <p:sp>
        <p:nvSpPr>
          <p:cNvPr id="8" name="TextBox 7">
            <a:extLst>
              <a:ext uri="{FF2B5EF4-FFF2-40B4-BE49-F238E27FC236}">
                <a16:creationId xmlns:a16="http://schemas.microsoft.com/office/drawing/2014/main" id="{7131C05A-E30C-CA7A-05E9-27B6D2E68159}"/>
              </a:ext>
            </a:extLst>
          </p:cNvPr>
          <p:cNvSpPr txBox="1"/>
          <p:nvPr/>
        </p:nvSpPr>
        <p:spPr>
          <a:xfrm>
            <a:off x="999243" y="1671935"/>
            <a:ext cx="2544286" cy="461665"/>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Marriott Bonvoy</a:t>
            </a:r>
          </a:p>
        </p:txBody>
      </p:sp>
      <p:sp>
        <p:nvSpPr>
          <p:cNvPr id="9" name="TextBox 8">
            <a:extLst>
              <a:ext uri="{FF2B5EF4-FFF2-40B4-BE49-F238E27FC236}">
                <a16:creationId xmlns:a16="http://schemas.microsoft.com/office/drawing/2014/main" id="{FBB268C2-B41C-815A-78EE-4435B27B6BA9}"/>
              </a:ext>
            </a:extLst>
          </p:cNvPr>
          <p:cNvSpPr txBox="1"/>
          <p:nvPr/>
        </p:nvSpPr>
        <p:spPr>
          <a:xfrm>
            <a:off x="5927483" y="1671935"/>
            <a:ext cx="2217274" cy="461665"/>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Hilton Honors</a:t>
            </a:r>
          </a:p>
        </p:txBody>
      </p:sp>
      <p:pic>
        <p:nvPicPr>
          <p:cNvPr id="11" name="Picture 10" descr="A colorful dots with white text&#10;&#10;Description automatically generated with medium confidence">
            <a:extLst>
              <a:ext uri="{FF2B5EF4-FFF2-40B4-BE49-F238E27FC236}">
                <a16:creationId xmlns:a16="http://schemas.microsoft.com/office/drawing/2014/main" id="{8BC8A962-E4A5-140D-5E6F-07A619EC5E3D}"/>
              </a:ext>
            </a:extLst>
          </p:cNvPr>
          <p:cNvPicPr>
            <a:picLocks noChangeAspect="1"/>
          </p:cNvPicPr>
          <p:nvPr/>
        </p:nvPicPr>
        <p:blipFill>
          <a:blip r:embed="rId2"/>
          <a:stretch>
            <a:fillRect/>
          </a:stretch>
        </p:blipFill>
        <p:spPr>
          <a:xfrm>
            <a:off x="304800" y="2445329"/>
            <a:ext cx="4599082" cy="3257244"/>
          </a:xfrm>
          <a:prstGeom prst="rect">
            <a:avLst/>
          </a:prstGeom>
        </p:spPr>
      </p:pic>
      <p:pic>
        <p:nvPicPr>
          <p:cNvPr id="13" name="Picture 12" descr="A group of colorful dots&#10;&#10;Description automatically generated">
            <a:extLst>
              <a:ext uri="{FF2B5EF4-FFF2-40B4-BE49-F238E27FC236}">
                <a16:creationId xmlns:a16="http://schemas.microsoft.com/office/drawing/2014/main" id="{B05A1EBE-340B-DFD8-B5CA-DA20E549682E}"/>
              </a:ext>
            </a:extLst>
          </p:cNvPr>
          <p:cNvPicPr>
            <a:picLocks noChangeAspect="1"/>
          </p:cNvPicPr>
          <p:nvPr/>
        </p:nvPicPr>
        <p:blipFill>
          <a:blip r:embed="rId3"/>
          <a:stretch>
            <a:fillRect/>
          </a:stretch>
        </p:blipFill>
        <p:spPr>
          <a:xfrm>
            <a:off x="4419600" y="2445328"/>
            <a:ext cx="4856927" cy="3257245"/>
          </a:xfrm>
          <a:prstGeom prst="rect">
            <a:avLst/>
          </a:prstGeom>
        </p:spPr>
      </p:pic>
    </p:spTree>
    <p:extLst>
      <p:ext uri="{BB962C8B-B14F-4D97-AF65-F5344CB8AC3E}">
        <p14:creationId xmlns:p14="http://schemas.microsoft.com/office/powerpoint/2010/main" val="238617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9A57D82-17A5-CCDA-E898-74EA0FDBA47B}"/>
              </a:ext>
            </a:extLst>
          </p:cNvPr>
          <p:cNvSpPr>
            <a:spLocks noGrp="1"/>
          </p:cNvSpPr>
          <p:nvPr>
            <p:ph type="title"/>
          </p:nvPr>
        </p:nvSpPr>
        <p:spPr>
          <a:xfrm>
            <a:off x="408862" y="300999"/>
            <a:ext cx="8430337" cy="768350"/>
          </a:xfrm>
        </p:spPr>
        <p:txBody>
          <a:bodyPr>
            <a:noAutofit/>
          </a:bodyPr>
          <a:lstStyle/>
          <a:p>
            <a:pPr marL="54864" indent="0" algn="ctr" eaLnBrk="1" fontAlgn="auto" hangingPunct="1">
              <a:spcAft>
                <a:spcPts val="0"/>
              </a:spcAft>
              <a:defRPr/>
            </a:pPr>
            <a:r>
              <a:rPr lang="en-US" sz="2800" dirty="0">
                <a:solidFill>
                  <a:schemeClr val="tx2">
                    <a:tint val="100000"/>
                    <a:shade val="90000"/>
                    <a:satMod val="250000"/>
                    <a:alpha val="100000"/>
                  </a:schemeClr>
                </a:solidFill>
                <a:latin typeface="Arial Black" charset="0"/>
              </a:rPr>
              <a:t>Linguisti</a:t>
            </a:r>
            <a:r>
              <a:rPr lang="en-US" sz="2800" dirty="0">
                <a:latin typeface="Arial Black" charset="0"/>
              </a:rPr>
              <a:t>c Patterns </a:t>
            </a:r>
            <a:r>
              <a:rPr lang="en-US" sz="2800" dirty="0">
                <a:solidFill>
                  <a:schemeClr val="tx2">
                    <a:tint val="100000"/>
                    <a:shade val="90000"/>
                    <a:satMod val="250000"/>
                    <a:alpha val="100000"/>
                  </a:schemeClr>
                </a:solidFill>
                <a:latin typeface="Arial Black" charset="0"/>
              </a:rPr>
              <a:t>– Word Mapping</a:t>
            </a:r>
          </a:p>
        </p:txBody>
      </p:sp>
      <p:sp>
        <p:nvSpPr>
          <p:cNvPr id="6" name="TextBox 5">
            <a:extLst>
              <a:ext uri="{FF2B5EF4-FFF2-40B4-BE49-F238E27FC236}">
                <a16:creationId xmlns:a16="http://schemas.microsoft.com/office/drawing/2014/main" id="{3912DDBD-2871-525F-9C4A-A63C9FE8AFD5}"/>
              </a:ext>
            </a:extLst>
          </p:cNvPr>
          <p:cNvSpPr txBox="1"/>
          <p:nvPr/>
        </p:nvSpPr>
        <p:spPr>
          <a:xfrm>
            <a:off x="999243" y="1103984"/>
            <a:ext cx="2544286" cy="461665"/>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Marriott Bonvoy</a:t>
            </a:r>
          </a:p>
        </p:txBody>
      </p:sp>
      <p:sp>
        <p:nvSpPr>
          <p:cNvPr id="7" name="TextBox 6">
            <a:extLst>
              <a:ext uri="{FF2B5EF4-FFF2-40B4-BE49-F238E27FC236}">
                <a16:creationId xmlns:a16="http://schemas.microsoft.com/office/drawing/2014/main" id="{5207E55B-1109-4507-890E-5ED33EB6CC68}"/>
              </a:ext>
            </a:extLst>
          </p:cNvPr>
          <p:cNvSpPr txBox="1"/>
          <p:nvPr/>
        </p:nvSpPr>
        <p:spPr>
          <a:xfrm>
            <a:off x="5927483" y="1103984"/>
            <a:ext cx="2217274" cy="461665"/>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Hilton Honors</a:t>
            </a:r>
          </a:p>
        </p:txBody>
      </p:sp>
      <p:pic>
        <p:nvPicPr>
          <p:cNvPr id="9" name="Picture 8" descr="A close-up of words&#10;&#10;Description automatically generated">
            <a:extLst>
              <a:ext uri="{FF2B5EF4-FFF2-40B4-BE49-F238E27FC236}">
                <a16:creationId xmlns:a16="http://schemas.microsoft.com/office/drawing/2014/main" id="{A0A16471-AB8E-EFED-EA38-E44BA99570D6}"/>
              </a:ext>
            </a:extLst>
          </p:cNvPr>
          <p:cNvPicPr>
            <a:picLocks noChangeAspect="1"/>
          </p:cNvPicPr>
          <p:nvPr/>
        </p:nvPicPr>
        <p:blipFill>
          <a:blip r:embed="rId2"/>
          <a:stretch>
            <a:fillRect/>
          </a:stretch>
        </p:blipFill>
        <p:spPr>
          <a:xfrm>
            <a:off x="218134" y="1790828"/>
            <a:ext cx="4326157" cy="1451304"/>
          </a:xfrm>
          <a:prstGeom prst="rect">
            <a:avLst/>
          </a:prstGeom>
        </p:spPr>
      </p:pic>
      <p:pic>
        <p:nvPicPr>
          <p:cNvPr id="11" name="Picture 10" descr="A close-up of words&#10;&#10;Description automatically generated">
            <a:extLst>
              <a:ext uri="{FF2B5EF4-FFF2-40B4-BE49-F238E27FC236}">
                <a16:creationId xmlns:a16="http://schemas.microsoft.com/office/drawing/2014/main" id="{11BFCAD4-E48D-AE62-C662-6B9ABAEFDAD3}"/>
              </a:ext>
            </a:extLst>
          </p:cNvPr>
          <p:cNvPicPr>
            <a:picLocks noChangeAspect="1"/>
          </p:cNvPicPr>
          <p:nvPr/>
        </p:nvPicPr>
        <p:blipFill>
          <a:blip r:embed="rId3"/>
          <a:stretch>
            <a:fillRect/>
          </a:stretch>
        </p:blipFill>
        <p:spPr>
          <a:xfrm>
            <a:off x="4711957" y="1778395"/>
            <a:ext cx="4326157" cy="1463737"/>
          </a:xfrm>
          <a:prstGeom prst="rect">
            <a:avLst/>
          </a:prstGeom>
        </p:spPr>
      </p:pic>
      <p:pic>
        <p:nvPicPr>
          <p:cNvPr id="13" name="Picture 12" descr="A diagram of a network&#10;&#10;Description automatically generated with medium confidence">
            <a:extLst>
              <a:ext uri="{FF2B5EF4-FFF2-40B4-BE49-F238E27FC236}">
                <a16:creationId xmlns:a16="http://schemas.microsoft.com/office/drawing/2014/main" id="{9D6EDCA6-8440-092D-6126-458327139E44}"/>
              </a:ext>
            </a:extLst>
          </p:cNvPr>
          <p:cNvPicPr>
            <a:picLocks noChangeAspect="1"/>
          </p:cNvPicPr>
          <p:nvPr/>
        </p:nvPicPr>
        <p:blipFill>
          <a:blip r:embed="rId4"/>
          <a:stretch>
            <a:fillRect/>
          </a:stretch>
        </p:blipFill>
        <p:spPr>
          <a:xfrm>
            <a:off x="4656068" y="3667115"/>
            <a:ext cx="4382046" cy="2157496"/>
          </a:xfrm>
          <a:prstGeom prst="rect">
            <a:avLst/>
          </a:prstGeom>
        </p:spPr>
      </p:pic>
      <p:pic>
        <p:nvPicPr>
          <p:cNvPr id="15" name="Picture 14" descr="A diagram of different types of words&#10;&#10;Description automatically generated">
            <a:extLst>
              <a:ext uri="{FF2B5EF4-FFF2-40B4-BE49-F238E27FC236}">
                <a16:creationId xmlns:a16="http://schemas.microsoft.com/office/drawing/2014/main" id="{D02FC8AB-6A90-7A7E-6107-3C1DEFB9B8C1}"/>
              </a:ext>
            </a:extLst>
          </p:cNvPr>
          <p:cNvPicPr>
            <a:picLocks noChangeAspect="1"/>
          </p:cNvPicPr>
          <p:nvPr/>
        </p:nvPicPr>
        <p:blipFill>
          <a:blip r:embed="rId5"/>
          <a:stretch>
            <a:fillRect/>
          </a:stretch>
        </p:blipFill>
        <p:spPr>
          <a:xfrm>
            <a:off x="218134" y="3667115"/>
            <a:ext cx="4353866" cy="2157496"/>
          </a:xfrm>
          <a:prstGeom prst="rect">
            <a:avLst/>
          </a:prstGeom>
        </p:spPr>
      </p:pic>
    </p:spTree>
    <p:extLst>
      <p:ext uri="{BB962C8B-B14F-4D97-AF65-F5344CB8AC3E}">
        <p14:creationId xmlns:p14="http://schemas.microsoft.com/office/powerpoint/2010/main" val="1052091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9C036A-5109-0130-0411-D83506072177}"/>
              </a:ext>
            </a:extLst>
          </p:cNvPr>
          <p:cNvSpPr>
            <a:spLocks noGrp="1"/>
          </p:cNvSpPr>
          <p:nvPr>
            <p:ph type="title"/>
          </p:nvPr>
        </p:nvSpPr>
        <p:spPr>
          <a:xfrm>
            <a:off x="408862" y="300999"/>
            <a:ext cx="8354137" cy="768350"/>
          </a:xfrm>
        </p:spPr>
        <p:txBody>
          <a:bodyPr>
            <a:noAutofit/>
          </a:bodyPr>
          <a:lstStyle/>
          <a:p>
            <a:pPr marL="54864" indent="0" algn="ctr" eaLnBrk="1" fontAlgn="auto" hangingPunct="1">
              <a:spcAft>
                <a:spcPts val="0"/>
              </a:spcAft>
              <a:defRPr/>
            </a:pPr>
            <a:r>
              <a:rPr lang="en-US" sz="2800" dirty="0">
                <a:solidFill>
                  <a:schemeClr val="tx2">
                    <a:tint val="100000"/>
                    <a:shade val="90000"/>
                    <a:satMod val="250000"/>
                    <a:alpha val="100000"/>
                  </a:schemeClr>
                </a:solidFill>
                <a:latin typeface="Arial Black" charset="0"/>
              </a:rPr>
              <a:t>Hashtag Clusters – Network Analysis</a:t>
            </a:r>
          </a:p>
        </p:txBody>
      </p:sp>
      <p:sp>
        <p:nvSpPr>
          <p:cNvPr id="4" name="TextBox 3">
            <a:extLst>
              <a:ext uri="{FF2B5EF4-FFF2-40B4-BE49-F238E27FC236}">
                <a16:creationId xmlns:a16="http://schemas.microsoft.com/office/drawing/2014/main" id="{F4DD5031-F73C-DEC2-823C-0DD75A4EC15D}"/>
              </a:ext>
            </a:extLst>
          </p:cNvPr>
          <p:cNvSpPr txBox="1"/>
          <p:nvPr/>
        </p:nvSpPr>
        <p:spPr>
          <a:xfrm>
            <a:off x="999243" y="1103984"/>
            <a:ext cx="2544286" cy="461665"/>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Marriott Bonvoy</a:t>
            </a:r>
          </a:p>
        </p:txBody>
      </p:sp>
      <p:sp>
        <p:nvSpPr>
          <p:cNvPr id="5" name="TextBox 4">
            <a:extLst>
              <a:ext uri="{FF2B5EF4-FFF2-40B4-BE49-F238E27FC236}">
                <a16:creationId xmlns:a16="http://schemas.microsoft.com/office/drawing/2014/main" id="{47BC4481-5C15-79A6-DAC5-9FC0E06CA39A}"/>
              </a:ext>
            </a:extLst>
          </p:cNvPr>
          <p:cNvSpPr txBox="1"/>
          <p:nvPr/>
        </p:nvSpPr>
        <p:spPr>
          <a:xfrm>
            <a:off x="5927483" y="1103984"/>
            <a:ext cx="2217274" cy="461665"/>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Hilton Honors</a:t>
            </a:r>
          </a:p>
        </p:txBody>
      </p:sp>
      <p:pic>
        <p:nvPicPr>
          <p:cNvPr id="7" name="Picture 6" descr="A diagram of a network&#10;&#10;Description automatically generated">
            <a:extLst>
              <a:ext uri="{FF2B5EF4-FFF2-40B4-BE49-F238E27FC236}">
                <a16:creationId xmlns:a16="http://schemas.microsoft.com/office/drawing/2014/main" id="{ABDF7754-248E-D941-3C6F-7720DA0B37CA}"/>
              </a:ext>
            </a:extLst>
          </p:cNvPr>
          <p:cNvPicPr>
            <a:picLocks noChangeAspect="1"/>
          </p:cNvPicPr>
          <p:nvPr/>
        </p:nvPicPr>
        <p:blipFill>
          <a:blip r:embed="rId2"/>
          <a:stretch>
            <a:fillRect/>
          </a:stretch>
        </p:blipFill>
        <p:spPr>
          <a:xfrm>
            <a:off x="131763" y="2011796"/>
            <a:ext cx="4440237" cy="2133364"/>
          </a:xfrm>
          <a:prstGeom prst="rect">
            <a:avLst/>
          </a:prstGeom>
        </p:spPr>
      </p:pic>
      <p:pic>
        <p:nvPicPr>
          <p:cNvPr id="9" name="Picture 8" descr="A diagram of a tree&#10;&#10;Description automatically generated with medium confidence">
            <a:extLst>
              <a:ext uri="{FF2B5EF4-FFF2-40B4-BE49-F238E27FC236}">
                <a16:creationId xmlns:a16="http://schemas.microsoft.com/office/drawing/2014/main" id="{11ED8BF5-2D2E-7F6E-E94A-6592439FB196}"/>
              </a:ext>
            </a:extLst>
          </p:cNvPr>
          <p:cNvPicPr>
            <a:picLocks noChangeAspect="1"/>
          </p:cNvPicPr>
          <p:nvPr/>
        </p:nvPicPr>
        <p:blipFill>
          <a:blip r:embed="rId3"/>
          <a:stretch>
            <a:fillRect/>
          </a:stretch>
        </p:blipFill>
        <p:spPr>
          <a:xfrm>
            <a:off x="4644507" y="2011796"/>
            <a:ext cx="4485638" cy="2133364"/>
          </a:xfrm>
          <a:prstGeom prst="rect">
            <a:avLst/>
          </a:prstGeom>
        </p:spPr>
      </p:pic>
    </p:spTree>
    <p:extLst>
      <p:ext uri="{BB962C8B-B14F-4D97-AF65-F5344CB8AC3E}">
        <p14:creationId xmlns:p14="http://schemas.microsoft.com/office/powerpoint/2010/main" val="256161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57200" y="1828800"/>
            <a:ext cx="8237538" cy="1477328"/>
          </a:xfrm>
          <a:noFill/>
        </p:spPr>
        <p:txBody>
          <a:bodyPr lIns="0" tIns="0" rIns="0" bIns="0" anchor="t"/>
          <a:lstStyle/>
          <a:p>
            <a:pPr eaLnBrk="1" hangingPunct="1"/>
            <a:r>
              <a:rPr lang="en-US" sz="4800" b="1" dirty="0">
                <a:solidFill>
                  <a:srgbClr val="E2DCC1"/>
                </a:solidFill>
                <a:latin typeface="Arial Black" charset="0"/>
              </a:rPr>
              <a:t>The Social Psychology </a:t>
            </a:r>
            <a:r>
              <a:rPr lang="en-US" sz="4800" b="1">
                <a:solidFill>
                  <a:srgbClr val="E2DCC1"/>
                </a:solidFill>
                <a:latin typeface="Arial Black" charset="0"/>
              </a:rPr>
              <a:t>of Strategy</a:t>
            </a:r>
            <a:endParaRPr lang="en-US" sz="4800" b="1" dirty="0">
              <a:solidFill>
                <a:srgbClr val="E2DCC1"/>
              </a:solidFill>
              <a:latin typeface="Arial Black" charset="0"/>
            </a:endParaRPr>
          </a:p>
        </p:txBody>
      </p:sp>
      <p:sp>
        <p:nvSpPr>
          <p:cNvPr id="14338" name="Freeform 3"/>
          <p:cNvSpPr>
            <a:spLocks/>
          </p:cNvSpPr>
          <p:nvPr/>
        </p:nvSpPr>
        <p:spPr bwMode="auto">
          <a:xfrm>
            <a:off x="228600" y="3733800"/>
            <a:ext cx="8655050" cy="104775"/>
          </a:xfrm>
          <a:custGeom>
            <a:avLst/>
            <a:gdLst>
              <a:gd name="T0" fmla="*/ 0 w 5452"/>
              <a:gd name="T1" fmla="*/ 2147483647 h 66"/>
              <a:gd name="T2" fmla="*/ 2147483647 w 5452"/>
              <a:gd name="T3" fmla="*/ 2147483647 h 66"/>
              <a:gd name="T4" fmla="*/ 2147483647 w 5452"/>
              <a:gd name="T5" fmla="*/ 0 h 66"/>
              <a:gd name="T6" fmla="*/ 0 w 5452"/>
              <a:gd name="T7" fmla="*/ 0 h 66"/>
              <a:gd name="T8" fmla="*/ 0 w 5452"/>
              <a:gd name="T9" fmla="*/ 2147483647 h 66"/>
              <a:gd name="T10" fmla="*/ 0 60000 65536"/>
              <a:gd name="T11" fmla="*/ 0 60000 65536"/>
              <a:gd name="T12" fmla="*/ 0 60000 65536"/>
              <a:gd name="T13" fmla="*/ 0 60000 65536"/>
              <a:gd name="T14" fmla="*/ 0 60000 65536"/>
              <a:gd name="T15" fmla="*/ 0 w 5452"/>
              <a:gd name="T16" fmla="*/ 0 h 66"/>
              <a:gd name="T17" fmla="*/ 5452 w 5452"/>
              <a:gd name="T18" fmla="*/ 66 h 66"/>
            </a:gdLst>
            <a:ahLst/>
            <a:cxnLst>
              <a:cxn ang="T10">
                <a:pos x="T0" y="T1"/>
              </a:cxn>
              <a:cxn ang="T11">
                <a:pos x="T2" y="T3"/>
              </a:cxn>
              <a:cxn ang="T12">
                <a:pos x="T4" y="T5"/>
              </a:cxn>
              <a:cxn ang="T13">
                <a:pos x="T6" y="T7"/>
              </a:cxn>
              <a:cxn ang="T14">
                <a:pos x="T8" y="T9"/>
              </a:cxn>
            </a:cxnLst>
            <a:rect l="T15" t="T16" r="T17" b="T18"/>
            <a:pathLst>
              <a:path w="5452" h="66">
                <a:moveTo>
                  <a:pt x="0" y="65"/>
                </a:moveTo>
                <a:lnTo>
                  <a:pt x="5451" y="65"/>
                </a:lnTo>
                <a:lnTo>
                  <a:pt x="5451" y="0"/>
                </a:lnTo>
                <a:lnTo>
                  <a:pt x="0" y="0"/>
                </a:lnTo>
                <a:lnTo>
                  <a:pt x="0" y="65"/>
                </a:lnTo>
              </a:path>
            </a:pathLst>
          </a:custGeom>
          <a:gradFill rotWithShape="0">
            <a:gsLst>
              <a:gs pos="0">
                <a:srgbClr val="A060A0"/>
              </a:gs>
              <a:gs pos="50000">
                <a:srgbClr val="515056"/>
              </a:gs>
              <a:gs pos="100000">
                <a:srgbClr val="A060A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a:lstStyle/>
          <a:p>
            <a:endParaRPr lang="en-US"/>
          </a:p>
        </p:txBody>
      </p:sp>
    </p:spTree>
  </p:cSld>
  <p:clrMapOvr>
    <a:masterClrMapping/>
  </p:clrMapOvr>
  <p:transitio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1535</TotalTime>
  <Words>1373</Words>
  <Application>Microsoft Macintosh PowerPoint</Application>
  <PresentationFormat>On-screen Show (4:3)</PresentationFormat>
  <Paragraphs>342</Paragraphs>
  <Slides>50</Slides>
  <Notes>14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 Black</vt:lpstr>
      <vt:lpstr>Calibri</vt:lpstr>
      <vt:lpstr>Rockwell</vt:lpstr>
      <vt:lpstr>Times New Roman</vt:lpstr>
      <vt:lpstr>Wingdings 2</vt:lpstr>
      <vt:lpstr>Foundry</vt:lpstr>
      <vt:lpstr>PowerPoint Presentation</vt:lpstr>
      <vt:lpstr>Vertical percentages</vt:lpstr>
      <vt:lpstr>Horizontal percentages</vt:lpstr>
      <vt:lpstr>The Index</vt:lpstr>
      <vt:lpstr>Infegy Atlas</vt:lpstr>
      <vt:lpstr>Major Narratives – Topic Modeling </vt:lpstr>
      <vt:lpstr>Linguistic Patterns – Word Mapping</vt:lpstr>
      <vt:lpstr>Hashtag Clusters – Network Analysis</vt:lpstr>
      <vt:lpstr>The Social Psychology of Strategy</vt:lpstr>
      <vt:lpstr>How Does Marketing Communication Work?</vt:lpstr>
      <vt:lpstr>Message Reception and Comprehension</vt:lpstr>
      <vt:lpstr>Mass Communication Model </vt:lpstr>
      <vt:lpstr>Interactive Messaging Model </vt:lpstr>
      <vt:lpstr>PowerPoint Presentation</vt:lpstr>
      <vt:lpstr>The Psychology Behind Message Effects</vt:lpstr>
      <vt:lpstr>Information Processing and Consumer Behavior</vt:lpstr>
      <vt:lpstr>Message Processing</vt:lpstr>
      <vt:lpstr>Focused Attention</vt:lpstr>
      <vt:lpstr>Storing and Retrieving</vt:lpstr>
      <vt:lpstr>Processing and Memory</vt:lpstr>
      <vt:lpstr>Information Storage</vt:lpstr>
      <vt:lpstr>Brand Associations</vt:lpstr>
      <vt:lpstr>Brand Knowledge</vt:lpstr>
      <vt:lpstr>PowerPoint Presentation</vt:lpstr>
      <vt:lpstr>Mental Mapping</vt:lpstr>
      <vt:lpstr>PowerPoint Presentation</vt:lpstr>
      <vt:lpstr>Linguistic Patterns – Word Mapping</vt:lpstr>
      <vt:lpstr>Decision Making</vt:lpstr>
      <vt:lpstr>Message Styles</vt:lpstr>
      <vt:lpstr>Message Framing</vt:lpstr>
      <vt:lpstr>Emotional Appeals</vt:lpstr>
      <vt:lpstr>Key Psychological Concepts</vt:lpstr>
      <vt:lpstr>Perception</vt:lpstr>
      <vt:lpstr>Perception Process</vt:lpstr>
      <vt:lpstr>Awareness</vt:lpstr>
      <vt:lpstr>Understanding</vt:lpstr>
      <vt:lpstr>Persuasion</vt:lpstr>
      <vt:lpstr>Persuasion Concepts</vt:lpstr>
      <vt:lpstr>Elaboration Likelihood Model</vt:lpstr>
      <vt:lpstr>PowerPoint Presentation</vt:lpstr>
      <vt:lpstr>Locking Power</vt:lpstr>
      <vt:lpstr>Increasing Memorability</vt:lpstr>
      <vt:lpstr>PowerPoint Presentation</vt:lpstr>
      <vt:lpstr>The Key Visual</vt:lpstr>
      <vt:lpstr>How Brand Images Work</vt:lpstr>
      <vt:lpstr>Building the Brand</vt:lpstr>
      <vt:lpstr>Social Influences</vt:lpstr>
      <vt:lpstr>Core  Values</vt:lpstr>
      <vt:lpstr>Social Position</vt:lpstr>
      <vt:lpstr>Brand Analysis: Audience Perceptions</vt:lpstr>
    </vt:vector>
  </TitlesOfParts>
  <Company>Inso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Keith Mickunas</dc:creator>
  <cp:lastModifiedBy>Dhavan Shah</cp:lastModifiedBy>
  <cp:revision>37</cp:revision>
  <dcterms:created xsi:type="dcterms:W3CDTF">1998-08-10T21:18:54Z</dcterms:created>
  <dcterms:modified xsi:type="dcterms:W3CDTF">2023-10-05T19:14:58Z</dcterms:modified>
</cp:coreProperties>
</file>