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81" r:id="rId5"/>
    <p:sldId id="259" r:id="rId6"/>
    <p:sldId id="260" r:id="rId7"/>
    <p:sldId id="261" r:id="rId8"/>
    <p:sldId id="262" r:id="rId9"/>
    <p:sldId id="263" r:id="rId10"/>
    <p:sldId id="264" r:id="rId11"/>
    <p:sldId id="265" r:id="rId12"/>
    <p:sldId id="282" r:id="rId13"/>
    <p:sldId id="268" r:id="rId14"/>
    <p:sldId id="269" r:id="rId15"/>
    <p:sldId id="283" r:id="rId16"/>
    <p:sldId id="284" r:id="rId17"/>
    <p:sldId id="270" r:id="rId18"/>
    <p:sldId id="271" r:id="rId19"/>
    <p:sldId id="272" r:id="rId20"/>
    <p:sldId id="288" r:id="rId21"/>
    <p:sldId id="285" r:id="rId22"/>
    <p:sldId id="286" r:id="rId23"/>
    <p:sldId id="287" r:id="rId24"/>
    <p:sldId id="273" r:id="rId25"/>
    <p:sldId id="274" r:id="rId26"/>
    <p:sldId id="289" r:id="rId27"/>
    <p:sldId id="275" r:id="rId28"/>
    <p:sldId id="276" r:id="rId29"/>
    <p:sldId id="277" r:id="rId30"/>
    <p:sldId id="278" r:id="rId31"/>
    <p:sldId id="279" r:id="rId32"/>
    <p:sldId id="280" r:id="rId33"/>
  </p:sldIdLst>
  <p:sldSz cx="9144000" cy="6858000" type="screen4x3"/>
  <p:notesSz cx="6858000" cy="9144000"/>
  <p:embeddedFontLst>
    <p:embeddedFont>
      <p:font typeface="Poppins"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E3E3E3"/>
    <a:srgbClr val="D9E7FD"/>
    <a:srgbClr val="0D5B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p:restoredTop sz="94795"/>
  </p:normalViewPr>
  <p:slideViewPr>
    <p:cSldViewPr snapToGrid="0">
      <p:cViewPr varScale="1">
        <p:scale>
          <a:sx n="116" d="100"/>
          <a:sy n="116" d="100"/>
        </p:scale>
        <p:origin x="1216" y="184"/>
      </p:cViewPr>
      <p:guideLst>
        <p:guide orient="horz" pos="2160"/>
        <p:guide pos="2880"/>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Orion_(constell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17cdd343eb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17cdd343e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Old school.  This comes from pre-digital marketing, direct mail.  Testable elements.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17cdd343eb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17cdd343e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agency thing.  But I use it for EVERY campaign/effort I’m involved with.  I think I have three different briefs in draft at the moment.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17cdd343eb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17cdd343e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Don’t think of testing as optional.  While you want ROI/Revenue/Results, those are difficult.  You can ALWAYS learn something and have something to optimize.  Tests are how you get that optimizable data.  NAIL DOWN THE FIRST THREE AND THE THEN IT IS ALL CREATIVE ALL THE TIME.</a:t>
            </a:r>
            <a:endParaRPr dirty="0"/>
          </a:p>
        </p:txBody>
      </p:sp>
    </p:spTree>
    <p:extLst>
      <p:ext uri="{BB962C8B-B14F-4D97-AF65-F5344CB8AC3E}">
        <p14:creationId xmlns:p14="http://schemas.microsoft.com/office/powerpoint/2010/main" val="375975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17cdd343eb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17cdd343e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a marketer I have NEVER encountered a blank check.  There are always (and there should be) constraints on budget.  Be stingy.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r>
              <a:rPr lang="en-US" b="0" i="0" dirty="0">
                <a:solidFill>
                  <a:srgbClr val="202122"/>
                </a:solidFill>
                <a:effectLst/>
                <a:latin typeface="Arial" panose="020B0604020202020204" pitchFamily="34" charset="0"/>
              </a:rPr>
              <a:t>I've seen things you people wouldn't believe. Attack ships on fire off (the) shoulder of </a:t>
            </a:r>
            <a:r>
              <a:rPr lang="en-US" b="0" i="0" u="none" strike="noStrike" dirty="0">
                <a:effectLst/>
                <a:latin typeface="Arial" panose="020B0604020202020204" pitchFamily="34" charset="0"/>
                <a:hlinkClick r:id="rId3" tooltip="Orion (constellation)"/>
              </a:rPr>
              <a:t>Orion</a:t>
            </a:r>
            <a:r>
              <a:rPr lang="en-US" b="0" i="0" dirty="0">
                <a:solidFill>
                  <a:srgbClr val="202122"/>
                </a:solidFill>
                <a:effectLst/>
                <a:latin typeface="Arial" panose="020B0604020202020204" pitchFamily="34" charset="0"/>
              </a:rPr>
              <a:t>. I watched C-beams glitter in the dark near the Tannhäuser Gate. All those moments will be lost in time, like tears in rain. Time to die. – Roy from Blade Runner</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17cdd343eb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17cdd343eb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 brief narration of a campaign I’ve run several times a year for the last three or so years.  NOTE:  there is other marketing support including local terrestrial radio.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F44729E-EFE1-F316-FF2A-BDBE49499A25}"/>
            </a:ext>
          </a:extLst>
        </p:cNvPr>
        <p:cNvGrpSpPr/>
        <p:nvPr/>
      </p:nvGrpSpPr>
      <p:grpSpPr>
        <a:xfrm>
          <a:off x="0" y="0"/>
          <a:ext cx="0" cy="0"/>
          <a:chOff x="0" y="0"/>
          <a:chExt cx="0" cy="0"/>
        </a:xfrm>
      </p:grpSpPr>
      <p:sp>
        <p:nvSpPr>
          <p:cNvPr id="132" name="Google Shape;132;g317cdd343eb_0_99:notes">
            <a:extLst>
              <a:ext uri="{FF2B5EF4-FFF2-40B4-BE49-F238E27FC236}">
                <a16:creationId xmlns:a16="http://schemas.microsoft.com/office/drawing/2014/main" id="{EAF23E05-835E-5BBF-020E-6F05CCCA52A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17cdd343eb_0_99:notes">
            <a:extLst>
              <a:ext uri="{FF2B5EF4-FFF2-40B4-BE49-F238E27FC236}">
                <a16:creationId xmlns:a16="http://schemas.microsoft.com/office/drawing/2014/main" id="{C3CBEC4F-3CC5-0DF3-006F-14B97F5D8B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27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AD3EB7A8-759F-E0A5-7096-749EBBFAF7E4}"/>
            </a:ext>
          </a:extLst>
        </p:cNvPr>
        <p:cNvGrpSpPr/>
        <p:nvPr/>
      </p:nvGrpSpPr>
      <p:grpSpPr>
        <a:xfrm>
          <a:off x="0" y="0"/>
          <a:ext cx="0" cy="0"/>
          <a:chOff x="0" y="0"/>
          <a:chExt cx="0" cy="0"/>
        </a:xfrm>
      </p:grpSpPr>
      <p:sp>
        <p:nvSpPr>
          <p:cNvPr id="132" name="Google Shape;132;g317cdd343eb_0_99:notes">
            <a:extLst>
              <a:ext uri="{FF2B5EF4-FFF2-40B4-BE49-F238E27FC236}">
                <a16:creationId xmlns:a16="http://schemas.microsoft.com/office/drawing/2014/main" id="{E7BE09D2-C909-6C23-2615-B1CCC0E391C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17cdd343eb_0_99:notes">
            <a:extLst>
              <a:ext uri="{FF2B5EF4-FFF2-40B4-BE49-F238E27FC236}">
                <a16:creationId xmlns:a16="http://schemas.microsoft.com/office/drawing/2014/main" id="{752896C7-EAD0-4090-D25C-7C36DBC1ED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Data Significance.  Proper testing – hold all other attributes constant but what you test.  Talk through info sessions and these attributes.  The idea of testing is to get to a “control” state.  You will then have a landing page wireframe, an offer, and an audience that is a good starting point.  Then test, to beat the control.</a:t>
            </a:r>
            <a:endParaRPr dirty="0"/>
          </a:p>
        </p:txBody>
      </p:sp>
    </p:spTree>
    <p:extLst>
      <p:ext uri="{BB962C8B-B14F-4D97-AF65-F5344CB8AC3E}">
        <p14:creationId xmlns:p14="http://schemas.microsoft.com/office/powerpoint/2010/main" val="196207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15f2cf9742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15f2cf974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Coca-cola</a:t>
            </a:r>
            <a:r>
              <a:rPr lang="en-US" dirty="0"/>
              <a:t> just </a:t>
            </a:r>
            <a:r>
              <a:rPr lang="en-US" dirty="0" err="1"/>
              <a:t>releasted</a:t>
            </a:r>
            <a:r>
              <a:rPr lang="en-US" dirty="0"/>
              <a:t> their ALL AI Holiday Ads.  They are widely panned.  Lots of Advertising People arguing online.  Maybe they will work, but they really come off as weird to me.  We’ve all seen extra hands and strange random image relics.  LLMs hallucinate.  These tools can be very useful and I use LLMs frequently, but I edit them rigorously.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15f2cf974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15f2cf97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have samples of all of this in a resources page and I’ve created a page on my website that contains links to everything.   ALWAYS schedule time to perform QA.  And then, really pay close attention when you launch.  You’ll go into learning mode (limited serving) until the algo gets a handle on what you are doing.  Make sure you spend is correct.  You can’t go back to any platform and say I only meant to spend $100 not $5,000.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15f2cf974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15f2cf97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should note that some marketers/strategists consider the qualitative statement to be the goal and the quantitative to be the objective.  The distinction is the important thing.</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17cdd343eb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7cdd343e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bg2"/>
                </a:solidFill>
                <a:latin typeface="Poppins"/>
                <a:ea typeface="Poppins"/>
                <a:cs typeface="Poppins"/>
                <a:sym typeface="Poppins"/>
              </a:rPr>
              <a:t>By necessity, this is a brief overview.   I have my own opinions about the platforms and what works and doesn’t.  The only way to really know is test.  Don’t take my word for it!  If you want to work in marketing, I would encourage you to get an account and use as many as possible.  Also, remember scale isn’t everything.  Look at LinkedIn, you and I may look at it and see a lot cringey content, but there are very relevant pockets for B2B marketing.  I’m currently giving Bluesky a try.  </a:t>
            </a: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766B61D5-E636-377A-84B3-B1AEFFB7AEEB}"/>
            </a:ext>
          </a:extLst>
        </p:cNvPr>
        <p:cNvGrpSpPr/>
        <p:nvPr/>
      </p:nvGrpSpPr>
      <p:grpSpPr>
        <a:xfrm>
          <a:off x="0" y="0"/>
          <a:ext cx="0" cy="0"/>
          <a:chOff x="0" y="0"/>
          <a:chExt cx="0" cy="0"/>
        </a:xfrm>
      </p:grpSpPr>
      <p:sp>
        <p:nvSpPr>
          <p:cNvPr id="151" name="Google Shape;151;g315f2cf9742_0_5:notes">
            <a:extLst>
              <a:ext uri="{FF2B5EF4-FFF2-40B4-BE49-F238E27FC236}">
                <a16:creationId xmlns:a16="http://schemas.microsoft.com/office/drawing/2014/main" id="{78F0F508-E893-9F04-527D-172AE5A0D3D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15f2cf9742_0_5:notes">
            <a:extLst>
              <a:ext uri="{FF2B5EF4-FFF2-40B4-BE49-F238E27FC236}">
                <a16:creationId xmlns:a16="http://schemas.microsoft.com/office/drawing/2014/main" id="{AF65837C-BFD2-CE66-A91F-233791325A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Quickly discuss tracking links.  Nothing nefarious about this tracking.  Just captures campaign, source, medium, and content info into Google Analytics 4.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68992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3A4F834-1E56-BC5C-C8F4-6AEB18BCED1A}"/>
            </a:ext>
          </a:extLst>
        </p:cNvPr>
        <p:cNvGrpSpPr/>
        <p:nvPr/>
      </p:nvGrpSpPr>
      <p:grpSpPr>
        <a:xfrm>
          <a:off x="0" y="0"/>
          <a:ext cx="0" cy="0"/>
          <a:chOff x="0" y="0"/>
          <a:chExt cx="0" cy="0"/>
        </a:xfrm>
      </p:grpSpPr>
      <p:sp>
        <p:nvSpPr>
          <p:cNvPr id="151" name="Google Shape;151;g315f2cf9742_0_5:notes">
            <a:extLst>
              <a:ext uri="{FF2B5EF4-FFF2-40B4-BE49-F238E27FC236}">
                <a16:creationId xmlns:a16="http://schemas.microsoft.com/office/drawing/2014/main" id="{2A1BAD2D-F059-F2FB-D829-31C42F9CAA1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15f2cf9742_0_5:notes">
            <a:extLst>
              <a:ext uri="{FF2B5EF4-FFF2-40B4-BE49-F238E27FC236}">
                <a16:creationId xmlns:a16="http://schemas.microsoft.com/office/drawing/2014/main" id="{D5916024-EF03-B525-E4C7-6BEBFEE223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STRUCTURE IS CAMPAIGN -&gt; ADSET-&gt; AD.   Talk about leads campaigns.  Leads on site, can work OK.  B2B leads using an instant form is generally trouble, lots of fraud.  Sales is the most concrete.  Doesn’t have to be a monetary sale, but a conversion.  Conversions are whatever outcome you configure.  This is done in events and conversions inside of the Ads Manager in Meta (or google ads). </a:t>
            </a:r>
            <a:endParaRPr dirty="0"/>
          </a:p>
        </p:txBody>
      </p:sp>
    </p:spTree>
    <p:extLst>
      <p:ext uri="{BB962C8B-B14F-4D97-AF65-F5344CB8AC3E}">
        <p14:creationId xmlns:p14="http://schemas.microsoft.com/office/powerpoint/2010/main" val="2041426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CEC8FBD0-14C7-BDD5-5B13-4F1A756A0B0B}"/>
            </a:ext>
          </a:extLst>
        </p:cNvPr>
        <p:cNvGrpSpPr/>
        <p:nvPr/>
      </p:nvGrpSpPr>
      <p:grpSpPr>
        <a:xfrm>
          <a:off x="0" y="0"/>
          <a:ext cx="0" cy="0"/>
          <a:chOff x="0" y="0"/>
          <a:chExt cx="0" cy="0"/>
        </a:xfrm>
      </p:grpSpPr>
      <p:sp>
        <p:nvSpPr>
          <p:cNvPr id="151" name="Google Shape;151;g315f2cf9742_0_5:notes">
            <a:extLst>
              <a:ext uri="{FF2B5EF4-FFF2-40B4-BE49-F238E27FC236}">
                <a16:creationId xmlns:a16="http://schemas.microsoft.com/office/drawing/2014/main" id="{0B9DE25E-A366-29E8-0CE1-FA0176491F3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15f2cf9742_0_5:notes">
            <a:extLst>
              <a:ext uri="{FF2B5EF4-FFF2-40B4-BE49-F238E27FC236}">
                <a16:creationId xmlns:a16="http://schemas.microsoft.com/office/drawing/2014/main" id="{2B700ABA-8E58-FAD4-35F6-6A4F80DFD9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talk about placements.  You can use ”automatic placements” and let Meta pick them for you.  This to me, is insane.  Will they ”perform”, probably on paper Meta will show you some impressive metrics but it often doesn’t pan out in reality.  I know, “what, Meta isn’t truthful?”  shocking stuff.   STAY CLEAR OF AUDIENCE NETWORK.  </a:t>
            </a:r>
            <a:endParaRPr dirty="0"/>
          </a:p>
        </p:txBody>
      </p:sp>
    </p:spTree>
    <p:extLst>
      <p:ext uri="{BB962C8B-B14F-4D97-AF65-F5344CB8AC3E}">
        <p14:creationId xmlns:p14="http://schemas.microsoft.com/office/powerpoint/2010/main" val="2364730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D014561D-8810-A2BD-2D00-A1FA6CEADDFC}"/>
            </a:ext>
          </a:extLst>
        </p:cNvPr>
        <p:cNvGrpSpPr/>
        <p:nvPr/>
      </p:nvGrpSpPr>
      <p:grpSpPr>
        <a:xfrm>
          <a:off x="0" y="0"/>
          <a:ext cx="0" cy="0"/>
          <a:chOff x="0" y="0"/>
          <a:chExt cx="0" cy="0"/>
        </a:xfrm>
      </p:grpSpPr>
      <p:sp>
        <p:nvSpPr>
          <p:cNvPr id="151" name="Google Shape;151;g315f2cf9742_0_5:notes">
            <a:extLst>
              <a:ext uri="{FF2B5EF4-FFF2-40B4-BE49-F238E27FC236}">
                <a16:creationId xmlns:a16="http://schemas.microsoft.com/office/drawing/2014/main" id="{EF602FCC-C1BE-B0B4-47B5-60EE5BD0E87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15f2cf9742_0_5:notes">
            <a:extLst>
              <a:ext uri="{FF2B5EF4-FFF2-40B4-BE49-F238E27FC236}">
                <a16:creationId xmlns:a16="http://schemas.microsoft.com/office/drawing/2014/main" id="{D05159D8-B602-0DDD-6304-94B14DC8B7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is a lot to do and to optimize to get to real power of creative.  BUT that is where the magic happens.  Don’t lean too hard on AI.  It is within you.  </a:t>
            </a:r>
            <a:endParaRPr dirty="0"/>
          </a:p>
        </p:txBody>
      </p:sp>
    </p:spTree>
    <p:extLst>
      <p:ext uri="{BB962C8B-B14F-4D97-AF65-F5344CB8AC3E}">
        <p14:creationId xmlns:p14="http://schemas.microsoft.com/office/powerpoint/2010/main" val="375930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15f2cf974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15f2cf974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By themselves none of these are conclusive (with the exception of “conversion rate”).  Remember “conversions” are whatever you want them to be.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15f2cf9742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15f2cf974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Combine metrics to better understand what is working and what isn’t.  If you see an </a:t>
            </a:r>
            <a:r>
              <a:rPr lang="en-US" dirty="0" err="1"/>
              <a:t>adset</a:t>
            </a:r>
            <a:r>
              <a:rPr lang="en-US" dirty="0"/>
              <a:t> getting good engagement and an efficient price, take a look at the site data and see what happens when that traffic arrives.  Does it actually arrive?  Does it engage?  Does it convert?  Double down on the good and eliminate the bad.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554BE49-182D-D77A-5A35-DB8691B9BC33}"/>
            </a:ext>
          </a:extLst>
        </p:cNvPr>
        <p:cNvGrpSpPr/>
        <p:nvPr/>
      </p:nvGrpSpPr>
      <p:grpSpPr>
        <a:xfrm>
          <a:off x="0" y="0"/>
          <a:ext cx="0" cy="0"/>
          <a:chOff x="0" y="0"/>
          <a:chExt cx="0" cy="0"/>
        </a:xfrm>
      </p:grpSpPr>
      <p:sp>
        <p:nvSpPr>
          <p:cNvPr id="163" name="Google Shape;163;g315f2cf9742_0_15:notes">
            <a:extLst>
              <a:ext uri="{FF2B5EF4-FFF2-40B4-BE49-F238E27FC236}">
                <a16:creationId xmlns:a16="http://schemas.microsoft.com/office/drawing/2014/main" id="{EAD4088D-49B1-512D-8A5E-049CD8F692B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15f2cf9742_0_15:notes">
            <a:extLst>
              <a:ext uri="{FF2B5EF4-FFF2-40B4-BE49-F238E27FC236}">
                <a16:creationId xmlns:a16="http://schemas.microsoft.com/office/drawing/2014/main" id="{D7F3EB01-B927-908C-1A01-B6D6AF007D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pretty close to an exact export out of Ads Manager.  What is missing here is conversion rate.  In this case, there wasn’t enough data to rely upon it.  Using tracking URLs I can see how the data behaves by </a:t>
            </a:r>
            <a:r>
              <a:rPr lang="en-US" dirty="0" err="1"/>
              <a:t>Adset</a:t>
            </a:r>
            <a:r>
              <a:rPr lang="en-US" dirty="0"/>
              <a:t> once it arrives on the site.  </a:t>
            </a:r>
            <a:endParaRPr dirty="0"/>
          </a:p>
        </p:txBody>
      </p:sp>
    </p:spTree>
    <p:extLst>
      <p:ext uri="{BB962C8B-B14F-4D97-AF65-F5344CB8AC3E}">
        <p14:creationId xmlns:p14="http://schemas.microsoft.com/office/powerpoint/2010/main" val="3984284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17cdd343eb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17cdd343eb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7cdd343eb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17cdd343e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15f2cf9742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15f2cf974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17cdd343eb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17cdd343e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 available to any of you that have questions, ideas or whatever.  Just email me.  I really feel like marketing and advertising is at a weird cross-roads with AI and automation, and I think it is the next wave, you folks, that will put it on a good path.  HAVE FUN.</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15f2cf9742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15f2cf974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17cdd343eb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17cdd343e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GSC provides context about organic terms that are successful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17cdd343eb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17cdd343e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Note “events” and their importance.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17cdd343e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17cdd343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17cdd343eb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17cdd343e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Process is important.  Planning, Strategy and good tactics are necessary for success.  We’re </a:t>
            </a:r>
            <a:r>
              <a:rPr lang="en" dirty="0" err="1"/>
              <a:t>gonna</a:t>
            </a:r>
            <a:r>
              <a:rPr lang="en" dirty="0"/>
              <a:t> fly through a lot of ideas/concepts.  Stop me if something sou</a:t>
            </a:r>
            <a:r>
              <a:rPr lang="en-US" dirty="0" err="1"/>
              <a:t>nd</a:t>
            </a:r>
            <a:r>
              <a:rPr lang="en" dirty="0"/>
              <a:t>s wrong or confusing.  If you are asking yourself “So What?” about something I’m blathering on about, ask me that.  I think about “So What?” often.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17cdd343eb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17cdd343e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 present.  Better to choose a single platform and really be present than to build a presence and ignore it.  That said, you can cross post easily.  There are platforms to help you do that (like Sprout Social, </a:t>
            </a:r>
            <a:r>
              <a:rPr lang="en-US" dirty="0" err="1"/>
              <a:t>etc</a:t>
            </a:r>
            <a:r>
              <a:rPr lang="en-US" dirty="0"/>
              <a:t>).  LANDING PAGES.  Build ‘</a:t>
            </a:r>
            <a:r>
              <a:rPr lang="en-US" dirty="0" err="1"/>
              <a:t>em</a:t>
            </a:r>
            <a:r>
              <a:rPr lang="en-US" dirty="0"/>
              <a:t> and test ‘</a:t>
            </a:r>
            <a:r>
              <a:rPr lang="en-US" dirty="0" err="1"/>
              <a:t>em</a:t>
            </a:r>
            <a:r>
              <a:rPr lang="en-US" dirty="0"/>
              <a:t>.  CONTENT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17cdd343eb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17cdd343e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is all about relevance.  How do you know what is relevant?  Start posting organically and see what gets attention?  Organic posts are usually NON-statistically significant and qualitative in nature but you can intuit ideas from the results.  If you go from 1 like/engagement to 20 and a couple of click-throughs to a site, take a look at that and try to see how you can mine in on it.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17cdd343eb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17cdd343e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of this is taken from an agency approach.  But I use this for even teams of one or two.  Documentation is the only way to capture both success and failures.  You’ll encounter both (most fail) and the details will provide insight.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17cdd343eb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17cdd343e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 matter what, take a stab at it!  </a:t>
            </a:r>
            <a:r>
              <a:rPr lang="en-US" dirty="0" err="1"/>
              <a:t>Murmmr</a:t>
            </a:r>
            <a:r>
              <a:rPr lang="en-US" dirty="0"/>
              <a:t> example.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00" y="692100"/>
            <a:ext cx="8520600" cy="2736900"/>
          </a:xfrm>
          <a:prstGeom prst="rect">
            <a:avLst/>
          </a:prstGeom>
        </p:spPr>
        <p:txBody>
          <a:bodyPr spcFirstLastPara="1" wrap="square" lIns="91425" tIns="91425" rIns="91425" bIns="91425" anchor="b" anchorCtr="0">
            <a:normAutofit/>
          </a:bodyPr>
          <a:lstStyle>
            <a:lvl1pPr lvl="0" algn="l">
              <a:spcBef>
                <a:spcPts val="0"/>
              </a:spcBef>
              <a:spcAft>
                <a:spcPts val="0"/>
              </a:spcAft>
              <a:buSzPts val="5200"/>
              <a:buNone/>
              <a:defRPr sz="5200">
                <a:solidFill>
                  <a:schemeClr val="bg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623392" y="3478166"/>
            <a:ext cx="8520600" cy="745964"/>
          </a:xfrm>
          <a:prstGeom prst="rect">
            <a:avLst/>
          </a:prstGeom>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000">
                <a:solidFill>
                  <a:schemeClr val="bg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60787" y="523794"/>
            <a:ext cx="8235952" cy="763500"/>
          </a:xfrm>
          <a:prstGeom prst="rect">
            <a:avLst/>
          </a:prstGeom>
        </p:spPr>
        <p:txBody>
          <a:bodyPr spcFirstLastPara="1" wrap="square" lIns="0" tIns="0" rIns="91425" bIns="91425" anchor="t" anchorCtr="0">
            <a:noAutofit/>
          </a:bodyPr>
          <a:lstStyle>
            <a:lvl1pPr lvl="0">
              <a:spcBef>
                <a:spcPts val="0"/>
              </a:spcBef>
              <a:spcAft>
                <a:spcPts val="0"/>
              </a:spcAft>
              <a:buSzPts val="2800"/>
              <a:buNone/>
              <a:defRPr sz="2500">
                <a:solidFill>
                  <a:srgbClr val="0D5BDC"/>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60787" y="1417363"/>
            <a:ext cx="8235952" cy="4555200"/>
          </a:xfrm>
          <a:prstGeom prst="rect">
            <a:avLst/>
          </a:prstGeom>
        </p:spPr>
        <p:txBody>
          <a:bodyPr spcFirstLastPara="1" wrap="square" lIns="0" tIns="91425" rIns="91425" bIns="91425" anchor="t" anchorCtr="0">
            <a:noAutofit/>
          </a:bodyPr>
          <a:lstStyle>
            <a:lvl1pPr marL="228600" lvl="0" indent="-228600">
              <a:lnSpc>
                <a:spcPct val="110000"/>
              </a:lnSpc>
              <a:spcBef>
                <a:spcPts val="0"/>
              </a:spcBef>
              <a:spcAft>
                <a:spcPts val="0"/>
              </a:spcAft>
              <a:buClr>
                <a:schemeClr val="accent1"/>
              </a:buClr>
              <a:buSzPct val="100000"/>
              <a:buFont typeface="Arial" panose="020B0604020202020204" pitchFamily="34" charset="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0"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0"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8600" marR="0" lvl="0" indent="-228600" algn="l" rtl="0">
        <a:lnSpc>
          <a:spcPct val="100000"/>
        </a:lnSpc>
        <a:spcBef>
          <a:spcPts val="0"/>
        </a:spcBef>
        <a:spcAft>
          <a:spcPts val="0"/>
        </a:spcAft>
        <a:buClr>
          <a:schemeClr val="accent1">
            <a:lumMod val="75000"/>
          </a:schemeClr>
        </a:buClr>
        <a:buSzPct val="80000"/>
        <a:buFont typeface="Arial"/>
        <a:defRPr sz="1400" b="0" i="0" u="none" strike="noStrike" cap="none">
          <a:solidFill>
            <a:schemeClr val="bg2"/>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lBiZvOcRnKG7AhEaKHQ9PlXcbKvXTwH_XgcMoADmsmg/edit?tab=t.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lBiZvOcRnKG7AhEaKHQ9PlXcbKvXTwH_XgcMoADmsmg/edit?tab=t.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lexgiedt.com/resources?utm_source=fb&amp;utm_medium=paid&amp;utm_campaign=hr_info_sessions_2024&amp;utm_content=fb_ProspectiingAudience1_1"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docs.google.com/spreadsheets/d/19dsz4NT4HVoAeu-KfiBMjur1JthF3KaZQmIE4kXnaYY/edit?gid=0%20-%20gid=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support.google.com/tagmanager/answer/14842164?hl=en" TargetMode="External"/><Relationship Id="rId7" Type="http://schemas.openxmlformats.org/officeDocument/2006/relationships/hyperlink" Target="https://www.alexgiedt.com/uw-class-resource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docs.google.com/spreadsheets/d/19dsz4NT4HVoAeu-KfiBMjur1JthF3KaZQmIE4kXnaYY/edit?gid=0#gid=0" TargetMode="External"/><Relationship Id="rId5" Type="http://schemas.openxmlformats.org/officeDocument/2006/relationships/hyperlink" Target="https://docs.google.com/document/d/1lBiZvOcRnKG7AhEaKHQ9PlXcbKvXTwH_XgcMoADmsmg/edit?tab=t.0" TargetMode="External"/><Relationship Id="rId4" Type="http://schemas.openxmlformats.org/officeDocument/2006/relationships/hyperlink" Target="https://support.google.com/tagmanager/answer/12002338?hl=en#zippy=%2Cin-google-ads%2Cin-google-analytics%2Cin-campaign-manager%2Cin-google-tag-manage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lookerstudio.google.com/u/0/reporting/a9d11902-b91d-4e45-837f-0a58a7039532/page/KthH/edi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lookerstudio.google.com/u/0/reporting/c1fa400e-9928-4ea4-b170-c419df842bf5/page/6zXD/edi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hbdagency.com/"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linkedin.com/in/alexgiedt/" TargetMode="External"/><Relationship Id="rId5" Type="http://schemas.openxmlformats.org/officeDocument/2006/relationships/hyperlink" Target="mailto:alex@alexgiedt.com" TargetMode="External"/><Relationship Id="rId4" Type="http://schemas.openxmlformats.org/officeDocument/2006/relationships/hyperlink" Target="https://www.alexgiedt.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23400" y="1202087"/>
            <a:ext cx="6618228" cy="2736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a:latin typeface="Poppins"/>
                <a:ea typeface="Poppins"/>
                <a:cs typeface="Poppins"/>
                <a:sym typeface="Poppins"/>
              </a:rPr>
              <a:t>Social Media Marketing</a:t>
            </a:r>
            <a:endParaRPr sz="6000">
              <a:latin typeface="Poppins"/>
              <a:ea typeface="Poppins"/>
              <a:cs typeface="Poppins"/>
              <a:sym typeface="Poppins"/>
            </a:endParaRPr>
          </a:p>
        </p:txBody>
      </p:sp>
      <p:sp>
        <p:nvSpPr>
          <p:cNvPr id="55" name="Google Shape;55;p13"/>
          <p:cNvSpPr txBox="1">
            <a:spLocks noGrp="1"/>
          </p:cNvSpPr>
          <p:nvPr>
            <p:ph type="subTitle" idx="1"/>
          </p:nvPr>
        </p:nvSpPr>
        <p:spPr>
          <a:xfrm>
            <a:off x="623392" y="4297973"/>
            <a:ext cx="8520600" cy="52551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800">
                <a:solidFill>
                  <a:schemeClr val="accent1">
                    <a:lumMod val="40000"/>
                    <a:lumOff val="60000"/>
                  </a:schemeClr>
                </a:solidFill>
              </a:rPr>
              <a:t>Alex Giedt</a:t>
            </a:r>
            <a:endParaRPr sz="2800">
              <a:solidFill>
                <a:schemeClr val="accent1">
                  <a:lumMod val="40000"/>
                  <a:lumOff val="60000"/>
                </a:schemeClr>
              </a:solidFill>
            </a:endParaRPr>
          </a:p>
        </p:txBody>
      </p:sp>
      <p:sp>
        <p:nvSpPr>
          <p:cNvPr id="2" name="Google Shape;55;p13">
            <a:extLst>
              <a:ext uri="{FF2B5EF4-FFF2-40B4-BE49-F238E27FC236}">
                <a16:creationId xmlns:a16="http://schemas.microsoft.com/office/drawing/2014/main" id="{E047989E-0CE7-5D63-F078-9AA4767AF21C}"/>
              </a:ext>
            </a:extLst>
          </p:cNvPr>
          <p:cNvSpPr txBox="1">
            <a:spLocks/>
          </p:cNvSpPr>
          <p:nvPr/>
        </p:nvSpPr>
        <p:spPr>
          <a:xfrm>
            <a:off x="623392" y="4823490"/>
            <a:ext cx="8520600" cy="745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800"/>
              <a:buFont typeface="Arial"/>
              <a:buNone/>
              <a:defRPr sz="2000" b="0" i="0" u="none" strike="noStrike" cap="none">
                <a:solidFill>
                  <a:schemeClr val="bg1"/>
                </a:solidFill>
                <a:latin typeface="Poppins" pitchFamily="2" charset="77"/>
                <a:ea typeface="Poppins" pitchFamily="2" charset="77"/>
                <a:cs typeface="Poppins" pitchFamily="2" charset="77"/>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r>
              <a:rPr lang="en-US" sz="1200">
                <a:solidFill>
                  <a:schemeClr val="accent1">
                    <a:lumMod val="40000"/>
                    <a:lumOff val="60000"/>
                  </a:schemeClr>
                </a:solidFill>
              </a:rPr>
              <a:t>NOVEMBER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21"/>
          <p:cNvSpPr txBox="1">
            <a:spLocks noGrp="1"/>
          </p:cNvSpPr>
          <p:nvPr>
            <p:ph type="body" idx="1"/>
          </p:nvPr>
        </p:nvSpPr>
        <p:spPr>
          <a:xfrm>
            <a:off x="460787" y="1417363"/>
            <a:ext cx="8235952" cy="600623"/>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b="1"/>
              <a:t>These three elements need to be considered:</a:t>
            </a:r>
            <a:endParaRPr/>
          </a:p>
          <a:p>
            <a:pPr marL="0" lvl="0" indent="0" algn="l" rtl="0">
              <a:spcBef>
                <a:spcPts val="1200"/>
              </a:spcBef>
              <a:spcAft>
                <a:spcPts val="1200"/>
              </a:spcAft>
              <a:buNone/>
            </a:pPr>
            <a:endParaRPr/>
          </a:p>
        </p:txBody>
      </p:sp>
      <p:sp>
        <p:nvSpPr>
          <p:cNvPr id="8" name="Title 7">
            <a:extLst>
              <a:ext uri="{FF2B5EF4-FFF2-40B4-BE49-F238E27FC236}">
                <a16:creationId xmlns:a16="http://schemas.microsoft.com/office/drawing/2014/main" id="{F1187875-F7C9-050F-154D-6A89E62D7A6D}"/>
              </a:ext>
            </a:extLst>
          </p:cNvPr>
          <p:cNvSpPr>
            <a:spLocks noGrp="1"/>
          </p:cNvSpPr>
          <p:nvPr>
            <p:ph type="title"/>
          </p:nvPr>
        </p:nvSpPr>
        <p:spPr>
          <a:xfrm>
            <a:off x="460787" y="523794"/>
            <a:ext cx="1725364" cy="763500"/>
          </a:xfrm>
        </p:spPr>
        <p:txBody>
          <a:bodyPr/>
          <a:lstStyle/>
          <a:p>
            <a:r>
              <a:rPr lang="en-US"/>
              <a:t>Planning</a:t>
            </a:r>
          </a:p>
        </p:txBody>
      </p:sp>
      <p:sp>
        <p:nvSpPr>
          <p:cNvPr id="15" name="TextBox 14">
            <a:extLst>
              <a:ext uri="{FF2B5EF4-FFF2-40B4-BE49-F238E27FC236}">
                <a16:creationId xmlns:a16="http://schemas.microsoft.com/office/drawing/2014/main" id="{4FB91377-6A89-81E5-A91D-1B0BF5CE87AB}"/>
              </a:ext>
            </a:extLst>
          </p:cNvPr>
          <p:cNvSpPr txBox="1"/>
          <p:nvPr/>
        </p:nvSpPr>
        <p:spPr>
          <a:xfrm>
            <a:off x="460787" y="2455656"/>
            <a:ext cx="2650991" cy="2569934"/>
          </a:xfrm>
          <a:prstGeom prst="rect">
            <a:avLst/>
          </a:prstGeom>
          <a:noFill/>
        </p:spPr>
        <p:txBody>
          <a:bodyPr wrap="square" lIns="0">
            <a:spAutoFit/>
          </a:bodyPr>
          <a:lstStyle/>
          <a:p>
            <a:pPr marL="0" lvl="0" indent="0" algn="l" rtl="0">
              <a:spcAft>
                <a:spcPts val="1000"/>
              </a:spcAft>
              <a:buNone/>
            </a:pPr>
            <a:r>
              <a:rPr lang="en-US" sz="2400" dirty="0">
                <a:solidFill>
                  <a:schemeClr val="accent1"/>
                </a:solidFill>
                <a:latin typeface="Poppins" pitchFamily="2" charset="77"/>
                <a:cs typeface="Poppins" pitchFamily="2" charset="77"/>
              </a:rPr>
              <a:t>01</a:t>
            </a:r>
            <a:r>
              <a:rPr lang="en-US" sz="2400" b="1" dirty="0">
                <a:solidFill>
                  <a:schemeClr val="bg2"/>
                </a:solidFill>
                <a:latin typeface="Poppins" pitchFamily="2" charset="77"/>
                <a:cs typeface="Poppins" pitchFamily="2" charset="77"/>
              </a:rPr>
              <a:t> Audience</a:t>
            </a:r>
            <a:r>
              <a:rPr lang="en-US" sz="2400" dirty="0">
                <a:solidFill>
                  <a:schemeClr val="bg2"/>
                </a:solidFill>
                <a:latin typeface="Poppins" pitchFamily="2" charset="77"/>
                <a:cs typeface="Poppins" pitchFamily="2" charset="77"/>
              </a:rPr>
              <a:t> </a:t>
            </a:r>
          </a:p>
          <a:p>
            <a:pPr marL="182880" lvl="0" indent="-182880" algn="l" rtl="0">
              <a:spcAft>
                <a:spcPts val="1000"/>
              </a:spcAft>
              <a:buClr>
                <a:schemeClr val="accent1"/>
              </a:buClr>
              <a:buFont typeface="Arial" panose="020B0604020202020204" pitchFamily="34" charset="0"/>
              <a:buChar char="•"/>
            </a:pPr>
            <a:r>
              <a:rPr lang="en-US" dirty="0">
                <a:solidFill>
                  <a:schemeClr val="bg2"/>
                </a:solidFill>
                <a:latin typeface="Poppins" pitchFamily="2" charset="77"/>
                <a:cs typeface="Poppins" pitchFamily="2" charset="77"/>
              </a:rPr>
              <a:t>Who are you targeting? </a:t>
            </a:r>
          </a:p>
          <a:p>
            <a:pPr marL="182880" lvl="0" indent="-182880" algn="l" rtl="0">
              <a:spcAft>
                <a:spcPts val="1000"/>
              </a:spcAft>
              <a:buClr>
                <a:schemeClr val="accent1"/>
              </a:buClr>
              <a:buFont typeface="Arial" panose="020B0604020202020204" pitchFamily="34" charset="0"/>
              <a:buChar char="•"/>
            </a:pPr>
            <a:r>
              <a:rPr lang="en-US" dirty="0">
                <a:solidFill>
                  <a:schemeClr val="bg2"/>
                </a:solidFill>
                <a:latin typeface="Poppins" pitchFamily="2" charset="77"/>
                <a:cs typeface="Poppins" pitchFamily="2" charset="77"/>
              </a:rPr>
              <a:t>Is this a campaign where you are prospecting for new customers, subscribers, engagers?</a:t>
            </a:r>
          </a:p>
          <a:p>
            <a:pPr marL="182880" lvl="0" indent="-182880" algn="l" rtl="0">
              <a:spcAft>
                <a:spcPts val="1000"/>
              </a:spcAft>
              <a:buClr>
                <a:schemeClr val="accent1"/>
              </a:buClr>
              <a:buFont typeface="Arial" panose="020B0604020202020204" pitchFamily="34" charset="0"/>
              <a:buChar char="•"/>
            </a:pPr>
            <a:r>
              <a:rPr lang="en-US" dirty="0">
                <a:solidFill>
                  <a:schemeClr val="bg2"/>
                </a:solidFill>
                <a:latin typeface="Poppins" pitchFamily="2" charset="77"/>
                <a:cs typeface="Poppins" pitchFamily="2" charset="77"/>
              </a:rPr>
              <a:t>Are you targeting existing customers, followers or subscribers?</a:t>
            </a:r>
          </a:p>
        </p:txBody>
      </p:sp>
      <p:sp>
        <p:nvSpPr>
          <p:cNvPr id="17" name="TextBox 16">
            <a:extLst>
              <a:ext uri="{FF2B5EF4-FFF2-40B4-BE49-F238E27FC236}">
                <a16:creationId xmlns:a16="http://schemas.microsoft.com/office/drawing/2014/main" id="{28D7B6D9-4547-18DB-8347-BCCFCF096759}"/>
              </a:ext>
            </a:extLst>
          </p:cNvPr>
          <p:cNvSpPr txBox="1"/>
          <p:nvPr/>
        </p:nvSpPr>
        <p:spPr>
          <a:xfrm>
            <a:off x="3381233" y="2455656"/>
            <a:ext cx="2650991" cy="2785378"/>
          </a:xfrm>
          <a:prstGeom prst="rect">
            <a:avLst/>
          </a:prstGeom>
          <a:noFill/>
        </p:spPr>
        <p:txBody>
          <a:bodyPr wrap="square" lIns="0">
            <a:spAutoFit/>
          </a:bodyPr>
          <a:lstStyle/>
          <a:p>
            <a:pPr marL="0" lvl="0" indent="0" algn="l" rtl="0">
              <a:spcAft>
                <a:spcPts val="1000"/>
              </a:spcAft>
              <a:buNone/>
            </a:pPr>
            <a:r>
              <a:rPr lang="en-US" sz="2400" dirty="0">
                <a:solidFill>
                  <a:schemeClr val="accent1"/>
                </a:solidFill>
                <a:latin typeface="Poppins" pitchFamily="2" charset="77"/>
                <a:cs typeface="Poppins" pitchFamily="2" charset="77"/>
              </a:rPr>
              <a:t>02</a:t>
            </a:r>
            <a:r>
              <a:rPr lang="en-US" sz="2400" b="1" dirty="0">
                <a:solidFill>
                  <a:schemeClr val="bg2"/>
                </a:solidFill>
                <a:latin typeface="Poppins" pitchFamily="2" charset="77"/>
                <a:cs typeface="Poppins" pitchFamily="2" charset="77"/>
              </a:rPr>
              <a:t> Offer</a:t>
            </a:r>
            <a:r>
              <a:rPr lang="en-US" sz="2400" dirty="0">
                <a:solidFill>
                  <a:schemeClr val="bg2"/>
                </a:solidFill>
                <a:latin typeface="Poppins" pitchFamily="2" charset="77"/>
                <a:cs typeface="Poppins" pitchFamily="2" charset="77"/>
              </a:rPr>
              <a:t> </a:t>
            </a:r>
          </a:p>
          <a:p>
            <a:pPr marL="285750" lvl="0" indent="-285750" algn="l" rtl="0">
              <a:spcAft>
                <a:spcPts val="1000"/>
              </a:spcAft>
              <a:buClr>
                <a:schemeClr val="accent1"/>
              </a:buClr>
              <a:buFont typeface="Arial" panose="020B0604020202020204" pitchFamily="34" charset="0"/>
              <a:buChar char="•"/>
            </a:pPr>
            <a:r>
              <a:rPr lang="en-US" dirty="0">
                <a:solidFill>
                  <a:schemeClr val="bg2"/>
                </a:solidFill>
                <a:latin typeface="Poppins" pitchFamily="2" charset="77"/>
                <a:cs typeface="Poppins" pitchFamily="2" charset="77"/>
              </a:rPr>
              <a:t>What are you offering the audience? A product, </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a service, a subscription, content, information?</a:t>
            </a:r>
          </a:p>
          <a:p>
            <a:pPr marL="285750" lvl="0" indent="-285750" algn="l" rtl="0">
              <a:spcAft>
                <a:spcPts val="1000"/>
              </a:spcAft>
              <a:buClr>
                <a:schemeClr val="accent1"/>
              </a:buClr>
              <a:buFont typeface="Arial" panose="020B0604020202020204" pitchFamily="34" charset="0"/>
              <a:buChar char="•"/>
            </a:pPr>
            <a:r>
              <a:rPr lang="en-US" dirty="0">
                <a:solidFill>
                  <a:schemeClr val="bg2"/>
                </a:solidFill>
                <a:latin typeface="Poppins" pitchFamily="2" charset="77"/>
                <a:cs typeface="Poppins" pitchFamily="2" charset="77"/>
              </a:rPr>
              <a:t>Discounts, premiums/freemiums, free shipping can all be filed under “Offer”.</a:t>
            </a:r>
          </a:p>
          <a:p>
            <a:pPr marL="0" lvl="0" indent="0" algn="l" rtl="0">
              <a:spcAft>
                <a:spcPts val="1000"/>
              </a:spcAft>
              <a:buNone/>
            </a:pPr>
            <a:endParaRPr lang="en-US" dirty="0">
              <a:solidFill>
                <a:schemeClr val="bg2"/>
              </a:solidFill>
              <a:latin typeface="Poppins" pitchFamily="2" charset="77"/>
              <a:cs typeface="Poppins" pitchFamily="2" charset="77"/>
            </a:endParaRPr>
          </a:p>
        </p:txBody>
      </p:sp>
      <p:sp>
        <p:nvSpPr>
          <p:cNvPr id="20" name="TextBox 19">
            <a:extLst>
              <a:ext uri="{FF2B5EF4-FFF2-40B4-BE49-F238E27FC236}">
                <a16:creationId xmlns:a16="http://schemas.microsoft.com/office/drawing/2014/main" id="{F0A7F44A-2331-3A43-7736-920B5A5C5FB1}"/>
              </a:ext>
            </a:extLst>
          </p:cNvPr>
          <p:cNvSpPr txBox="1"/>
          <p:nvPr/>
        </p:nvSpPr>
        <p:spPr>
          <a:xfrm>
            <a:off x="6176008" y="2455656"/>
            <a:ext cx="2520731" cy="2010807"/>
          </a:xfrm>
          <a:prstGeom prst="rect">
            <a:avLst/>
          </a:prstGeom>
          <a:noFill/>
        </p:spPr>
        <p:txBody>
          <a:bodyPr wrap="square" lIns="0">
            <a:spAutoFit/>
          </a:bodyPr>
          <a:lstStyle/>
          <a:p>
            <a:pPr marL="0" lvl="0" indent="0" algn="l" rtl="0">
              <a:spcAft>
                <a:spcPts val="1000"/>
              </a:spcAft>
              <a:buNone/>
            </a:pPr>
            <a:r>
              <a:rPr lang="en-US" sz="2400" dirty="0">
                <a:solidFill>
                  <a:schemeClr val="accent1"/>
                </a:solidFill>
                <a:latin typeface="Poppins" pitchFamily="2" charset="77"/>
                <a:cs typeface="Poppins" pitchFamily="2" charset="77"/>
              </a:rPr>
              <a:t>03</a:t>
            </a:r>
            <a:r>
              <a:rPr lang="en-US" sz="2400" b="1" dirty="0">
                <a:solidFill>
                  <a:schemeClr val="bg2"/>
                </a:solidFill>
                <a:latin typeface="Poppins" pitchFamily="2" charset="77"/>
                <a:cs typeface="Poppins" pitchFamily="2" charset="77"/>
              </a:rPr>
              <a:t> Creative</a:t>
            </a:r>
            <a:r>
              <a:rPr lang="en-US" sz="2400" dirty="0">
                <a:solidFill>
                  <a:schemeClr val="bg2"/>
                </a:solidFill>
                <a:latin typeface="Poppins" pitchFamily="2" charset="77"/>
                <a:cs typeface="Poppins" pitchFamily="2" charset="77"/>
              </a:rPr>
              <a:t> </a:t>
            </a:r>
          </a:p>
          <a:p>
            <a:pPr marL="182880" lvl="0" indent="-182880" algn="l" rtl="0">
              <a:spcAft>
                <a:spcPts val="1000"/>
              </a:spcAft>
              <a:buClr>
                <a:schemeClr val="accent1"/>
              </a:buClr>
              <a:buFont typeface="Arial" panose="020B0604020202020204" pitchFamily="34" charset="0"/>
              <a:buChar char="•"/>
            </a:pPr>
            <a:r>
              <a:rPr lang="en-US" dirty="0">
                <a:solidFill>
                  <a:schemeClr val="bg2"/>
                </a:solidFill>
                <a:latin typeface="Poppins" pitchFamily="2" charset="77"/>
                <a:cs typeface="Poppins" pitchFamily="2" charset="77"/>
              </a:rPr>
              <a:t>How will you communicate your </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offer to the audience?</a:t>
            </a:r>
          </a:p>
          <a:p>
            <a:pPr marL="182880" lvl="0" indent="-182880" algn="l" rtl="0">
              <a:spcAft>
                <a:spcPts val="500"/>
              </a:spcAft>
              <a:buClr>
                <a:schemeClr val="accent1"/>
              </a:buClr>
              <a:buFont typeface="Arial" panose="020B0604020202020204" pitchFamily="34" charset="0"/>
              <a:buChar char="•"/>
            </a:pPr>
            <a:r>
              <a:rPr lang="en-US" dirty="0">
                <a:solidFill>
                  <a:schemeClr val="bg2"/>
                </a:solidFill>
                <a:latin typeface="Poppins" pitchFamily="2" charset="77"/>
                <a:cs typeface="Poppins" pitchFamily="2" charset="77"/>
              </a:rPr>
              <a:t>Where will you land the traffic from your campaign? </a:t>
            </a:r>
          </a:p>
        </p:txBody>
      </p:sp>
      <p:grpSp>
        <p:nvGrpSpPr>
          <p:cNvPr id="25" name="Group 24">
            <a:extLst>
              <a:ext uri="{FF2B5EF4-FFF2-40B4-BE49-F238E27FC236}">
                <a16:creationId xmlns:a16="http://schemas.microsoft.com/office/drawing/2014/main" id="{DDB9F9BF-E359-E3A9-97B5-1E3D5E5A4E9E}"/>
              </a:ext>
            </a:extLst>
          </p:cNvPr>
          <p:cNvGrpSpPr/>
          <p:nvPr/>
        </p:nvGrpSpPr>
        <p:grpSpPr>
          <a:xfrm>
            <a:off x="7855386" y="635663"/>
            <a:ext cx="841353" cy="137160"/>
            <a:chOff x="7420303" y="461784"/>
            <a:chExt cx="841353" cy="432792"/>
          </a:xfrm>
        </p:grpSpPr>
        <p:sp>
          <p:nvSpPr>
            <p:cNvPr id="26" name="Oval 25">
              <a:extLst>
                <a:ext uri="{FF2B5EF4-FFF2-40B4-BE49-F238E27FC236}">
                  <a16:creationId xmlns:a16="http://schemas.microsoft.com/office/drawing/2014/main" id="{5E324BA1-1D03-30F9-EEBB-D8501EF3A0A2}"/>
                </a:ext>
              </a:extLst>
            </p:cNvPr>
            <p:cNvSpPr>
              <a:spLocks noChangeAspect="1"/>
            </p:cNvSpPr>
            <p:nvPr/>
          </p:nvSpPr>
          <p:spPr>
            <a:xfrm>
              <a:off x="7420303" y="461784"/>
              <a:ext cx="137160" cy="432792"/>
            </a:xfrm>
            <a:prstGeom prst="ellipse">
              <a:avLst/>
            </a:prstGeom>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Oval 26">
              <a:extLst>
                <a:ext uri="{FF2B5EF4-FFF2-40B4-BE49-F238E27FC236}">
                  <a16:creationId xmlns:a16="http://schemas.microsoft.com/office/drawing/2014/main" id="{1025E75C-0DEF-8AB8-D245-033317329F9E}"/>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8" name="Oval 27">
              <a:extLst>
                <a:ext uri="{FF2B5EF4-FFF2-40B4-BE49-F238E27FC236}">
                  <a16:creationId xmlns:a16="http://schemas.microsoft.com/office/drawing/2014/main" id="{BA67433C-0516-463E-A2A4-F95BD2620F86}"/>
                </a:ext>
              </a:extLst>
            </p:cNvPr>
            <p:cNvSpPr>
              <a:spLocks noChangeAspect="1"/>
            </p:cNvSpPr>
            <p:nvPr/>
          </p:nvSpPr>
          <p:spPr>
            <a:xfrm>
              <a:off x="7889765"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Oval 28">
              <a:extLst>
                <a:ext uri="{FF2B5EF4-FFF2-40B4-BE49-F238E27FC236}">
                  <a16:creationId xmlns:a16="http://schemas.microsoft.com/office/drawing/2014/main" id="{85C87454-0B37-5545-65D5-F9360D3005B2}"/>
                </a:ext>
              </a:extLst>
            </p:cNvPr>
            <p:cNvSpPr>
              <a:spLocks noChangeAspect="1"/>
            </p:cNvSpPr>
            <p:nvPr/>
          </p:nvSpPr>
          <p:spPr>
            <a:xfrm>
              <a:off x="8124496"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22"/>
          <p:cNvSpPr txBox="1">
            <a:spLocks noGrp="1"/>
          </p:cNvSpPr>
          <p:nvPr>
            <p:ph type="body" idx="1"/>
          </p:nvPr>
        </p:nvSpPr>
        <p:spPr>
          <a:prstGeom prst="rect">
            <a:avLst/>
          </a:prstGeom>
        </p:spPr>
        <p:txBody>
          <a:bodyPr spcFirstLastPara="1" wrap="square" lIns="0" tIns="91425" rIns="91425" bIns="91425" anchor="t" anchorCtr="0">
            <a:noAutofit/>
          </a:bodyPr>
          <a:lstStyle/>
          <a:p>
            <a:pPr marL="0" lvl="0" indent="0" algn="l" rtl="0">
              <a:lnSpc>
                <a:spcPct val="110000"/>
              </a:lnSpc>
              <a:spcAft>
                <a:spcPts val="2000"/>
              </a:spcAft>
              <a:buNone/>
            </a:pPr>
            <a:r>
              <a:rPr lang="en">
                <a:solidFill>
                  <a:schemeClr val="bg2"/>
                </a:solidFill>
              </a:rPr>
              <a:t>A good campaign planning tool is a campaign brief. A campaign brief is a brief form that is used to quickly document the main aspects of a campaign. </a:t>
            </a:r>
            <a:r>
              <a:rPr lang="en" b="1">
                <a:solidFill>
                  <a:schemeClr val="bg2"/>
                </a:solidFill>
              </a:rPr>
              <a:t>A good process for a brief entails:</a:t>
            </a:r>
            <a:endParaRPr b="1">
              <a:solidFill>
                <a:schemeClr val="bg2"/>
              </a:solidFill>
            </a:endParaRPr>
          </a:p>
          <a:p>
            <a:pPr>
              <a:lnSpc>
                <a:spcPct val="110000"/>
              </a:lnSpc>
              <a:spcAft>
                <a:spcPts val="1000"/>
              </a:spcAft>
              <a:buSzPts val="1800"/>
            </a:pPr>
            <a:r>
              <a:rPr lang="en">
                <a:solidFill>
                  <a:schemeClr val="bg2"/>
                </a:solidFill>
              </a:rPr>
              <a:t>Quickly document the Who, What, Where, How, Why and When of a campaign. </a:t>
            </a:r>
            <a:endParaRPr>
              <a:solidFill>
                <a:schemeClr val="bg2"/>
              </a:solidFill>
            </a:endParaRPr>
          </a:p>
          <a:p>
            <a:pPr>
              <a:lnSpc>
                <a:spcPct val="110000"/>
              </a:lnSpc>
              <a:spcAft>
                <a:spcPts val="1000"/>
              </a:spcAft>
              <a:buSzPts val="1800"/>
            </a:pPr>
            <a:r>
              <a:rPr lang="en">
                <a:solidFill>
                  <a:schemeClr val="bg2"/>
                </a:solidFill>
              </a:rPr>
              <a:t>Bring the document to the marketing team and decision makers for discussion and ratification.  </a:t>
            </a:r>
            <a:endParaRPr>
              <a:solidFill>
                <a:schemeClr val="bg2"/>
              </a:solidFill>
            </a:endParaRPr>
          </a:p>
          <a:p>
            <a:pPr>
              <a:lnSpc>
                <a:spcPct val="110000"/>
              </a:lnSpc>
              <a:spcAft>
                <a:spcPts val="2500"/>
              </a:spcAft>
              <a:buSzPts val="1800"/>
            </a:pPr>
            <a:r>
              <a:rPr lang="en">
                <a:solidFill>
                  <a:schemeClr val="bg2"/>
                </a:solidFill>
              </a:rPr>
              <a:t>Build a detailed project plan with team assignments to build and launch the campaign.</a:t>
            </a:r>
            <a:endParaRPr>
              <a:solidFill>
                <a:schemeClr val="bg2"/>
              </a:solidFill>
            </a:endParaRPr>
          </a:p>
        </p:txBody>
      </p:sp>
      <p:sp>
        <p:nvSpPr>
          <p:cNvPr id="8" name="Title 7">
            <a:extLst>
              <a:ext uri="{FF2B5EF4-FFF2-40B4-BE49-F238E27FC236}">
                <a16:creationId xmlns:a16="http://schemas.microsoft.com/office/drawing/2014/main" id="{46115125-7EE8-B124-0C65-D977F56060EE}"/>
              </a:ext>
            </a:extLst>
          </p:cNvPr>
          <p:cNvSpPr>
            <a:spLocks noGrp="1"/>
          </p:cNvSpPr>
          <p:nvPr>
            <p:ph type="title"/>
          </p:nvPr>
        </p:nvSpPr>
        <p:spPr>
          <a:xfrm>
            <a:off x="460787" y="523794"/>
            <a:ext cx="1725364" cy="763500"/>
          </a:xfrm>
        </p:spPr>
        <p:txBody>
          <a:bodyPr/>
          <a:lstStyle/>
          <a:p>
            <a:r>
              <a:rPr lang="en-US"/>
              <a:t>Planning</a:t>
            </a:r>
          </a:p>
        </p:txBody>
      </p:sp>
      <p:grpSp>
        <p:nvGrpSpPr>
          <p:cNvPr id="14" name="Group 13">
            <a:extLst>
              <a:ext uri="{FF2B5EF4-FFF2-40B4-BE49-F238E27FC236}">
                <a16:creationId xmlns:a16="http://schemas.microsoft.com/office/drawing/2014/main" id="{DB773647-2D6E-5F8A-3435-F75EE41D7E07}"/>
              </a:ext>
            </a:extLst>
          </p:cNvPr>
          <p:cNvGrpSpPr/>
          <p:nvPr/>
        </p:nvGrpSpPr>
        <p:grpSpPr>
          <a:xfrm>
            <a:off x="7855386" y="635663"/>
            <a:ext cx="841353" cy="137160"/>
            <a:chOff x="7420303" y="461784"/>
            <a:chExt cx="841353" cy="432792"/>
          </a:xfrm>
        </p:grpSpPr>
        <p:sp>
          <p:nvSpPr>
            <p:cNvPr id="15" name="Oval 14">
              <a:extLst>
                <a:ext uri="{FF2B5EF4-FFF2-40B4-BE49-F238E27FC236}">
                  <a16:creationId xmlns:a16="http://schemas.microsoft.com/office/drawing/2014/main" id="{4AA7DC5A-7638-6BA6-9AD0-E46CE6F487CB}"/>
                </a:ext>
              </a:extLst>
            </p:cNvPr>
            <p:cNvSpPr>
              <a:spLocks noChangeAspect="1"/>
            </p:cNvSpPr>
            <p:nvPr/>
          </p:nvSpPr>
          <p:spPr>
            <a:xfrm>
              <a:off x="7420303" y="461784"/>
              <a:ext cx="137160" cy="432792"/>
            </a:xfrm>
            <a:prstGeom prst="ellipse">
              <a:avLst/>
            </a:prstGeom>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Oval 15">
              <a:extLst>
                <a:ext uri="{FF2B5EF4-FFF2-40B4-BE49-F238E27FC236}">
                  <a16:creationId xmlns:a16="http://schemas.microsoft.com/office/drawing/2014/main" id="{2ED41D39-B351-923E-9194-EFAE0A27C929}"/>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Oval 16">
              <a:extLst>
                <a:ext uri="{FF2B5EF4-FFF2-40B4-BE49-F238E27FC236}">
                  <a16:creationId xmlns:a16="http://schemas.microsoft.com/office/drawing/2014/main" id="{85EAF8DE-4213-69D8-FB38-1C5954580808}"/>
                </a:ext>
              </a:extLst>
            </p:cNvPr>
            <p:cNvSpPr>
              <a:spLocks noChangeAspect="1"/>
            </p:cNvSpPr>
            <p:nvPr/>
          </p:nvSpPr>
          <p:spPr>
            <a:xfrm>
              <a:off x="7889765"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 name="Oval 17">
              <a:extLst>
                <a:ext uri="{FF2B5EF4-FFF2-40B4-BE49-F238E27FC236}">
                  <a16:creationId xmlns:a16="http://schemas.microsoft.com/office/drawing/2014/main" id="{A1C2130D-4F61-1B32-2632-6875652AAED9}"/>
                </a:ext>
              </a:extLst>
            </p:cNvPr>
            <p:cNvSpPr>
              <a:spLocks noChangeAspect="1"/>
            </p:cNvSpPr>
            <p:nvPr/>
          </p:nvSpPr>
          <p:spPr>
            <a:xfrm>
              <a:off x="8124496"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2" name="Google Shape;149;p28">
            <a:extLst>
              <a:ext uri="{FF2B5EF4-FFF2-40B4-BE49-F238E27FC236}">
                <a16:creationId xmlns:a16="http://schemas.microsoft.com/office/drawing/2014/main" id="{78BD451E-3800-ECFB-DF3C-016BFD908C07}"/>
              </a:ext>
            </a:extLst>
          </p:cNvPr>
          <p:cNvSpPr txBox="1">
            <a:spLocks/>
          </p:cNvSpPr>
          <p:nvPr/>
        </p:nvSpPr>
        <p:spPr>
          <a:xfrm>
            <a:off x="6871186" y="6131773"/>
            <a:ext cx="2575021" cy="404865"/>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1000"/>
              </a:spcAft>
              <a:buNone/>
            </a:pPr>
            <a:r>
              <a:rPr lang="en-US" sz="1400" dirty="0">
                <a:solidFill>
                  <a:schemeClr val="bg2"/>
                </a:solidFill>
                <a:hlinkClick r:id="rId3"/>
              </a:rPr>
              <a:t>Template link here</a:t>
            </a:r>
            <a:endParaRPr lang="en-US" sz="1400" dirty="0">
              <a:solidFill>
                <a:schemeClr val="bg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3"/>
          <p:cNvSpPr txBox="1">
            <a:spLocks noGrp="1"/>
          </p:cNvSpPr>
          <p:nvPr>
            <p:ph type="body" idx="1"/>
          </p:nvPr>
        </p:nvSpPr>
        <p:spPr>
          <a:xfrm>
            <a:off x="460787" y="1417363"/>
            <a:ext cx="7810854" cy="1441451"/>
          </a:xfrm>
          <a:prstGeom prst="rect">
            <a:avLst/>
          </a:prstGeom>
        </p:spPr>
        <p:txBody>
          <a:bodyPr spcFirstLastPara="1" wrap="square" lIns="0" tIns="91425" rIns="91425" bIns="91425" anchor="t" anchorCtr="0">
            <a:noAutofit/>
          </a:bodyPr>
          <a:lstStyle/>
          <a:p>
            <a:pPr marL="0" lvl="0" indent="0" algn="l" rtl="0">
              <a:lnSpc>
                <a:spcPct val="110000"/>
              </a:lnSpc>
              <a:spcAft>
                <a:spcPts val="1000"/>
              </a:spcAft>
              <a:buNone/>
            </a:pPr>
            <a:r>
              <a:rPr lang="en">
                <a:solidFill>
                  <a:schemeClr val="bg2"/>
                </a:solidFill>
              </a:rPr>
              <a:t>One of the most advantageous elements of Digital Marketing is to do quick and rigorous tests. </a:t>
            </a:r>
            <a:r>
              <a:rPr lang="en" b="1">
                <a:solidFill>
                  <a:schemeClr val="bg2"/>
                </a:solidFill>
              </a:rPr>
              <a:t>Among elements you can AND SHOULD test are:</a:t>
            </a:r>
            <a:endParaRPr b="1">
              <a:solidFill>
                <a:schemeClr val="bg2"/>
              </a:solidFill>
            </a:endParaRPr>
          </a:p>
        </p:txBody>
      </p:sp>
      <p:sp>
        <p:nvSpPr>
          <p:cNvPr id="3" name="Title 2">
            <a:extLst>
              <a:ext uri="{FF2B5EF4-FFF2-40B4-BE49-F238E27FC236}">
                <a16:creationId xmlns:a16="http://schemas.microsoft.com/office/drawing/2014/main" id="{82871D40-515D-E325-6E79-03F70C9060DB}"/>
              </a:ext>
            </a:extLst>
          </p:cNvPr>
          <p:cNvSpPr>
            <a:spLocks noGrp="1"/>
          </p:cNvSpPr>
          <p:nvPr>
            <p:ph type="title"/>
          </p:nvPr>
        </p:nvSpPr>
        <p:spPr/>
        <p:txBody>
          <a:bodyPr/>
          <a:lstStyle/>
          <a:p>
            <a:r>
              <a:rPr lang="en-US"/>
              <a:t>Testing and Test Design</a:t>
            </a:r>
          </a:p>
        </p:txBody>
      </p:sp>
      <p:pic>
        <p:nvPicPr>
          <p:cNvPr id="2" name="Google Shape;124;p24">
            <a:extLst>
              <a:ext uri="{FF2B5EF4-FFF2-40B4-BE49-F238E27FC236}">
                <a16:creationId xmlns:a16="http://schemas.microsoft.com/office/drawing/2014/main" id="{035C78A3-6249-BEDF-3FF8-4EB28BFEE025}"/>
              </a:ext>
            </a:extLst>
          </p:cNvPr>
          <p:cNvPicPr preferRelativeResize="0"/>
          <p:nvPr/>
        </p:nvPicPr>
        <p:blipFill rotWithShape="1">
          <a:blip r:embed="rId3">
            <a:alphaModFix/>
          </a:blip>
          <a:srcRect l="4448" t="13015" r="10524" b="14194"/>
          <a:stretch/>
        </p:blipFill>
        <p:spPr>
          <a:xfrm>
            <a:off x="3333448" y="4977939"/>
            <a:ext cx="5349765" cy="1271751"/>
          </a:xfrm>
          <a:prstGeom prst="rect">
            <a:avLst/>
          </a:prstGeom>
          <a:noFill/>
          <a:ln>
            <a:noFill/>
          </a:ln>
        </p:spPr>
      </p:pic>
      <p:sp>
        <p:nvSpPr>
          <p:cNvPr id="8" name="TextBox 7">
            <a:extLst>
              <a:ext uri="{FF2B5EF4-FFF2-40B4-BE49-F238E27FC236}">
                <a16:creationId xmlns:a16="http://schemas.microsoft.com/office/drawing/2014/main" id="{8281C99E-46C8-3DF9-8A99-92D5E4457AF2}"/>
              </a:ext>
            </a:extLst>
          </p:cNvPr>
          <p:cNvSpPr txBox="1"/>
          <p:nvPr/>
        </p:nvSpPr>
        <p:spPr>
          <a:xfrm>
            <a:off x="460787" y="2701533"/>
            <a:ext cx="2156289" cy="2652008"/>
          </a:xfrm>
          <a:prstGeom prst="rect">
            <a:avLst/>
          </a:prstGeom>
          <a:noFill/>
        </p:spPr>
        <p:txBody>
          <a:bodyPr wrap="square" lIns="0">
            <a:spAutoFit/>
          </a:bodyPr>
          <a:lstStyle/>
          <a:p>
            <a:pPr lvl="0" algn="l" rtl="0">
              <a:spcAft>
                <a:spcPts val="1000"/>
              </a:spcAft>
            </a:pPr>
            <a:r>
              <a:rPr lang="en-US" sz="1800" dirty="0">
                <a:solidFill>
                  <a:schemeClr val="accent1"/>
                </a:solidFill>
                <a:latin typeface="Poppins" pitchFamily="2" charset="77"/>
                <a:cs typeface="Poppins" pitchFamily="2" charset="77"/>
              </a:rPr>
              <a:t>01</a:t>
            </a:r>
            <a:r>
              <a:rPr lang="en-US" sz="1800" b="1" dirty="0">
                <a:solidFill>
                  <a:schemeClr val="bg2"/>
                </a:solidFill>
                <a:latin typeface="Poppins" pitchFamily="2" charset="77"/>
                <a:cs typeface="Poppins" pitchFamily="2" charset="77"/>
              </a:rPr>
              <a:t> Landing Page </a:t>
            </a:r>
            <a:r>
              <a:rPr lang="en-US" sz="1800" dirty="0">
                <a:solidFill>
                  <a:schemeClr val="bg2"/>
                </a:solidFill>
                <a:latin typeface="Poppins" pitchFamily="2" charset="77"/>
                <a:cs typeface="Poppins" pitchFamily="2" charset="77"/>
              </a:rPr>
              <a:t> </a:t>
            </a:r>
          </a:p>
          <a:p>
            <a:pPr lvl="0" algn="l" rtl="0">
              <a:spcAft>
                <a:spcPts val="1000"/>
              </a:spcAft>
              <a:buClr>
                <a:schemeClr val="accent1"/>
              </a:buClr>
            </a:pPr>
            <a:r>
              <a:rPr lang="en-US" dirty="0">
                <a:solidFill>
                  <a:schemeClr val="bg2"/>
                </a:solidFill>
                <a:latin typeface="Poppins" pitchFamily="2" charset="77"/>
                <a:cs typeface="Poppins" pitchFamily="2" charset="77"/>
              </a:rPr>
              <a:t>It is relatively easy to obtain a click and relatively hard to keep that click. Designing </a:t>
            </a:r>
            <a:br>
              <a:rPr lang="en-US" dirty="0">
                <a:solidFill>
                  <a:schemeClr val="bg2"/>
                </a:solidFill>
                <a:latin typeface="Poppins" pitchFamily="2" charset="77"/>
                <a:cs typeface="Poppins" pitchFamily="2" charset="77"/>
              </a:rPr>
            </a:br>
            <a:r>
              <a:rPr lang="en-US" dirty="0">
                <a:solidFill>
                  <a:schemeClr val="bg2"/>
                </a:solidFill>
                <a:latin typeface="Poppins" pitchFamily="2" charset="77"/>
                <a:cs typeface="Poppins" pitchFamily="2" charset="77"/>
              </a:rPr>
              <a:t>an engaging landing page(s) and testing those pages is probably the best way to derive value from your campaign.</a:t>
            </a:r>
          </a:p>
        </p:txBody>
      </p:sp>
      <p:sp>
        <p:nvSpPr>
          <p:cNvPr id="9" name="TextBox 8">
            <a:extLst>
              <a:ext uri="{FF2B5EF4-FFF2-40B4-BE49-F238E27FC236}">
                <a16:creationId xmlns:a16="http://schemas.microsoft.com/office/drawing/2014/main" id="{F5EFF167-0E81-085F-F365-9192840C6D27}"/>
              </a:ext>
            </a:extLst>
          </p:cNvPr>
          <p:cNvSpPr txBox="1"/>
          <p:nvPr/>
        </p:nvSpPr>
        <p:spPr>
          <a:xfrm>
            <a:off x="2726600" y="2701533"/>
            <a:ext cx="2063125" cy="1390124"/>
          </a:xfrm>
          <a:prstGeom prst="rect">
            <a:avLst/>
          </a:prstGeom>
          <a:noFill/>
        </p:spPr>
        <p:txBody>
          <a:bodyPr wrap="square" lIns="0">
            <a:spAutoFit/>
          </a:bodyPr>
          <a:lstStyle/>
          <a:p>
            <a:pPr lvl="0" algn="l" rtl="0">
              <a:spcAft>
                <a:spcPts val="1000"/>
              </a:spcAft>
            </a:pPr>
            <a:r>
              <a:rPr lang="en-US" sz="1800">
                <a:solidFill>
                  <a:schemeClr val="accent1"/>
                </a:solidFill>
                <a:latin typeface="Poppins" pitchFamily="2" charset="77"/>
                <a:cs typeface="Poppins" pitchFamily="2" charset="77"/>
              </a:rPr>
              <a:t>02</a:t>
            </a:r>
            <a:r>
              <a:rPr lang="en-US" sz="1800" b="1">
                <a:solidFill>
                  <a:schemeClr val="bg2"/>
                </a:solidFill>
                <a:latin typeface="Poppins" pitchFamily="2" charset="77"/>
                <a:cs typeface="Poppins" pitchFamily="2" charset="77"/>
              </a:rPr>
              <a:t> Audience</a:t>
            </a:r>
            <a:r>
              <a:rPr lang="en-US" sz="1800">
                <a:solidFill>
                  <a:schemeClr val="bg2"/>
                </a:solidFill>
                <a:latin typeface="Poppins" pitchFamily="2" charset="77"/>
                <a:cs typeface="Poppins" pitchFamily="2" charset="77"/>
              </a:rPr>
              <a:t> </a:t>
            </a:r>
          </a:p>
          <a:p>
            <a:pPr lvl="0" algn="l" rtl="0">
              <a:spcAft>
                <a:spcPts val="1000"/>
              </a:spcAft>
            </a:pPr>
            <a:r>
              <a:rPr lang="en-US">
                <a:solidFill>
                  <a:schemeClr val="bg2"/>
                </a:solidFill>
                <a:latin typeface="Poppins" pitchFamily="2" charset="77"/>
                <a:cs typeface="Poppins" pitchFamily="2" charset="77"/>
              </a:rPr>
              <a:t>Who you target is critically important. Test different audiences</a:t>
            </a:r>
          </a:p>
        </p:txBody>
      </p:sp>
      <p:sp>
        <p:nvSpPr>
          <p:cNvPr id="10" name="TextBox 9">
            <a:extLst>
              <a:ext uri="{FF2B5EF4-FFF2-40B4-BE49-F238E27FC236}">
                <a16:creationId xmlns:a16="http://schemas.microsoft.com/office/drawing/2014/main" id="{05D868CF-D0CF-03D5-670B-6D7CC9C3C509}"/>
              </a:ext>
            </a:extLst>
          </p:cNvPr>
          <p:cNvSpPr txBox="1"/>
          <p:nvPr/>
        </p:nvSpPr>
        <p:spPr>
          <a:xfrm>
            <a:off x="4807627" y="2701533"/>
            <a:ext cx="1845422" cy="2133918"/>
          </a:xfrm>
          <a:prstGeom prst="rect">
            <a:avLst/>
          </a:prstGeom>
          <a:noFill/>
        </p:spPr>
        <p:txBody>
          <a:bodyPr wrap="square" lIns="0">
            <a:spAutoFit/>
          </a:bodyPr>
          <a:lstStyle/>
          <a:p>
            <a:pPr lvl="0" algn="l" rtl="0">
              <a:spcAft>
                <a:spcPts val="1000"/>
              </a:spcAft>
            </a:pPr>
            <a:r>
              <a:rPr lang="en-US" sz="1800">
                <a:solidFill>
                  <a:schemeClr val="accent1"/>
                </a:solidFill>
                <a:latin typeface="Poppins" pitchFamily="2" charset="77"/>
                <a:cs typeface="Poppins" pitchFamily="2" charset="77"/>
              </a:rPr>
              <a:t>03</a:t>
            </a:r>
            <a:r>
              <a:rPr lang="en-US" sz="1800" b="1">
                <a:solidFill>
                  <a:schemeClr val="bg2"/>
                </a:solidFill>
                <a:latin typeface="Poppins" pitchFamily="2" charset="77"/>
                <a:cs typeface="Poppins" pitchFamily="2" charset="77"/>
              </a:rPr>
              <a:t> Offers</a:t>
            </a:r>
            <a:r>
              <a:rPr lang="en-US" sz="1800">
                <a:solidFill>
                  <a:schemeClr val="bg2"/>
                </a:solidFill>
                <a:latin typeface="Poppins" pitchFamily="2" charset="77"/>
                <a:cs typeface="Poppins" pitchFamily="2" charset="77"/>
              </a:rPr>
              <a:t> </a:t>
            </a:r>
          </a:p>
          <a:p>
            <a:pPr lvl="0" algn="l" rtl="0">
              <a:spcAft>
                <a:spcPts val="1000"/>
              </a:spcAft>
              <a:buClr>
                <a:schemeClr val="accent1"/>
              </a:buClr>
            </a:pPr>
            <a:r>
              <a:rPr lang="en-US">
                <a:solidFill>
                  <a:schemeClr val="bg2"/>
                </a:solidFill>
                <a:latin typeface="Poppins" pitchFamily="2" charset="77"/>
                <a:cs typeface="Poppins" pitchFamily="2" charset="77"/>
              </a:rPr>
              <a:t>Product offers, information, bundles, pricing, discounts, etc are all excellent points for optimization.</a:t>
            </a:r>
          </a:p>
          <a:p>
            <a:pPr lvl="0" algn="l" rtl="0">
              <a:spcAft>
                <a:spcPts val="1000"/>
              </a:spcAft>
              <a:buClr>
                <a:schemeClr val="accent1"/>
              </a:buClr>
            </a:pPr>
            <a:endParaRPr lang="en-US">
              <a:solidFill>
                <a:schemeClr val="bg2"/>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DCADE2D6-056C-4DAE-A3F9-737211A86FBC}"/>
              </a:ext>
            </a:extLst>
          </p:cNvPr>
          <p:cNvSpPr txBox="1"/>
          <p:nvPr/>
        </p:nvSpPr>
        <p:spPr>
          <a:xfrm>
            <a:off x="6880523" y="2701533"/>
            <a:ext cx="1984096" cy="1790234"/>
          </a:xfrm>
          <a:prstGeom prst="rect">
            <a:avLst/>
          </a:prstGeom>
          <a:noFill/>
        </p:spPr>
        <p:txBody>
          <a:bodyPr wrap="square" lIns="0">
            <a:spAutoFit/>
          </a:bodyPr>
          <a:lstStyle/>
          <a:p>
            <a:pPr lvl="0" algn="l" rtl="0">
              <a:spcAft>
                <a:spcPts val="1000"/>
              </a:spcAft>
            </a:pPr>
            <a:r>
              <a:rPr lang="en-US" sz="1800">
                <a:solidFill>
                  <a:schemeClr val="accent1"/>
                </a:solidFill>
                <a:latin typeface="Poppins" pitchFamily="2" charset="77"/>
                <a:cs typeface="Poppins" pitchFamily="2" charset="77"/>
              </a:rPr>
              <a:t>04</a:t>
            </a:r>
            <a:r>
              <a:rPr lang="en-US" sz="1800" b="1">
                <a:solidFill>
                  <a:schemeClr val="bg2"/>
                </a:solidFill>
                <a:latin typeface="Poppins" pitchFamily="2" charset="77"/>
                <a:cs typeface="Poppins" pitchFamily="2" charset="77"/>
              </a:rPr>
              <a:t> Creative</a:t>
            </a:r>
            <a:r>
              <a:rPr lang="en-US" sz="1800">
                <a:solidFill>
                  <a:schemeClr val="bg2"/>
                </a:solidFill>
                <a:latin typeface="Poppins" pitchFamily="2" charset="77"/>
                <a:cs typeface="Poppins" pitchFamily="2" charset="77"/>
              </a:rPr>
              <a:t> </a:t>
            </a:r>
          </a:p>
          <a:p>
            <a:pPr lvl="0" algn="l" rtl="0">
              <a:spcAft>
                <a:spcPts val="1000"/>
              </a:spcAft>
              <a:buClr>
                <a:schemeClr val="accent1"/>
              </a:buClr>
            </a:pPr>
            <a:r>
              <a:rPr lang="en-US">
                <a:solidFill>
                  <a:schemeClr val="bg2"/>
                </a:solidFill>
                <a:latin typeface="Poppins" pitchFamily="2" charset="77"/>
                <a:cs typeface="Poppins" pitchFamily="2" charset="77"/>
              </a:rPr>
              <a:t>This is generally what most marketers think about when testing.  Yes, you should test you’re creative. </a:t>
            </a:r>
          </a:p>
        </p:txBody>
      </p:sp>
    </p:spTree>
    <p:extLst>
      <p:ext uri="{BB962C8B-B14F-4D97-AF65-F5344CB8AC3E}">
        <p14:creationId xmlns:p14="http://schemas.microsoft.com/office/powerpoint/2010/main" val="366827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5"/>
          <p:cNvSpPr txBox="1">
            <a:spLocks noGrp="1"/>
          </p:cNvSpPr>
          <p:nvPr>
            <p:ph type="body" idx="1"/>
          </p:nvPr>
        </p:nvSpPr>
        <p:spPr>
          <a:xfrm>
            <a:off x="460787" y="1417362"/>
            <a:ext cx="8235952" cy="989507"/>
          </a:xfrm>
          <a:prstGeom prst="rect">
            <a:avLst/>
          </a:prstGeom>
        </p:spPr>
        <p:txBody>
          <a:bodyPr spcFirstLastPara="1" wrap="square" lIns="0" tIns="91425" rIns="91425" bIns="91425" anchor="t" anchorCtr="0">
            <a:noAutofit/>
          </a:bodyPr>
          <a:lstStyle/>
          <a:p>
            <a:pPr marL="0" lvl="0" indent="0" algn="l" rtl="0">
              <a:lnSpc>
                <a:spcPct val="110000"/>
              </a:lnSpc>
              <a:spcAft>
                <a:spcPts val="1000"/>
              </a:spcAft>
              <a:buNone/>
            </a:pPr>
            <a:r>
              <a:rPr lang="en">
                <a:solidFill>
                  <a:schemeClr val="bg2"/>
                </a:solidFill>
              </a:rPr>
              <a:t>A proper budget is important.  Budgets are always limited.  </a:t>
            </a:r>
            <a:br>
              <a:rPr lang="en">
                <a:solidFill>
                  <a:schemeClr val="bg2"/>
                </a:solidFill>
              </a:rPr>
            </a:br>
            <a:r>
              <a:rPr lang="en" b="1">
                <a:solidFill>
                  <a:schemeClr val="bg2"/>
                </a:solidFill>
              </a:rPr>
              <a:t>The key considerations for budget:</a:t>
            </a:r>
            <a:endParaRPr b="1">
              <a:solidFill>
                <a:schemeClr val="bg2"/>
              </a:solidFill>
            </a:endParaRPr>
          </a:p>
        </p:txBody>
      </p:sp>
      <p:sp>
        <p:nvSpPr>
          <p:cNvPr id="3" name="Title 2">
            <a:extLst>
              <a:ext uri="{FF2B5EF4-FFF2-40B4-BE49-F238E27FC236}">
                <a16:creationId xmlns:a16="http://schemas.microsoft.com/office/drawing/2014/main" id="{D8CBB290-0208-3186-460B-998BEEEB4B09}"/>
              </a:ext>
            </a:extLst>
          </p:cNvPr>
          <p:cNvSpPr>
            <a:spLocks noGrp="1"/>
          </p:cNvSpPr>
          <p:nvPr>
            <p:ph type="title"/>
          </p:nvPr>
        </p:nvSpPr>
        <p:spPr/>
        <p:txBody>
          <a:bodyPr/>
          <a:lstStyle/>
          <a:p>
            <a:r>
              <a:rPr lang="en-US"/>
              <a:t>A Note on Budgets</a:t>
            </a:r>
          </a:p>
        </p:txBody>
      </p:sp>
      <p:sp>
        <p:nvSpPr>
          <p:cNvPr id="4" name="TextBox 3">
            <a:extLst>
              <a:ext uri="{FF2B5EF4-FFF2-40B4-BE49-F238E27FC236}">
                <a16:creationId xmlns:a16="http://schemas.microsoft.com/office/drawing/2014/main" id="{A779DC64-B25F-3088-FE02-B51FF0B922F9}"/>
              </a:ext>
            </a:extLst>
          </p:cNvPr>
          <p:cNvSpPr txBox="1"/>
          <p:nvPr/>
        </p:nvSpPr>
        <p:spPr>
          <a:xfrm>
            <a:off x="940046" y="2364829"/>
            <a:ext cx="7169723" cy="929742"/>
          </a:xfrm>
          <a:prstGeom prst="rect">
            <a:avLst/>
          </a:prstGeom>
          <a:noFill/>
        </p:spPr>
        <p:txBody>
          <a:bodyPr wrap="square" lIns="0">
            <a:spAutoFit/>
          </a:bodyPr>
          <a:lstStyle/>
          <a:p>
            <a:pPr lvl="0" algn="l" rtl="0">
              <a:lnSpc>
                <a:spcPct val="110000"/>
              </a:lnSpc>
              <a:spcAft>
                <a:spcPts val="500"/>
              </a:spcAft>
            </a:pPr>
            <a:r>
              <a:rPr lang="en-US" sz="1800" b="1" dirty="0">
                <a:solidFill>
                  <a:schemeClr val="bg2"/>
                </a:solidFill>
                <a:latin typeface="Poppins" pitchFamily="2" charset="77"/>
                <a:cs typeface="Poppins" pitchFamily="2" charset="77"/>
              </a:rPr>
              <a:t>Test Fidelity </a:t>
            </a:r>
            <a:r>
              <a:rPr lang="en-US" sz="1800" dirty="0">
                <a:solidFill>
                  <a:schemeClr val="bg2"/>
                </a:solidFill>
                <a:latin typeface="Poppins" pitchFamily="2" charset="77"/>
                <a:cs typeface="Poppins" pitchFamily="2" charset="77"/>
              </a:rPr>
              <a:t> </a:t>
            </a:r>
          </a:p>
          <a:p>
            <a:pPr lvl="0" algn="l" rtl="0">
              <a:lnSpc>
                <a:spcPct val="110000"/>
              </a:lnSpc>
              <a:spcAft>
                <a:spcPts val="500"/>
              </a:spcAft>
              <a:buClr>
                <a:schemeClr val="accent1"/>
              </a:buClr>
            </a:pPr>
            <a:r>
              <a:rPr lang="en-US" dirty="0">
                <a:solidFill>
                  <a:schemeClr val="bg2"/>
                </a:solidFill>
                <a:latin typeface="Poppins" pitchFamily="2" charset="77"/>
                <a:cs typeface="Poppins" pitchFamily="2" charset="77"/>
              </a:rPr>
              <a:t>You need a </a:t>
            </a:r>
            <a:r>
              <a:rPr lang="en-US" b="1" dirty="0">
                <a:solidFill>
                  <a:schemeClr val="bg2"/>
                </a:solidFill>
                <a:latin typeface="Poppins" pitchFamily="2" charset="77"/>
                <a:cs typeface="Poppins" pitchFamily="2" charset="77"/>
              </a:rPr>
              <a:t>statistically significant </a:t>
            </a:r>
            <a:r>
              <a:rPr lang="en-US" dirty="0">
                <a:solidFill>
                  <a:schemeClr val="bg2"/>
                </a:solidFill>
                <a:latin typeface="Poppins" pitchFamily="2" charset="77"/>
                <a:cs typeface="Poppins" pitchFamily="2" charset="77"/>
              </a:rPr>
              <a:t>sample to be able to rely upon test results for future campaigns/marketing activities. Aim for 90% confidence.</a:t>
            </a:r>
          </a:p>
        </p:txBody>
      </p:sp>
      <p:sp>
        <p:nvSpPr>
          <p:cNvPr id="5" name="TextBox 4">
            <a:extLst>
              <a:ext uri="{FF2B5EF4-FFF2-40B4-BE49-F238E27FC236}">
                <a16:creationId xmlns:a16="http://schemas.microsoft.com/office/drawing/2014/main" id="{0477B1BF-B428-B26B-6BC1-A3BCE678B5FC}"/>
              </a:ext>
            </a:extLst>
          </p:cNvPr>
          <p:cNvSpPr txBox="1"/>
          <p:nvPr/>
        </p:nvSpPr>
        <p:spPr>
          <a:xfrm>
            <a:off x="940047" y="3375356"/>
            <a:ext cx="7464013" cy="1166730"/>
          </a:xfrm>
          <a:prstGeom prst="rect">
            <a:avLst/>
          </a:prstGeom>
          <a:noFill/>
        </p:spPr>
        <p:txBody>
          <a:bodyPr wrap="square" lIns="0">
            <a:spAutoFit/>
          </a:bodyPr>
          <a:lstStyle/>
          <a:p>
            <a:pPr marL="0" lvl="0" indent="0" algn="l" rtl="0">
              <a:lnSpc>
                <a:spcPct val="110000"/>
              </a:lnSpc>
              <a:spcAft>
                <a:spcPts val="500"/>
              </a:spcAft>
              <a:buNone/>
            </a:pPr>
            <a:r>
              <a:rPr lang="en-US" sz="1800" b="1" dirty="0">
                <a:solidFill>
                  <a:schemeClr val="bg2"/>
                </a:solidFill>
                <a:latin typeface="Poppins" pitchFamily="2" charset="77"/>
                <a:cs typeface="Poppins" pitchFamily="2" charset="77"/>
              </a:rPr>
              <a:t>ROI</a:t>
            </a:r>
            <a:r>
              <a:rPr lang="en-US" sz="1800" dirty="0">
                <a:solidFill>
                  <a:schemeClr val="bg2"/>
                </a:solidFill>
                <a:latin typeface="Poppins" pitchFamily="2" charset="77"/>
                <a:cs typeface="Poppins" pitchFamily="2" charset="77"/>
              </a:rPr>
              <a:t> </a:t>
            </a:r>
          </a:p>
          <a:p>
            <a:pPr marL="0" lvl="0" indent="0" algn="l" rtl="0">
              <a:lnSpc>
                <a:spcPct val="110000"/>
              </a:lnSpc>
              <a:spcAft>
                <a:spcPts val="500"/>
              </a:spcAft>
              <a:buNone/>
            </a:pPr>
            <a:r>
              <a:rPr lang="en-US" dirty="0">
                <a:solidFill>
                  <a:schemeClr val="bg2"/>
                </a:solidFill>
                <a:latin typeface="Poppins" pitchFamily="2" charset="77"/>
                <a:cs typeface="Poppins" pitchFamily="2" charset="77"/>
              </a:rPr>
              <a:t>Once you have run some campaigns and accumulate some data you can start to see if your return on the campaign is sufficient to warrant further campaign investments.  There are many ways of determining ROI and value.</a:t>
            </a:r>
          </a:p>
        </p:txBody>
      </p:sp>
      <p:sp>
        <p:nvSpPr>
          <p:cNvPr id="6" name="TextBox 5">
            <a:extLst>
              <a:ext uri="{FF2B5EF4-FFF2-40B4-BE49-F238E27FC236}">
                <a16:creationId xmlns:a16="http://schemas.microsoft.com/office/drawing/2014/main" id="{8F561BFC-3D73-BEAC-DF1C-BC3EA6B055D8}"/>
              </a:ext>
            </a:extLst>
          </p:cNvPr>
          <p:cNvSpPr txBox="1"/>
          <p:nvPr/>
        </p:nvSpPr>
        <p:spPr>
          <a:xfrm>
            <a:off x="940048" y="4604837"/>
            <a:ext cx="7989529" cy="1166730"/>
          </a:xfrm>
          <a:prstGeom prst="rect">
            <a:avLst/>
          </a:prstGeom>
          <a:noFill/>
        </p:spPr>
        <p:txBody>
          <a:bodyPr wrap="square" lIns="0">
            <a:spAutoFit/>
          </a:bodyPr>
          <a:lstStyle/>
          <a:p>
            <a:pPr lvl="0" algn="l" rtl="0">
              <a:lnSpc>
                <a:spcPct val="110000"/>
              </a:lnSpc>
              <a:spcAft>
                <a:spcPts val="500"/>
              </a:spcAft>
            </a:pPr>
            <a:r>
              <a:rPr lang="en-US" sz="1800" b="1">
                <a:solidFill>
                  <a:schemeClr val="bg2"/>
                </a:solidFill>
                <a:latin typeface="Poppins" pitchFamily="2" charset="77"/>
                <a:cs typeface="Poppins" pitchFamily="2" charset="77"/>
              </a:rPr>
              <a:t>What if you have No Budget?</a:t>
            </a:r>
            <a:r>
              <a:rPr lang="en-US" sz="1800">
                <a:solidFill>
                  <a:schemeClr val="bg2"/>
                </a:solidFill>
                <a:latin typeface="Poppins" pitchFamily="2" charset="77"/>
                <a:cs typeface="Poppins" pitchFamily="2" charset="77"/>
              </a:rPr>
              <a:t> </a:t>
            </a:r>
          </a:p>
          <a:p>
            <a:pPr lvl="0" algn="l" rtl="0">
              <a:lnSpc>
                <a:spcPct val="110000"/>
              </a:lnSpc>
              <a:spcAft>
                <a:spcPts val="500"/>
              </a:spcAft>
              <a:buClr>
                <a:schemeClr val="accent1"/>
              </a:buClr>
            </a:pPr>
            <a:r>
              <a:rPr lang="en-US">
                <a:solidFill>
                  <a:schemeClr val="bg2"/>
                </a:solidFill>
                <a:latin typeface="Poppins" pitchFamily="2" charset="77"/>
                <a:cs typeface="Poppins" pitchFamily="2" charset="77"/>
              </a:rPr>
              <a:t>You can still engage in “organic” activities like creating and posting content, blogging/guest blogging, podcasting/guest podcasting.  These activities build authenticity which greatly aid paid campaigns.</a:t>
            </a:r>
          </a:p>
        </p:txBody>
      </p:sp>
      <p:grpSp>
        <p:nvGrpSpPr>
          <p:cNvPr id="21" name="Group 20">
            <a:extLst>
              <a:ext uri="{FF2B5EF4-FFF2-40B4-BE49-F238E27FC236}">
                <a16:creationId xmlns:a16="http://schemas.microsoft.com/office/drawing/2014/main" id="{1A1315FA-0F5E-D285-6E7F-28335137D20B}"/>
              </a:ext>
            </a:extLst>
          </p:cNvPr>
          <p:cNvGrpSpPr/>
          <p:nvPr/>
        </p:nvGrpSpPr>
        <p:grpSpPr>
          <a:xfrm>
            <a:off x="455974" y="3451988"/>
            <a:ext cx="238686" cy="202849"/>
            <a:chOff x="455974" y="2506476"/>
            <a:chExt cx="238686" cy="202849"/>
          </a:xfrm>
        </p:grpSpPr>
        <p:cxnSp>
          <p:nvCxnSpPr>
            <p:cNvPr id="22" name="Straight Connector 21">
              <a:extLst>
                <a:ext uri="{FF2B5EF4-FFF2-40B4-BE49-F238E27FC236}">
                  <a16:creationId xmlns:a16="http://schemas.microsoft.com/office/drawing/2014/main" id="{204607FE-0E6D-3D59-911E-866F03324E2E}"/>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7442E5-93ED-AA5A-8C70-A8F4603C5A2D}"/>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70DE63-F2D1-7091-37C4-F4D8CE0C4A86}"/>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E662283-7DA3-B2CC-8B1F-18B9782AAF55}"/>
              </a:ext>
            </a:extLst>
          </p:cNvPr>
          <p:cNvGrpSpPr/>
          <p:nvPr/>
        </p:nvGrpSpPr>
        <p:grpSpPr>
          <a:xfrm>
            <a:off x="455974" y="4677284"/>
            <a:ext cx="238686" cy="202849"/>
            <a:chOff x="455974" y="2506476"/>
            <a:chExt cx="238686" cy="202849"/>
          </a:xfrm>
        </p:grpSpPr>
        <p:cxnSp>
          <p:nvCxnSpPr>
            <p:cNvPr id="26" name="Straight Connector 25">
              <a:extLst>
                <a:ext uri="{FF2B5EF4-FFF2-40B4-BE49-F238E27FC236}">
                  <a16:creationId xmlns:a16="http://schemas.microsoft.com/office/drawing/2014/main" id="{C5C77DCE-DFD3-CA7C-FAC6-372D7E90DC8F}"/>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6174B0-3DED-E4A3-754B-AA979A844170}"/>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181E9F-BA37-061E-218C-DF3A18D5AA4B}"/>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428F2B5-0F1D-F231-919A-87A3CAF96C5E}"/>
              </a:ext>
            </a:extLst>
          </p:cNvPr>
          <p:cNvGrpSpPr/>
          <p:nvPr/>
        </p:nvGrpSpPr>
        <p:grpSpPr>
          <a:xfrm>
            <a:off x="455974" y="2439241"/>
            <a:ext cx="238686" cy="202849"/>
            <a:chOff x="455974" y="2506476"/>
            <a:chExt cx="238686" cy="202849"/>
          </a:xfrm>
        </p:grpSpPr>
        <p:cxnSp>
          <p:nvCxnSpPr>
            <p:cNvPr id="7" name="Straight Connector 6">
              <a:extLst>
                <a:ext uri="{FF2B5EF4-FFF2-40B4-BE49-F238E27FC236}">
                  <a16:creationId xmlns:a16="http://schemas.microsoft.com/office/drawing/2014/main" id="{A42A287C-DB0C-E359-7B53-93B25473947D}"/>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973309-4BC3-4635-85A3-310F93B46D82}"/>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4AF556-6604-DB2B-6CA3-BA7AC43930BD}"/>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Title 2">
            <a:extLst>
              <a:ext uri="{FF2B5EF4-FFF2-40B4-BE49-F238E27FC236}">
                <a16:creationId xmlns:a16="http://schemas.microsoft.com/office/drawing/2014/main" id="{B011A3FD-BA29-095C-1481-4C34C917A768}"/>
              </a:ext>
            </a:extLst>
          </p:cNvPr>
          <p:cNvSpPr>
            <a:spLocks noGrp="1"/>
          </p:cNvSpPr>
          <p:nvPr>
            <p:ph type="title"/>
          </p:nvPr>
        </p:nvSpPr>
        <p:spPr/>
        <p:txBody>
          <a:bodyPr/>
          <a:lstStyle/>
          <a:p>
            <a:r>
              <a:rPr lang="en-US" dirty="0"/>
              <a:t>Building a Campaign – Case Study</a:t>
            </a:r>
          </a:p>
        </p:txBody>
      </p:sp>
      <p:sp>
        <p:nvSpPr>
          <p:cNvPr id="136" name="Google Shape;136;p26"/>
          <p:cNvSpPr txBox="1">
            <a:spLocks noGrp="1"/>
          </p:cNvSpPr>
          <p:nvPr>
            <p:ph type="body" idx="1"/>
          </p:nvPr>
        </p:nvSpPr>
        <p:spPr>
          <a:xfrm>
            <a:off x="460787" y="1417363"/>
            <a:ext cx="8235952" cy="995615"/>
          </a:xfrm>
          <a:prstGeom prst="rect">
            <a:avLst/>
          </a:prstGeom>
        </p:spPr>
        <p:txBody>
          <a:bodyPr spcFirstLastPara="1" wrap="square" lIns="0" tIns="91425" rIns="91425" bIns="91425" anchor="t" anchorCtr="0">
            <a:noAutofit/>
          </a:bodyPr>
          <a:lstStyle/>
          <a:p>
            <a:pPr marL="0" lvl="0" indent="0" algn="l" rtl="0">
              <a:lnSpc>
                <a:spcPct val="110000"/>
              </a:lnSpc>
              <a:spcAft>
                <a:spcPts val="1000"/>
              </a:spcAft>
              <a:buNone/>
            </a:pPr>
            <a:r>
              <a:rPr lang="en">
                <a:solidFill>
                  <a:schemeClr val="bg2"/>
                </a:solidFill>
              </a:rPr>
              <a:t>Let’s assume you’ve gone through the exercise of creating a brief for a campaign with the following client and objective:</a:t>
            </a:r>
            <a:endParaRPr>
              <a:solidFill>
                <a:schemeClr val="bg2"/>
              </a:solidFill>
            </a:endParaRPr>
          </a:p>
        </p:txBody>
      </p:sp>
      <p:grpSp>
        <p:nvGrpSpPr>
          <p:cNvPr id="9" name="Group 8">
            <a:extLst>
              <a:ext uri="{FF2B5EF4-FFF2-40B4-BE49-F238E27FC236}">
                <a16:creationId xmlns:a16="http://schemas.microsoft.com/office/drawing/2014/main" id="{08E062FA-CE33-648B-6E8C-204B14DD063E}"/>
              </a:ext>
            </a:extLst>
          </p:cNvPr>
          <p:cNvGrpSpPr/>
          <p:nvPr/>
        </p:nvGrpSpPr>
        <p:grpSpPr>
          <a:xfrm>
            <a:off x="455974" y="3479005"/>
            <a:ext cx="238686" cy="202849"/>
            <a:chOff x="455974" y="2506476"/>
            <a:chExt cx="238686" cy="202849"/>
          </a:xfrm>
        </p:grpSpPr>
        <p:cxnSp>
          <p:nvCxnSpPr>
            <p:cNvPr id="10" name="Straight Connector 9">
              <a:extLst>
                <a:ext uri="{FF2B5EF4-FFF2-40B4-BE49-F238E27FC236}">
                  <a16:creationId xmlns:a16="http://schemas.microsoft.com/office/drawing/2014/main" id="{2F8BC7C8-8651-2DA3-D5E2-75561FA24164}"/>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7BE4A5-B4C3-0386-214C-663AE67261B3}"/>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A41F7F-E63C-FE29-D7A2-39390C4505F8}"/>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2F9717E-60EF-155B-764A-7331603F8C67}"/>
              </a:ext>
            </a:extLst>
          </p:cNvPr>
          <p:cNvGrpSpPr/>
          <p:nvPr/>
        </p:nvGrpSpPr>
        <p:grpSpPr>
          <a:xfrm>
            <a:off x="5092875" y="2439241"/>
            <a:ext cx="238686" cy="202849"/>
            <a:chOff x="455974" y="2506476"/>
            <a:chExt cx="238686" cy="202849"/>
          </a:xfrm>
        </p:grpSpPr>
        <p:cxnSp>
          <p:nvCxnSpPr>
            <p:cNvPr id="14" name="Straight Connector 13">
              <a:extLst>
                <a:ext uri="{FF2B5EF4-FFF2-40B4-BE49-F238E27FC236}">
                  <a16:creationId xmlns:a16="http://schemas.microsoft.com/office/drawing/2014/main" id="{12FA181E-D6E1-FB51-0F67-326FC9F88ECB}"/>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F8D0B8-1016-06F7-FA16-261410F0D4AA}"/>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A66455-EAD9-1A23-AC76-9DEA7FADB86C}"/>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 name="Google Shape;136;p26">
            <a:extLst>
              <a:ext uri="{FF2B5EF4-FFF2-40B4-BE49-F238E27FC236}">
                <a16:creationId xmlns:a16="http://schemas.microsoft.com/office/drawing/2014/main" id="{BC9CEF17-25F6-EA10-1F3A-3665DEAA2F16}"/>
              </a:ext>
            </a:extLst>
          </p:cNvPr>
          <p:cNvSpPr txBox="1">
            <a:spLocks/>
          </p:cNvSpPr>
          <p:nvPr/>
        </p:nvSpPr>
        <p:spPr>
          <a:xfrm>
            <a:off x="940046" y="2406869"/>
            <a:ext cx="3421748" cy="4555200"/>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500"/>
              </a:spcAft>
              <a:buFont typeface="Arial" panose="020B0604020202020204" pitchFamily="34" charset="0"/>
              <a:buNone/>
            </a:pPr>
            <a:r>
              <a:rPr lang="en-US" b="1" dirty="0">
                <a:solidFill>
                  <a:schemeClr val="bg2"/>
                </a:solidFill>
              </a:rPr>
              <a:t>Client</a:t>
            </a:r>
          </a:p>
          <a:p>
            <a:pPr marL="0" indent="0">
              <a:lnSpc>
                <a:spcPct val="110000"/>
              </a:lnSpc>
              <a:spcAft>
                <a:spcPts val="1500"/>
              </a:spcAft>
              <a:buFont typeface="Arial" panose="020B0604020202020204" pitchFamily="34" charset="0"/>
              <a:buNone/>
            </a:pPr>
            <a:r>
              <a:rPr lang="en-US" sz="1400" dirty="0">
                <a:solidFill>
                  <a:schemeClr val="bg2"/>
                </a:solidFill>
              </a:rPr>
              <a:t>Large and Popular Attraction in California</a:t>
            </a:r>
          </a:p>
          <a:p>
            <a:pPr marL="0" indent="0">
              <a:lnSpc>
                <a:spcPct val="110000"/>
              </a:lnSpc>
              <a:spcAft>
                <a:spcPts val="500"/>
              </a:spcAft>
              <a:buFont typeface="Arial" panose="020B0604020202020204" pitchFamily="34" charset="0"/>
              <a:buNone/>
            </a:pPr>
            <a:r>
              <a:rPr lang="en-US" b="1" dirty="0">
                <a:solidFill>
                  <a:schemeClr val="bg2"/>
                </a:solidFill>
              </a:rPr>
              <a:t>Objective</a:t>
            </a:r>
          </a:p>
          <a:p>
            <a:pPr marL="0" indent="0">
              <a:lnSpc>
                <a:spcPct val="110000"/>
              </a:lnSpc>
              <a:spcAft>
                <a:spcPts val="500"/>
              </a:spcAft>
              <a:buFont typeface="Arial" panose="020B0604020202020204" pitchFamily="34" charset="0"/>
              <a:buNone/>
            </a:pPr>
            <a:r>
              <a:rPr lang="en-US" sz="1400" dirty="0">
                <a:solidFill>
                  <a:schemeClr val="bg2"/>
                </a:solidFill>
              </a:rPr>
              <a:t>Using Social Media (Meta/Facebook), engage job seekers to attend an employment information session held on Zoom.  The info session is the first point of engagement for the client’s HR Recruiting team. </a:t>
            </a:r>
          </a:p>
        </p:txBody>
      </p:sp>
      <p:sp>
        <p:nvSpPr>
          <p:cNvPr id="19" name="Google Shape;136;p26">
            <a:extLst>
              <a:ext uri="{FF2B5EF4-FFF2-40B4-BE49-F238E27FC236}">
                <a16:creationId xmlns:a16="http://schemas.microsoft.com/office/drawing/2014/main" id="{689686A6-64C1-8B9E-A356-7E3FB9ABF787}"/>
              </a:ext>
            </a:extLst>
          </p:cNvPr>
          <p:cNvSpPr txBox="1">
            <a:spLocks/>
          </p:cNvSpPr>
          <p:nvPr/>
        </p:nvSpPr>
        <p:spPr>
          <a:xfrm>
            <a:off x="5549304" y="2406869"/>
            <a:ext cx="3133909" cy="4555200"/>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500"/>
              </a:spcAft>
              <a:buFont typeface="Arial" panose="020B0604020202020204" pitchFamily="34" charset="0"/>
              <a:buNone/>
            </a:pPr>
            <a:r>
              <a:rPr lang="en-US" b="1">
                <a:solidFill>
                  <a:schemeClr val="bg2"/>
                </a:solidFill>
              </a:rPr>
              <a:t>Goal</a:t>
            </a:r>
            <a:r>
              <a:rPr lang="en-US">
                <a:solidFill>
                  <a:schemeClr val="bg2"/>
                </a:solidFill>
              </a:rPr>
              <a:t> </a:t>
            </a:r>
          </a:p>
          <a:p>
            <a:pPr marL="0" indent="0">
              <a:lnSpc>
                <a:spcPct val="110000"/>
              </a:lnSpc>
              <a:spcAft>
                <a:spcPts val="1500"/>
              </a:spcAft>
              <a:buFont typeface="Arial" panose="020B0604020202020204" pitchFamily="34" charset="0"/>
              <a:buNone/>
            </a:pPr>
            <a:r>
              <a:rPr lang="en-US" sz="1400">
                <a:solidFill>
                  <a:schemeClr val="bg2"/>
                </a:solidFill>
              </a:rPr>
              <a:t>Fill 200 Reservations for the </a:t>
            </a:r>
            <a:br>
              <a:rPr lang="en-US" sz="1400">
                <a:solidFill>
                  <a:schemeClr val="bg2"/>
                </a:solidFill>
              </a:rPr>
            </a:br>
            <a:r>
              <a:rPr lang="en-US" sz="1400">
                <a:solidFill>
                  <a:schemeClr val="bg2"/>
                </a:solidFill>
              </a:rPr>
              <a:t>Info Sessions.</a:t>
            </a:r>
          </a:p>
          <a:p>
            <a:pPr marL="0" indent="0">
              <a:lnSpc>
                <a:spcPct val="110000"/>
              </a:lnSpc>
              <a:spcAft>
                <a:spcPts val="500"/>
              </a:spcAft>
              <a:buFont typeface="Arial" panose="020B0604020202020204" pitchFamily="34" charset="0"/>
              <a:buNone/>
            </a:pPr>
            <a:r>
              <a:rPr lang="en-US" b="1">
                <a:solidFill>
                  <a:schemeClr val="bg2"/>
                </a:solidFill>
              </a:rPr>
              <a:t>Challenge</a:t>
            </a:r>
          </a:p>
          <a:p>
            <a:pPr marL="0" indent="0">
              <a:lnSpc>
                <a:spcPct val="110000"/>
              </a:lnSpc>
              <a:spcAft>
                <a:spcPts val="1500"/>
              </a:spcAft>
              <a:buFont typeface="Arial" panose="020B0604020202020204" pitchFamily="34" charset="0"/>
              <a:buNone/>
            </a:pPr>
            <a:r>
              <a:rPr lang="en-US" sz="1400">
                <a:solidFill>
                  <a:schemeClr val="bg2"/>
                </a:solidFill>
              </a:rPr>
              <a:t>Client is NOT located in a large metro area and employees must generally move to the region.</a:t>
            </a:r>
          </a:p>
          <a:p>
            <a:pPr marL="0" indent="0">
              <a:lnSpc>
                <a:spcPct val="110000"/>
              </a:lnSpc>
              <a:spcAft>
                <a:spcPts val="500"/>
              </a:spcAft>
              <a:buFont typeface="Arial" panose="020B0604020202020204" pitchFamily="34" charset="0"/>
              <a:buNone/>
            </a:pPr>
            <a:r>
              <a:rPr lang="en-US" b="1">
                <a:solidFill>
                  <a:schemeClr val="bg2"/>
                </a:solidFill>
              </a:rPr>
              <a:t>Media Budget</a:t>
            </a:r>
            <a:r>
              <a:rPr lang="en-US">
                <a:solidFill>
                  <a:schemeClr val="bg2"/>
                </a:solidFill>
              </a:rPr>
              <a:t> </a:t>
            </a:r>
          </a:p>
          <a:p>
            <a:pPr marL="0" indent="0">
              <a:lnSpc>
                <a:spcPct val="110000"/>
              </a:lnSpc>
              <a:spcAft>
                <a:spcPts val="500"/>
              </a:spcAft>
              <a:buFont typeface="Arial" panose="020B0604020202020204" pitchFamily="34" charset="0"/>
              <a:buNone/>
            </a:pPr>
            <a:r>
              <a:rPr lang="en-US" sz="1400">
                <a:solidFill>
                  <a:schemeClr val="bg2"/>
                </a:solidFill>
              </a:rPr>
              <a:t>$7,500</a:t>
            </a:r>
          </a:p>
        </p:txBody>
      </p:sp>
      <p:grpSp>
        <p:nvGrpSpPr>
          <p:cNvPr id="21" name="Group 20">
            <a:extLst>
              <a:ext uri="{FF2B5EF4-FFF2-40B4-BE49-F238E27FC236}">
                <a16:creationId xmlns:a16="http://schemas.microsoft.com/office/drawing/2014/main" id="{4D6C9E18-5A1A-8E62-4BD5-EB0C42B32652}"/>
              </a:ext>
            </a:extLst>
          </p:cNvPr>
          <p:cNvGrpSpPr/>
          <p:nvPr/>
        </p:nvGrpSpPr>
        <p:grpSpPr>
          <a:xfrm>
            <a:off x="5092875" y="3479005"/>
            <a:ext cx="238686" cy="202849"/>
            <a:chOff x="455974" y="2506476"/>
            <a:chExt cx="238686" cy="202849"/>
          </a:xfrm>
        </p:grpSpPr>
        <p:cxnSp>
          <p:nvCxnSpPr>
            <p:cNvPr id="22" name="Straight Connector 21">
              <a:extLst>
                <a:ext uri="{FF2B5EF4-FFF2-40B4-BE49-F238E27FC236}">
                  <a16:creationId xmlns:a16="http://schemas.microsoft.com/office/drawing/2014/main" id="{50DD960E-DA13-B39B-DCE1-3868AED4FA00}"/>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0CCAE2-D99F-2802-8257-EC7FB90316CC}"/>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A1BF44-5D39-E6B1-C25C-396DE820875E}"/>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FB1EFBA-FE86-4E6A-78FA-5972315D4844}"/>
              </a:ext>
            </a:extLst>
          </p:cNvPr>
          <p:cNvGrpSpPr/>
          <p:nvPr/>
        </p:nvGrpSpPr>
        <p:grpSpPr>
          <a:xfrm>
            <a:off x="5092875" y="4727430"/>
            <a:ext cx="238686" cy="202849"/>
            <a:chOff x="455974" y="2506476"/>
            <a:chExt cx="238686" cy="202849"/>
          </a:xfrm>
        </p:grpSpPr>
        <p:cxnSp>
          <p:nvCxnSpPr>
            <p:cNvPr id="26" name="Straight Connector 25">
              <a:extLst>
                <a:ext uri="{FF2B5EF4-FFF2-40B4-BE49-F238E27FC236}">
                  <a16:creationId xmlns:a16="http://schemas.microsoft.com/office/drawing/2014/main" id="{0E4188F2-BE25-DCFB-D391-11ACBAA6793C}"/>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56F866B-29F9-4BC4-7431-72060D24D051}"/>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43F682-C6C0-801E-8728-B8684F0ECA70}"/>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AC19E2C-CEDC-B597-546B-8311617958C8}"/>
              </a:ext>
            </a:extLst>
          </p:cNvPr>
          <p:cNvGrpSpPr/>
          <p:nvPr/>
        </p:nvGrpSpPr>
        <p:grpSpPr>
          <a:xfrm>
            <a:off x="455974" y="2439241"/>
            <a:ext cx="238686" cy="202849"/>
            <a:chOff x="455974" y="2506476"/>
            <a:chExt cx="238686" cy="202849"/>
          </a:xfrm>
        </p:grpSpPr>
        <p:cxnSp>
          <p:nvCxnSpPr>
            <p:cNvPr id="31" name="Straight Connector 30">
              <a:extLst>
                <a:ext uri="{FF2B5EF4-FFF2-40B4-BE49-F238E27FC236}">
                  <a16:creationId xmlns:a16="http://schemas.microsoft.com/office/drawing/2014/main" id="{E5CC904B-EE25-3B72-06D0-C78D519AD02A}"/>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CA3D9D8-819F-57C4-061A-5FFADFEADB69}"/>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62A974-5F1C-C96B-547C-C13601B587A0}"/>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795CBE85-8028-0202-4CE2-91FFD4EDA743}"/>
              </a:ext>
            </a:extLst>
          </p:cNvPr>
          <p:cNvGrpSpPr/>
          <p:nvPr/>
        </p:nvGrpSpPr>
        <p:grpSpPr>
          <a:xfrm>
            <a:off x="8090117" y="635663"/>
            <a:ext cx="606622" cy="137160"/>
            <a:chOff x="7655034" y="461784"/>
            <a:chExt cx="606622" cy="432792"/>
          </a:xfrm>
        </p:grpSpPr>
        <p:sp>
          <p:nvSpPr>
            <p:cNvPr id="4" name="Oval 3">
              <a:extLst>
                <a:ext uri="{FF2B5EF4-FFF2-40B4-BE49-F238E27FC236}">
                  <a16:creationId xmlns:a16="http://schemas.microsoft.com/office/drawing/2014/main" id="{98EE85C6-09F4-A5A5-1D07-43953651E149}"/>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Oval 4">
              <a:extLst>
                <a:ext uri="{FF2B5EF4-FFF2-40B4-BE49-F238E27FC236}">
                  <a16:creationId xmlns:a16="http://schemas.microsoft.com/office/drawing/2014/main" id="{C75B7E82-8CF8-7E76-957E-9A14B57E93FE}"/>
                </a:ext>
              </a:extLst>
            </p:cNvPr>
            <p:cNvSpPr>
              <a:spLocks noChangeAspect="1"/>
            </p:cNvSpPr>
            <p:nvPr/>
          </p:nvSpPr>
          <p:spPr>
            <a:xfrm>
              <a:off x="7889765"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Oval 5">
              <a:extLst>
                <a:ext uri="{FF2B5EF4-FFF2-40B4-BE49-F238E27FC236}">
                  <a16:creationId xmlns:a16="http://schemas.microsoft.com/office/drawing/2014/main" id="{B27F21BF-35E4-255D-D764-12C94CB28223}"/>
                </a:ext>
              </a:extLst>
            </p:cNvPr>
            <p:cNvSpPr>
              <a:spLocks noChangeAspect="1"/>
            </p:cNvSpPr>
            <p:nvPr/>
          </p:nvSpPr>
          <p:spPr>
            <a:xfrm>
              <a:off x="8124496"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0A7EB7D8-737A-1720-F74B-CBFC4C775F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5F6018-0DA7-2503-7E39-D23A12F13313}"/>
              </a:ext>
            </a:extLst>
          </p:cNvPr>
          <p:cNvSpPr>
            <a:spLocks noGrp="1"/>
          </p:cNvSpPr>
          <p:nvPr>
            <p:ph type="title"/>
          </p:nvPr>
        </p:nvSpPr>
        <p:spPr/>
        <p:txBody>
          <a:bodyPr/>
          <a:lstStyle/>
          <a:p>
            <a:r>
              <a:rPr lang="en-US" dirty="0"/>
              <a:t>Building a Campaign – Case Study Details </a:t>
            </a:r>
          </a:p>
        </p:txBody>
      </p:sp>
      <p:sp>
        <p:nvSpPr>
          <p:cNvPr id="136" name="Google Shape;136;p26">
            <a:extLst>
              <a:ext uri="{FF2B5EF4-FFF2-40B4-BE49-F238E27FC236}">
                <a16:creationId xmlns:a16="http://schemas.microsoft.com/office/drawing/2014/main" id="{751A95FD-F8C7-CEEB-A629-3E1440F1F464}"/>
              </a:ext>
            </a:extLst>
          </p:cNvPr>
          <p:cNvSpPr txBox="1">
            <a:spLocks noGrp="1"/>
          </p:cNvSpPr>
          <p:nvPr>
            <p:ph type="body" idx="1"/>
          </p:nvPr>
        </p:nvSpPr>
        <p:spPr>
          <a:xfrm>
            <a:off x="460787" y="1417363"/>
            <a:ext cx="8235952" cy="995615"/>
          </a:xfrm>
          <a:prstGeom prst="rect">
            <a:avLst/>
          </a:prstGeom>
        </p:spPr>
        <p:txBody>
          <a:bodyPr spcFirstLastPara="1" wrap="square" lIns="0" tIns="91425" rIns="91425" bIns="91425" anchor="t" anchorCtr="0">
            <a:noAutofit/>
          </a:bodyPr>
          <a:lstStyle/>
          <a:p>
            <a:pPr marL="0" lvl="0" indent="0" algn="l" rtl="0">
              <a:lnSpc>
                <a:spcPct val="110000"/>
              </a:lnSpc>
              <a:spcAft>
                <a:spcPts val="1000"/>
              </a:spcAft>
              <a:buNone/>
            </a:pPr>
            <a:r>
              <a:rPr lang="en" dirty="0">
                <a:solidFill>
                  <a:schemeClr val="bg2"/>
                </a:solidFill>
              </a:rPr>
              <a:t>Our campaign will be built and trafficked through Meta’s Facebook using Meta Ads Manager.  </a:t>
            </a:r>
            <a:endParaRPr dirty="0">
              <a:solidFill>
                <a:schemeClr val="bg2"/>
              </a:solidFill>
            </a:endParaRPr>
          </a:p>
        </p:txBody>
      </p:sp>
      <p:grpSp>
        <p:nvGrpSpPr>
          <p:cNvPr id="9" name="Group 8">
            <a:extLst>
              <a:ext uri="{FF2B5EF4-FFF2-40B4-BE49-F238E27FC236}">
                <a16:creationId xmlns:a16="http://schemas.microsoft.com/office/drawing/2014/main" id="{51533170-289D-50E5-86A2-0B6B17D4BB54}"/>
              </a:ext>
            </a:extLst>
          </p:cNvPr>
          <p:cNvGrpSpPr/>
          <p:nvPr/>
        </p:nvGrpSpPr>
        <p:grpSpPr>
          <a:xfrm>
            <a:off x="455974" y="3479005"/>
            <a:ext cx="238686" cy="202849"/>
            <a:chOff x="455974" y="2506476"/>
            <a:chExt cx="238686" cy="202849"/>
          </a:xfrm>
        </p:grpSpPr>
        <p:cxnSp>
          <p:nvCxnSpPr>
            <p:cNvPr id="10" name="Straight Connector 9">
              <a:extLst>
                <a:ext uri="{FF2B5EF4-FFF2-40B4-BE49-F238E27FC236}">
                  <a16:creationId xmlns:a16="http://schemas.microsoft.com/office/drawing/2014/main" id="{59EE8BA6-79E2-2DD5-DF0A-BA07E431D4AC}"/>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956EE4-8390-3647-0479-A4E972F6701D}"/>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795A577-7DA2-25B3-EE7D-2872D6F69251}"/>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701C809-BBDC-6289-8C05-B03362566609}"/>
              </a:ext>
            </a:extLst>
          </p:cNvPr>
          <p:cNvGrpSpPr/>
          <p:nvPr/>
        </p:nvGrpSpPr>
        <p:grpSpPr>
          <a:xfrm>
            <a:off x="5092875" y="2439241"/>
            <a:ext cx="238686" cy="202849"/>
            <a:chOff x="455974" y="2506476"/>
            <a:chExt cx="238686" cy="202849"/>
          </a:xfrm>
        </p:grpSpPr>
        <p:cxnSp>
          <p:nvCxnSpPr>
            <p:cNvPr id="14" name="Straight Connector 13">
              <a:extLst>
                <a:ext uri="{FF2B5EF4-FFF2-40B4-BE49-F238E27FC236}">
                  <a16:creationId xmlns:a16="http://schemas.microsoft.com/office/drawing/2014/main" id="{C0AB1C7E-B10B-B3F5-8DF3-D2907B45D0A1}"/>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4D6540-9B30-7719-FC52-ED969AEDC7BB}"/>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65B8BA7-9565-3A75-C77C-D008AE9BDD1A}"/>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 name="Google Shape;136;p26">
            <a:extLst>
              <a:ext uri="{FF2B5EF4-FFF2-40B4-BE49-F238E27FC236}">
                <a16:creationId xmlns:a16="http://schemas.microsoft.com/office/drawing/2014/main" id="{05AABD26-B21F-2A65-848A-9565E8CC57FA}"/>
              </a:ext>
            </a:extLst>
          </p:cNvPr>
          <p:cNvSpPr txBox="1">
            <a:spLocks/>
          </p:cNvSpPr>
          <p:nvPr/>
        </p:nvSpPr>
        <p:spPr>
          <a:xfrm>
            <a:off x="961066" y="2406869"/>
            <a:ext cx="3489014" cy="4555200"/>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500"/>
              </a:spcAft>
              <a:buFont typeface="Arial" panose="020B0604020202020204" pitchFamily="34" charset="0"/>
              <a:buNone/>
            </a:pPr>
            <a:r>
              <a:rPr lang="en-US" b="1" dirty="0">
                <a:solidFill>
                  <a:schemeClr val="bg2"/>
                </a:solidFill>
              </a:rPr>
              <a:t>Geos</a:t>
            </a:r>
          </a:p>
          <a:p>
            <a:pPr marL="0" indent="0">
              <a:lnSpc>
                <a:spcPct val="110000"/>
              </a:lnSpc>
              <a:spcAft>
                <a:spcPts val="1500"/>
              </a:spcAft>
              <a:buFont typeface="Arial" panose="020B0604020202020204" pitchFamily="34" charset="0"/>
              <a:buNone/>
            </a:pPr>
            <a:r>
              <a:rPr lang="en-US" sz="1400" dirty="0">
                <a:solidFill>
                  <a:schemeClr val="bg2"/>
                </a:solidFill>
              </a:rPr>
              <a:t>We’ll use several different geo regions within a larger region of California</a:t>
            </a:r>
          </a:p>
          <a:p>
            <a:pPr marL="0" indent="0">
              <a:lnSpc>
                <a:spcPct val="110000"/>
              </a:lnSpc>
              <a:spcAft>
                <a:spcPts val="500"/>
              </a:spcAft>
              <a:buFont typeface="Arial" panose="020B0604020202020204" pitchFamily="34" charset="0"/>
              <a:buNone/>
            </a:pPr>
            <a:r>
              <a:rPr lang="en-US" b="1" dirty="0">
                <a:solidFill>
                  <a:schemeClr val="bg2"/>
                </a:solidFill>
              </a:rPr>
              <a:t>Offer</a:t>
            </a:r>
          </a:p>
          <a:p>
            <a:pPr marL="0" indent="0">
              <a:lnSpc>
                <a:spcPct val="110000"/>
              </a:lnSpc>
              <a:spcAft>
                <a:spcPts val="500"/>
              </a:spcAft>
              <a:buFont typeface="Arial" panose="020B0604020202020204" pitchFamily="34" charset="0"/>
              <a:buNone/>
            </a:pPr>
            <a:r>
              <a:rPr lang="en-US" sz="1400" dirty="0">
                <a:solidFill>
                  <a:schemeClr val="bg2"/>
                </a:solidFill>
              </a:rPr>
              <a:t>We are asking interested job seekers to join us for an hour long “information sessions” where they can learn about the organization and the positions they offer.</a:t>
            </a:r>
          </a:p>
          <a:p>
            <a:pPr marL="0" indent="0">
              <a:lnSpc>
                <a:spcPct val="110000"/>
              </a:lnSpc>
              <a:spcAft>
                <a:spcPts val="500"/>
              </a:spcAft>
              <a:buNone/>
            </a:pPr>
            <a:r>
              <a:rPr lang="en-US" b="1" dirty="0">
                <a:solidFill>
                  <a:schemeClr val="bg2"/>
                </a:solidFill>
              </a:rPr>
              <a:t>Creative</a:t>
            </a:r>
          </a:p>
          <a:p>
            <a:pPr marL="0" indent="0">
              <a:lnSpc>
                <a:spcPct val="110000"/>
              </a:lnSpc>
              <a:spcAft>
                <a:spcPts val="500"/>
              </a:spcAft>
              <a:buNone/>
            </a:pPr>
            <a:r>
              <a:rPr lang="en-US" sz="1400" dirty="0">
                <a:solidFill>
                  <a:schemeClr val="bg2"/>
                </a:solidFill>
              </a:rPr>
              <a:t>We will use a host of different imagery of the organization and its mission.  We have a wide array of copy to use in dynamic placements.</a:t>
            </a:r>
            <a:endParaRPr lang="en-US" sz="1400" b="1" dirty="0">
              <a:solidFill>
                <a:schemeClr val="bg2"/>
              </a:solidFill>
            </a:endParaRPr>
          </a:p>
          <a:p>
            <a:pPr marL="0" indent="0">
              <a:lnSpc>
                <a:spcPct val="110000"/>
              </a:lnSpc>
              <a:spcAft>
                <a:spcPts val="500"/>
              </a:spcAft>
              <a:buFont typeface="Arial" panose="020B0604020202020204" pitchFamily="34" charset="0"/>
              <a:buNone/>
            </a:pPr>
            <a:endParaRPr lang="en-US" sz="1400" dirty="0">
              <a:solidFill>
                <a:schemeClr val="bg2"/>
              </a:solidFill>
            </a:endParaRPr>
          </a:p>
          <a:p>
            <a:pPr marL="0" indent="0">
              <a:lnSpc>
                <a:spcPct val="110000"/>
              </a:lnSpc>
              <a:spcAft>
                <a:spcPts val="500"/>
              </a:spcAft>
              <a:buFont typeface="Arial" panose="020B0604020202020204" pitchFamily="34" charset="0"/>
              <a:buNone/>
            </a:pPr>
            <a:endParaRPr lang="en-US" sz="1400" dirty="0">
              <a:solidFill>
                <a:schemeClr val="bg2"/>
              </a:solidFill>
            </a:endParaRPr>
          </a:p>
        </p:txBody>
      </p:sp>
      <p:sp>
        <p:nvSpPr>
          <p:cNvPr id="19" name="Google Shape;136;p26">
            <a:extLst>
              <a:ext uri="{FF2B5EF4-FFF2-40B4-BE49-F238E27FC236}">
                <a16:creationId xmlns:a16="http://schemas.microsoft.com/office/drawing/2014/main" id="{67E116AD-AE67-9279-39E8-1AB77B009426}"/>
              </a:ext>
            </a:extLst>
          </p:cNvPr>
          <p:cNvSpPr txBox="1">
            <a:spLocks/>
          </p:cNvSpPr>
          <p:nvPr/>
        </p:nvSpPr>
        <p:spPr>
          <a:xfrm>
            <a:off x="5549304" y="2406869"/>
            <a:ext cx="3133909" cy="4555200"/>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500"/>
              </a:spcAft>
              <a:buFont typeface="Arial" panose="020B0604020202020204" pitchFamily="34" charset="0"/>
              <a:buNone/>
            </a:pPr>
            <a:r>
              <a:rPr lang="en-US" b="1" dirty="0">
                <a:solidFill>
                  <a:schemeClr val="bg2"/>
                </a:solidFill>
              </a:rPr>
              <a:t>Conversion</a:t>
            </a:r>
            <a:r>
              <a:rPr lang="en-US" dirty="0">
                <a:solidFill>
                  <a:schemeClr val="bg2"/>
                </a:solidFill>
              </a:rPr>
              <a:t> </a:t>
            </a:r>
          </a:p>
          <a:p>
            <a:pPr marL="0" indent="0">
              <a:lnSpc>
                <a:spcPct val="110000"/>
              </a:lnSpc>
              <a:spcAft>
                <a:spcPts val="1500"/>
              </a:spcAft>
              <a:buFont typeface="Arial" panose="020B0604020202020204" pitchFamily="34" charset="0"/>
              <a:buNone/>
            </a:pPr>
            <a:r>
              <a:rPr lang="en-US" sz="1400" dirty="0">
                <a:solidFill>
                  <a:schemeClr val="bg2"/>
                </a:solidFill>
              </a:rPr>
              <a:t>A form-fill reservation to an information session</a:t>
            </a:r>
          </a:p>
          <a:p>
            <a:pPr marL="0" indent="0">
              <a:lnSpc>
                <a:spcPct val="110000"/>
              </a:lnSpc>
              <a:spcAft>
                <a:spcPts val="500"/>
              </a:spcAft>
              <a:buFont typeface="Arial" panose="020B0604020202020204" pitchFamily="34" charset="0"/>
              <a:buNone/>
            </a:pPr>
            <a:r>
              <a:rPr lang="en-US" b="1" dirty="0">
                <a:solidFill>
                  <a:schemeClr val="bg2"/>
                </a:solidFill>
              </a:rPr>
              <a:t>Placements</a:t>
            </a:r>
          </a:p>
          <a:p>
            <a:pPr marL="0" indent="0">
              <a:lnSpc>
                <a:spcPct val="110000"/>
              </a:lnSpc>
              <a:spcAft>
                <a:spcPts val="1500"/>
              </a:spcAft>
              <a:buFont typeface="Arial" panose="020B0604020202020204" pitchFamily="34" charset="0"/>
              <a:buNone/>
            </a:pPr>
            <a:r>
              <a:rPr lang="en-US" sz="1400" dirty="0">
                <a:solidFill>
                  <a:schemeClr val="bg2"/>
                </a:solidFill>
              </a:rPr>
              <a:t>Facebook Feeds and Right-Hand Side.  Many placements were explicitly excluded</a:t>
            </a:r>
          </a:p>
          <a:p>
            <a:pPr marL="0" indent="0">
              <a:lnSpc>
                <a:spcPct val="110000"/>
              </a:lnSpc>
              <a:spcAft>
                <a:spcPts val="500"/>
              </a:spcAft>
              <a:buFont typeface="Arial" panose="020B0604020202020204" pitchFamily="34" charset="0"/>
              <a:buNone/>
            </a:pPr>
            <a:r>
              <a:rPr lang="en-US" b="1" dirty="0">
                <a:solidFill>
                  <a:schemeClr val="bg2"/>
                </a:solidFill>
              </a:rPr>
              <a:t>Media Budget</a:t>
            </a:r>
            <a:r>
              <a:rPr lang="en-US" dirty="0">
                <a:solidFill>
                  <a:schemeClr val="bg2"/>
                </a:solidFill>
              </a:rPr>
              <a:t> </a:t>
            </a:r>
          </a:p>
          <a:p>
            <a:pPr marL="0" indent="0">
              <a:lnSpc>
                <a:spcPct val="110000"/>
              </a:lnSpc>
              <a:spcAft>
                <a:spcPts val="500"/>
              </a:spcAft>
              <a:buFont typeface="Arial" panose="020B0604020202020204" pitchFamily="34" charset="0"/>
              <a:buNone/>
            </a:pPr>
            <a:r>
              <a:rPr lang="en-US" sz="1400" dirty="0">
                <a:solidFill>
                  <a:schemeClr val="bg2"/>
                </a:solidFill>
              </a:rPr>
              <a:t>$7,500</a:t>
            </a:r>
          </a:p>
        </p:txBody>
      </p:sp>
      <p:grpSp>
        <p:nvGrpSpPr>
          <p:cNvPr id="21" name="Group 20">
            <a:extLst>
              <a:ext uri="{FF2B5EF4-FFF2-40B4-BE49-F238E27FC236}">
                <a16:creationId xmlns:a16="http://schemas.microsoft.com/office/drawing/2014/main" id="{BF1407C9-22CB-9ACF-7FE9-094BC35A32B2}"/>
              </a:ext>
            </a:extLst>
          </p:cNvPr>
          <p:cNvGrpSpPr/>
          <p:nvPr/>
        </p:nvGrpSpPr>
        <p:grpSpPr>
          <a:xfrm>
            <a:off x="5092875" y="3479005"/>
            <a:ext cx="238686" cy="202849"/>
            <a:chOff x="455974" y="2506476"/>
            <a:chExt cx="238686" cy="202849"/>
          </a:xfrm>
        </p:grpSpPr>
        <p:cxnSp>
          <p:nvCxnSpPr>
            <p:cNvPr id="22" name="Straight Connector 21">
              <a:extLst>
                <a:ext uri="{FF2B5EF4-FFF2-40B4-BE49-F238E27FC236}">
                  <a16:creationId xmlns:a16="http://schemas.microsoft.com/office/drawing/2014/main" id="{E76F182B-F1D2-EFCB-DF8B-27BB53A860C0}"/>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09CB35-4C53-BCB7-B865-ED55B458BCE4}"/>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3567D76-D29E-ABA1-88AB-FE0C30CCCF0C}"/>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DB6B1F3-22AB-712C-543D-8F69A930A460}"/>
              </a:ext>
            </a:extLst>
          </p:cNvPr>
          <p:cNvGrpSpPr/>
          <p:nvPr/>
        </p:nvGrpSpPr>
        <p:grpSpPr>
          <a:xfrm>
            <a:off x="5092875" y="4727430"/>
            <a:ext cx="238686" cy="202849"/>
            <a:chOff x="455974" y="2506476"/>
            <a:chExt cx="238686" cy="202849"/>
          </a:xfrm>
        </p:grpSpPr>
        <p:cxnSp>
          <p:nvCxnSpPr>
            <p:cNvPr id="26" name="Straight Connector 25">
              <a:extLst>
                <a:ext uri="{FF2B5EF4-FFF2-40B4-BE49-F238E27FC236}">
                  <a16:creationId xmlns:a16="http://schemas.microsoft.com/office/drawing/2014/main" id="{C6BD5357-150E-2B19-4617-C0D7AF589639}"/>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BD24DEA-A1C9-FA3C-3943-527C4F6AC1A6}"/>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480216-C956-B7F3-573E-01E846AEC24A}"/>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60D81C7-1168-B64B-B748-5C66B32B30ED}"/>
              </a:ext>
            </a:extLst>
          </p:cNvPr>
          <p:cNvGrpSpPr/>
          <p:nvPr/>
        </p:nvGrpSpPr>
        <p:grpSpPr>
          <a:xfrm>
            <a:off x="455974" y="2439241"/>
            <a:ext cx="238686" cy="202849"/>
            <a:chOff x="455974" y="2506476"/>
            <a:chExt cx="238686" cy="202849"/>
          </a:xfrm>
        </p:grpSpPr>
        <p:cxnSp>
          <p:nvCxnSpPr>
            <p:cNvPr id="31" name="Straight Connector 30">
              <a:extLst>
                <a:ext uri="{FF2B5EF4-FFF2-40B4-BE49-F238E27FC236}">
                  <a16:creationId xmlns:a16="http://schemas.microsoft.com/office/drawing/2014/main" id="{AE928DD5-9B09-169C-2965-DF644791E020}"/>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11D75D-E2C0-2E1D-8AAD-8B9B08D80B86}"/>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458B76-D473-D4EC-49AF-1C8AB5D33C37}"/>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B1522D2-AAF7-F197-83B0-D712E8EC780B}"/>
              </a:ext>
            </a:extLst>
          </p:cNvPr>
          <p:cNvGrpSpPr/>
          <p:nvPr/>
        </p:nvGrpSpPr>
        <p:grpSpPr>
          <a:xfrm>
            <a:off x="454136" y="5074613"/>
            <a:ext cx="238686" cy="202849"/>
            <a:chOff x="455974" y="2506476"/>
            <a:chExt cx="238686" cy="202849"/>
          </a:xfrm>
        </p:grpSpPr>
        <p:cxnSp>
          <p:nvCxnSpPr>
            <p:cNvPr id="4" name="Straight Connector 3">
              <a:extLst>
                <a:ext uri="{FF2B5EF4-FFF2-40B4-BE49-F238E27FC236}">
                  <a16:creationId xmlns:a16="http://schemas.microsoft.com/office/drawing/2014/main" id="{94E64B05-12CB-D844-D9C2-B95EB5A142C9}"/>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8E539C4-985C-9BDD-3CB7-EDE89A5DE6FA}"/>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E29CEFD-4F0D-04E5-E72C-46EF27FE7C78}"/>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D6E1A7A-B194-8408-3C43-D02C891ACCFC}"/>
              </a:ext>
            </a:extLst>
          </p:cNvPr>
          <p:cNvGrpSpPr/>
          <p:nvPr/>
        </p:nvGrpSpPr>
        <p:grpSpPr>
          <a:xfrm>
            <a:off x="8090117" y="635663"/>
            <a:ext cx="606622" cy="137160"/>
            <a:chOff x="7655034" y="461784"/>
            <a:chExt cx="606622" cy="432792"/>
          </a:xfrm>
        </p:grpSpPr>
        <p:sp>
          <p:nvSpPr>
            <p:cNvPr id="8" name="Oval 7">
              <a:extLst>
                <a:ext uri="{FF2B5EF4-FFF2-40B4-BE49-F238E27FC236}">
                  <a16:creationId xmlns:a16="http://schemas.microsoft.com/office/drawing/2014/main" id="{DA99FC1B-70A0-D307-DD3B-9592151FFD95}"/>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Oval 16">
              <a:extLst>
                <a:ext uri="{FF2B5EF4-FFF2-40B4-BE49-F238E27FC236}">
                  <a16:creationId xmlns:a16="http://schemas.microsoft.com/office/drawing/2014/main" id="{C40BC772-BCB5-B539-49AB-354E511581DF}"/>
                </a:ext>
              </a:extLst>
            </p:cNvPr>
            <p:cNvSpPr>
              <a:spLocks noChangeAspect="1"/>
            </p:cNvSpPr>
            <p:nvPr/>
          </p:nvSpPr>
          <p:spPr>
            <a:xfrm>
              <a:off x="7889765"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Oval 19">
              <a:extLst>
                <a:ext uri="{FF2B5EF4-FFF2-40B4-BE49-F238E27FC236}">
                  <a16:creationId xmlns:a16="http://schemas.microsoft.com/office/drawing/2014/main" id="{870A9D0F-0837-A0CF-6C48-F270540E2F64}"/>
                </a:ext>
              </a:extLst>
            </p:cNvPr>
            <p:cNvSpPr>
              <a:spLocks noChangeAspect="1"/>
            </p:cNvSpPr>
            <p:nvPr/>
          </p:nvSpPr>
          <p:spPr>
            <a:xfrm>
              <a:off x="8124496"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spTree>
    <p:extLst>
      <p:ext uri="{BB962C8B-B14F-4D97-AF65-F5344CB8AC3E}">
        <p14:creationId xmlns:p14="http://schemas.microsoft.com/office/powerpoint/2010/main" val="12500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0C07C335-354A-AC26-7565-001B236BE8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1A81C4-11A2-C7E7-8193-9C6136E162E6}"/>
              </a:ext>
            </a:extLst>
          </p:cNvPr>
          <p:cNvSpPr>
            <a:spLocks noGrp="1"/>
          </p:cNvSpPr>
          <p:nvPr>
            <p:ph type="title"/>
          </p:nvPr>
        </p:nvSpPr>
        <p:spPr/>
        <p:txBody>
          <a:bodyPr/>
          <a:lstStyle/>
          <a:p>
            <a:r>
              <a:rPr lang="en-US" dirty="0"/>
              <a:t>Building a Campaign – Test </a:t>
            </a:r>
          </a:p>
        </p:txBody>
      </p:sp>
      <p:sp>
        <p:nvSpPr>
          <p:cNvPr id="136" name="Google Shape;136;p26">
            <a:extLst>
              <a:ext uri="{FF2B5EF4-FFF2-40B4-BE49-F238E27FC236}">
                <a16:creationId xmlns:a16="http://schemas.microsoft.com/office/drawing/2014/main" id="{65DA8A26-AD34-AB7D-44FC-4AF0F0001DE0}"/>
              </a:ext>
            </a:extLst>
          </p:cNvPr>
          <p:cNvSpPr txBox="1">
            <a:spLocks noGrp="1"/>
          </p:cNvSpPr>
          <p:nvPr>
            <p:ph type="body" idx="1"/>
          </p:nvPr>
        </p:nvSpPr>
        <p:spPr>
          <a:xfrm>
            <a:off x="460787" y="1417363"/>
            <a:ext cx="8235952" cy="995615"/>
          </a:xfrm>
          <a:prstGeom prst="rect">
            <a:avLst/>
          </a:prstGeom>
        </p:spPr>
        <p:txBody>
          <a:bodyPr spcFirstLastPara="1" wrap="square" lIns="0" tIns="91425" rIns="91425" bIns="91425" anchor="t" anchorCtr="0">
            <a:noAutofit/>
          </a:bodyPr>
          <a:lstStyle/>
          <a:p>
            <a:pPr marL="0" lvl="0" indent="0" algn="l" rtl="0">
              <a:lnSpc>
                <a:spcPct val="110000"/>
              </a:lnSpc>
              <a:spcAft>
                <a:spcPts val="1000"/>
              </a:spcAft>
              <a:buNone/>
            </a:pPr>
            <a:r>
              <a:rPr lang="en" dirty="0">
                <a:solidFill>
                  <a:schemeClr val="bg2"/>
                </a:solidFill>
              </a:rPr>
              <a:t>Testing is a key means of providing a campaign with optimizable data.  The following elements can be built to give test data. Note: Remember to look at data sign</a:t>
            </a:r>
            <a:r>
              <a:rPr lang="en-US" dirty="0" err="1">
                <a:solidFill>
                  <a:schemeClr val="bg2"/>
                </a:solidFill>
              </a:rPr>
              <a:t>i</a:t>
            </a:r>
            <a:r>
              <a:rPr lang="en" dirty="0">
                <a:solidFill>
                  <a:schemeClr val="bg2"/>
                </a:solidFill>
              </a:rPr>
              <a:t>ficance before concluding the test.</a:t>
            </a:r>
            <a:endParaRPr dirty="0">
              <a:solidFill>
                <a:schemeClr val="bg2"/>
              </a:solidFill>
            </a:endParaRPr>
          </a:p>
        </p:txBody>
      </p:sp>
      <p:grpSp>
        <p:nvGrpSpPr>
          <p:cNvPr id="9" name="Group 8">
            <a:extLst>
              <a:ext uri="{FF2B5EF4-FFF2-40B4-BE49-F238E27FC236}">
                <a16:creationId xmlns:a16="http://schemas.microsoft.com/office/drawing/2014/main" id="{BAE43524-916E-2A7D-47C4-E9D219FBC2AB}"/>
              </a:ext>
            </a:extLst>
          </p:cNvPr>
          <p:cNvGrpSpPr/>
          <p:nvPr/>
        </p:nvGrpSpPr>
        <p:grpSpPr>
          <a:xfrm>
            <a:off x="468915" y="4001998"/>
            <a:ext cx="238686" cy="202849"/>
            <a:chOff x="455974" y="2506476"/>
            <a:chExt cx="238686" cy="202849"/>
          </a:xfrm>
        </p:grpSpPr>
        <p:cxnSp>
          <p:nvCxnSpPr>
            <p:cNvPr id="10" name="Straight Connector 9">
              <a:extLst>
                <a:ext uri="{FF2B5EF4-FFF2-40B4-BE49-F238E27FC236}">
                  <a16:creationId xmlns:a16="http://schemas.microsoft.com/office/drawing/2014/main" id="{46850A3D-0CF3-9D43-0E40-8B6E4B31FD05}"/>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C414D5-4301-B1CC-962B-291A08EE3849}"/>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483E14-B00D-E18C-0530-BC97E50D9A47}"/>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185F495-E2E7-EE51-4674-DC879C30001B}"/>
              </a:ext>
            </a:extLst>
          </p:cNvPr>
          <p:cNvGrpSpPr/>
          <p:nvPr/>
        </p:nvGrpSpPr>
        <p:grpSpPr>
          <a:xfrm>
            <a:off x="5092875" y="2719657"/>
            <a:ext cx="238686" cy="202849"/>
            <a:chOff x="455974" y="2506476"/>
            <a:chExt cx="238686" cy="202849"/>
          </a:xfrm>
        </p:grpSpPr>
        <p:cxnSp>
          <p:nvCxnSpPr>
            <p:cNvPr id="14" name="Straight Connector 13">
              <a:extLst>
                <a:ext uri="{FF2B5EF4-FFF2-40B4-BE49-F238E27FC236}">
                  <a16:creationId xmlns:a16="http://schemas.microsoft.com/office/drawing/2014/main" id="{B5F0DFF8-5344-D961-729D-1BC2F65A6541}"/>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E4D069-D9DD-5579-D93B-A8C1624069BB}"/>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14A3A3-0DF5-A6D5-1297-9F72EEF451DD}"/>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 name="Google Shape;136;p26">
            <a:extLst>
              <a:ext uri="{FF2B5EF4-FFF2-40B4-BE49-F238E27FC236}">
                <a16:creationId xmlns:a16="http://schemas.microsoft.com/office/drawing/2014/main" id="{753906FA-71DA-916C-1314-48CE722889C0}"/>
              </a:ext>
            </a:extLst>
          </p:cNvPr>
          <p:cNvSpPr txBox="1">
            <a:spLocks/>
          </p:cNvSpPr>
          <p:nvPr/>
        </p:nvSpPr>
        <p:spPr>
          <a:xfrm>
            <a:off x="961066" y="2687285"/>
            <a:ext cx="3647714" cy="4555200"/>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500"/>
              </a:spcAft>
              <a:buFont typeface="Arial" panose="020B0604020202020204" pitchFamily="34" charset="0"/>
              <a:buNone/>
            </a:pPr>
            <a:r>
              <a:rPr lang="en-US" b="1" dirty="0">
                <a:solidFill>
                  <a:schemeClr val="bg2"/>
                </a:solidFill>
              </a:rPr>
              <a:t>Geos</a:t>
            </a:r>
          </a:p>
          <a:p>
            <a:pPr marL="0" indent="0">
              <a:lnSpc>
                <a:spcPct val="110000"/>
              </a:lnSpc>
              <a:spcAft>
                <a:spcPts val="1500"/>
              </a:spcAft>
              <a:buFont typeface="Arial" panose="020B0604020202020204" pitchFamily="34" charset="0"/>
              <a:buNone/>
            </a:pPr>
            <a:r>
              <a:rPr lang="en-US" sz="1400" dirty="0">
                <a:solidFill>
                  <a:schemeClr val="bg2"/>
                </a:solidFill>
              </a:rPr>
              <a:t>Some Geo are more expensive than others.  E.g. NYC will cost more than Omaha.  </a:t>
            </a:r>
          </a:p>
          <a:p>
            <a:pPr marL="0" indent="0">
              <a:lnSpc>
                <a:spcPct val="110000"/>
              </a:lnSpc>
              <a:spcAft>
                <a:spcPts val="500"/>
              </a:spcAft>
              <a:buFont typeface="Arial" panose="020B0604020202020204" pitchFamily="34" charset="0"/>
              <a:buNone/>
            </a:pPr>
            <a:r>
              <a:rPr lang="en-US" b="1" dirty="0">
                <a:solidFill>
                  <a:schemeClr val="bg2"/>
                </a:solidFill>
              </a:rPr>
              <a:t>Offer</a:t>
            </a:r>
          </a:p>
          <a:p>
            <a:pPr marL="0" indent="0">
              <a:lnSpc>
                <a:spcPct val="110000"/>
              </a:lnSpc>
              <a:spcAft>
                <a:spcPts val="1500"/>
              </a:spcAft>
              <a:buFont typeface="Arial" panose="020B0604020202020204" pitchFamily="34" charset="0"/>
              <a:buNone/>
            </a:pPr>
            <a:r>
              <a:rPr lang="en-US" sz="1400" dirty="0">
                <a:solidFill>
                  <a:schemeClr val="bg2"/>
                </a:solidFill>
              </a:rPr>
              <a:t>The offer and call-to-action can significantly impact the relevance of your message.</a:t>
            </a:r>
          </a:p>
          <a:p>
            <a:pPr marL="0" indent="0">
              <a:lnSpc>
                <a:spcPct val="110000"/>
              </a:lnSpc>
              <a:spcAft>
                <a:spcPts val="500"/>
              </a:spcAft>
              <a:buNone/>
            </a:pPr>
            <a:r>
              <a:rPr lang="en-US" b="1" dirty="0">
                <a:solidFill>
                  <a:schemeClr val="bg2"/>
                </a:solidFill>
              </a:rPr>
              <a:t>Creative</a:t>
            </a:r>
          </a:p>
          <a:p>
            <a:pPr marL="0" indent="0">
              <a:lnSpc>
                <a:spcPct val="110000"/>
              </a:lnSpc>
              <a:spcAft>
                <a:spcPts val="500"/>
              </a:spcAft>
              <a:buNone/>
            </a:pPr>
            <a:r>
              <a:rPr lang="en-US" sz="1400" dirty="0">
                <a:solidFill>
                  <a:schemeClr val="bg2"/>
                </a:solidFill>
              </a:rPr>
              <a:t>Creative is paramount in providing relevance. Some formats are more expensive than others.  E.g. Video is more expensive than a static image.</a:t>
            </a:r>
            <a:endParaRPr lang="en-US" b="1" dirty="0">
              <a:solidFill>
                <a:schemeClr val="bg2"/>
              </a:solidFill>
            </a:endParaRPr>
          </a:p>
          <a:p>
            <a:pPr marL="0" indent="0">
              <a:lnSpc>
                <a:spcPct val="110000"/>
              </a:lnSpc>
              <a:spcAft>
                <a:spcPts val="500"/>
              </a:spcAft>
              <a:buFont typeface="Arial" panose="020B0604020202020204" pitchFamily="34" charset="0"/>
              <a:buNone/>
            </a:pPr>
            <a:endParaRPr lang="en-US" sz="1400" dirty="0">
              <a:solidFill>
                <a:schemeClr val="bg2"/>
              </a:solidFill>
            </a:endParaRPr>
          </a:p>
          <a:p>
            <a:pPr marL="0" indent="0">
              <a:lnSpc>
                <a:spcPct val="110000"/>
              </a:lnSpc>
              <a:spcAft>
                <a:spcPts val="500"/>
              </a:spcAft>
              <a:buFont typeface="Arial" panose="020B0604020202020204" pitchFamily="34" charset="0"/>
              <a:buNone/>
            </a:pPr>
            <a:endParaRPr lang="en-US" sz="1400" dirty="0">
              <a:solidFill>
                <a:schemeClr val="bg2"/>
              </a:solidFill>
            </a:endParaRPr>
          </a:p>
        </p:txBody>
      </p:sp>
      <p:sp>
        <p:nvSpPr>
          <p:cNvPr id="19" name="Google Shape;136;p26">
            <a:extLst>
              <a:ext uri="{FF2B5EF4-FFF2-40B4-BE49-F238E27FC236}">
                <a16:creationId xmlns:a16="http://schemas.microsoft.com/office/drawing/2014/main" id="{BE98BFDD-53C3-F5CA-8A43-52CF69EF5971}"/>
              </a:ext>
            </a:extLst>
          </p:cNvPr>
          <p:cNvSpPr txBox="1">
            <a:spLocks/>
          </p:cNvSpPr>
          <p:nvPr/>
        </p:nvSpPr>
        <p:spPr>
          <a:xfrm>
            <a:off x="5549304" y="2687285"/>
            <a:ext cx="3133909" cy="4555200"/>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500"/>
              </a:spcAft>
              <a:buFont typeface="Arial" panose="020B0604020202020204" pitchFamily="34" charset="0"/>
              <a:buNone/>
            </a:pPr>
            <a:r>
              <a:rPr lang="en-US" b="1" dirty="0">
                <a:solidFill>
                  <a:schemeClr val="bg2"/>
                </a:solidFill>
              </a:rPr>
              <a:t>Landing Page</a:t>
            </a:r>
            <a:endParaRPr lang="en-US" dirty="0">
              <a:solidFill>
                <a:schemeClr val="bg2"/>
              </a:solidFill>
            </a:endParaRPr>
          </a:p>
          <a:p>
            <a:pPr marL="0" indent="0">
              <a:lnSpc>
                <a:spcPct val="110000"/>
              </a:lnSpc>
              <a:spcAft>
                <a:spcPts val="1500"/>
              </a:spcAft>
              <a:buFont typeface="Arial" panose="020B0604020202020204" pitchFamily="34" charset="0"/>
              <a:buNone/>
            </a:pPr>
            <a:r>
              <a:rPr lang="en-US" sz="1400" dirty="0">
                <a:solidFill>
                  <a:schemeClr val="bg2"/>
                </a:solidFill>
              </a:rPr>
              <a:t>It is easy to get a click, very hard to keep it.  Landing Pages are critical to a campaign’s success.  Never use a homepage.</a:t>
            </a:r>
          </a:p>
          <a:p>
            <a:pPr marL="0" indent="0">
              <a:lnSpc>
                <a:spcPct val="110000"/>
              </a:lnSpc>
              <a:spcAft>
                <a:spcPts val="500"/>
              </a:spcAft>
              <a:buFont typeface="Arial" panose="020B0604020202020204" pitchFamily="34" charset="0"/>
              <a:buNone/>
            </a:pPr>
            <a:r>
              <a:rPr lang="en-US" b="1" dirty="0">
                <a:solidFill>
                  <a:schemeClr val="bg2"/>
                </a:solidFill>
              </a:rPr>
              <a:t>Funnel Pages</a:t>
            </a:r>
          </a:p>
          <a:p>
            <a:pPr marL="0" indent="0">
              <a:lnSpc>
                <a:spcPct val="110000"/>
              </a:lnSpc>
              <a:spcAft>
                <a:spcPts val="1500"/>
              </a:spcAft>
              <a:buFont typeface="Arial" panose="020B0604020202020204" pitchFamily="34" charset="0"/>
              <a:buNone/>
            </a:pPr>
            <a:r>
              <a:rPr lang="en-US" sz="1400" dirty="0">
                <a:solidFill>
                  <a:schemeClr val="bg2"/>
                </a:solidFill>
              </a:rPr>
              <a:t>Often, there are additional ”funnel pages/steps” between a landing page and the conversion page.  Testing different versions of these is often a critical optimization.</a:t>
            </a:r>
          </a:p>
        </p:txBody>
      </p:sp>
      <p:grpSp>
        <p:nvGrpSpPr>
          <p:cNvPr id="21" name="Group 20">
            <a:extLst>
              <a:ext uri="{FF2B5EF4-FFF2-40B4-BE49-F238E27FC236}">
                <a16:creationId xmlns:a16="http://schemas.microsoft.com/office/drawing/2014/main" id="{F3CEEE70-16C8-75E6-B616-B2AE4756EADB}"/>
              </a:ext>
            </a:extLst>
          </p:cNvPr>
          <p:cNvGrpSpPr/>
          <p:nvPr/>
        </p:nvGrpSpPr>
        <p:grpSpPr>
          <a:xfrm>
            <a:off x="5092875" y="4222131"/>
            <a:ext cx="238686" cy="202849"/>
            <a:chOff x="455974" y="2506476"/>
            <a:chExt cx="238686" cy="202849"/>
          </a:xfrm>
        </p:grpSpPr>
        <p:cxnSp>
          <p:nvCxnSpPr>
            <p:cNvPr id="22" name="Straight Connector 21">
              <a:extLst>
                <a:ext uri="{FF2B5EF4-FFF2-40B4-BE49-F238E27FC236}">
                  <a16:creationId xmlns:a16="http://schemas.microsoft.com/office/drawing/2014/main" id="{3E69A646-319C-7CED-CA76-C2BF3AD2F140}"/>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233F09-B10C-F716-D12D-1BE29FDA69C1}"/>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72E388A-5B84-D1CD-F451-18E5975B3B08}"/>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4EDCDB4-0206-737F-9397-F402A8FE9ED0}"/>
              </a:ext>
            </a:extLst>
          </p:cNvPr>
          <p:cNvGrpSpPr/>
          <p:nvPr/>
        </p:nvGrpSpPr>
        <p:grpSpPr>
          <a:xfrm>
            <a:off x="455974" y="2719657"/>
            <a:ext cx="238686" cy="202849"/>
            <a:chOff x="455974" y="2506476"/>
            <a:chExt cx="238686" cy="202849"/>
          </a:xfrm>
        </p:grpSpPr>
        <p:cxnSp>
          <p:nvCxnSpPr>
            <p:cNvPr id="31" name="Straight Connector 30">
              <a:extLst>
                <a:ext uri="{FF2B5EF4-FFF2-40B4-BE49-F238E27FC236}">
                  <a16:creationId xmlns:a16="http://schemas.microsoft.com/office/drawing/2014/main" id="{92C75EF6-BFA9-948C-308D-1444327B6FA4}"/>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8D5E1D-C97E-1111-7D26-279E8BFDD1AE}"/>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5BA0CB5-D937-7B1E-EFB8-F9A50FF16F52}"/>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B1078A5-A107-B116-36AC-873FC267E2AA}"/>
              </a:ext>
            </a:extLst>
          </p:cNvPr>
          <p:cNvGrpSpPr/>
          <p:nvPr/>
        </p:nvGrpSpPr>
        <p:grpSpPr>
          <a:xfrm>
            <a:off x="453567" y="5239862"/>
            <a:ext cx="238686" cy="202849"/>
            <a:chOff x="455974" y="2506476"/>
            <a:chExt cx="238686" cy="202849"/>
          </a:xfrm>
        </p:grpSpPr>
        <p:cxnSp>
          <p:nvCxnSpPr>
            <p:cNvPr id="4" name="Straight Connector 3">
              <a:extLst>
                <a:ext uri="{FF2B5EF4-FFF2-40B4-BE49-F238E27FC236}">
                  <a16:creationId xmlns:a16="http://schemas.microsoft.com/office/drawing/2014/main" id="{A2A0930C-FC57-76AA-8270-EB8A415B6808}"/>
                </a:ext>
              </a:extLst>
            </p:cNvPr>
            <p:cNvCxnSpPr>
              <a:cxnSpLocks/>
            </p:cNvCxnSpPr>
            <p:nvPr/>
          </p:nvCxnSpPr>
          <p:spPr>
            <a:xfrm flipH="1">
              <a:off x="455974" y="2609718"/>
              <a:ext cx="2338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4415865-2B45-CDF8-CA22-7C649C8D4BB6}"/>
                </a:ext>
              </a:extLst>
            </p:cNvPr>
            <p:cNvCxnSpPr>
              <a:cxnSpLocks/>
            </p:cNvCxnSpPr>
            <p:nvPr/>
          </p:nvCxnSpPr>
          <p:spPr>
            <a:xfrm flipH="1" flipV="1">
              <a:off x="596284" y="2506476"/>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116B300-9D00-9C24-9F22-6AFF671964A7}"/>
                </a:ext>
              </a:extLst>
            </p:cNvPr>
            <p:cNvCxnSpPr>
              <a:cxnSpLocks/>
            </p:cNvCxnSpPr>
            <p:nvPr/>
          </p:nvCxnSpPr>
          <p:spPr>
            <a:xfrm flipH="1">
              <a:off x="596284" y="2602175"/>
              <a:ext cx="98376" cy="107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D69A52E8-C2A2-B5BE-CC26-8AD0CE62D79E}"/>
              </a:ext>
            </a:extLst>
          </p:cNvPr>
          <p:cNvGrpSpPr/>
          <p:nvPr/>
        </p:nvGrpSpPr>
        <p:grpSpPr>
          <a:xfrm>
            <a:off x="8090117" y="635663"/>
            <a:ext cx="606622" cy="137160"/>
            <a:chOff x="7655034" y="461784"/>
            <a:chExt cx="606622" cy="432792"/>
          </a:xfrm>
        </p:grpSpPr>
        <p:sp>
          <p:nvSpPr>
            <p:cNvPr id="8" name="Oval 7">
              <a:extLst>
                <a:ext uri="{FF2B5EF4-FFF2-40B4-BE49-F238E27FC236}">
                  <a16:creationId xmlns:a16="http://schemas.microsoft.com/office/drawing/2014/main" id="{1A383B30-AFA9-7CD2-3C88-84810DC6045C}"/>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Oval 16">
              <a:extLst>
                <a:ext uri="{FF2B5EF4-FFF2-40B4-BE49-F238E27FC236}">
                  <a16:creationId xmlns:a16="http://schemas.microsoft.com/office/drawing/2014/main" id="{8F3F64C8-CA81-BF83-23EA-87FEA24D5204}"/>
                </a:ext>
              </a:extLst>
            </p:cNvPr>
            <p:cNvSpPr>
              <a:spLocks noChangeAspect="1"/>
            </p:cNvSpPr>
            <p:nvPr/>
          </p:nvSpPr>
          <p:spPr>
            <a:xfrm>
              <a:off x="7889765"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Oval 19">
              <a:extLst>
                <a:ext uri="{FF2B5EF4-FFF2-40B4-BE49-F238E27FC236}">
                  <a16:creationId xmlns:a16="http://schemas.microsoft.com/office/drawing/2014/main" id="{B7EED258-869A-F723-67E2-F5E655F50F99}"/>
                </a:ext>
              </a:extLst>
            </p:cNvPr>
            <p:cNvSpPr>
              <a:spLocks noChangeAspect="1"/>
            </p:cNvSpPr>
            <p:nvPr/>
          </p:nvSpPr>
          <p:spPr>
            <a:xfrm>
              <a:off x="8124496"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spTree>
    <p:extLst>
      <p:ext uri="{BB962C8B-B14F-4D97-AF65-F5344CB8AC3E}">
        <p14:creationId xmlns:p14="http://schemas.microsoft.com/office/powerpoint/2010/main" val="931973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 name="Title 2">
            <a:extLst>
              <a:ext uri="{FF2B5EF4-FFF2-40B4-BE49-F238E27FC236}">
                <a16:creationId xmlns:a16="http://schemas.microsoft.com/office/drawing/2014/main" id="{B83564FC-CCFD-8F9C-E4F2-348E5E58276D}"/>
              </a:ext>
            </a:extLst>
          </p:cNvPr>
          <p:cNvSpPr>
            <a:spLocks noGrp="1"/>
          </p:cNvSpPr>
          <p:nvPr>
            <p:ph type="title"/>
          </p:nvPr>
        </p:nvSpPr>
        <p:spPr/>
        <p:txBody>
          <a:bodyPr/>
          <a:lstStyle/>
          <a:p>
            <a:r>
              <a:rPr lang="en-US"/>
              <a:t>A Note on AI</a:t>
            </a:r>
          </a:p>
        </p:txBody>
      </p:sp>
      <p:sp>
        <p:nvSpPr>
          <p:cNvPr id="142" name="Google Shape;142;p27"/>
          <p:cNvSpPr txBox="1">
            <a:spLocks noGrp="1"/>
          </p:cNvSpPr>
          <p:nvPr>
            <p:ph type="body" idx="1"/>
          </p:nvPr>
        </p:nvSpPr>
        <p:spPr>
          <a:prstGeom prst="rect">
            <a:avLst/>
          </a:prstGeom>
        </p:spPr>
        <p:txBody>
          <a:bodyPr spcFirstLastPara="1" wrap="square" lIns="0" tIns="91425" rIns="91425" bIns="91425" anchor="t" anchorCtr="0">
            <a:noAutofit/>
          </a:bodyPr>
          <a:lstStyle/>
          <a:p>
            <a:pPr marL="0" lvl="0" indent="0" algn="l" rtl="0">
              <a:lnSpc>
                <a:spcPct val="110000"/>
              </a:lnSpc>
              <a:spcAft>
                <a:spcPts val="1000"/>
              </a:spcAft>
              <a:buNone/>
            </a:pPr>
            <a:r>
              <a:rPr lang="en" dirty="0">
                <a:solidFill>
                  <a:schemeClr val="bg2"/>
                </a:solidFill>
              </a:rPr>
              <a:t>Every week, there are more AI tools incorporated into the Social Media Platforms. These algorithms have been in use in most Real-Time Bidding platforms for some time now.  </a:t>
            </a:r>
            <a:endParaRPr dirty="0">
              <a:solidFill>
                <a:schemeClr val="bg2"/>
              </a:solidFill>
            </a:endParaRPr>
          </a:p>
          <a:p>
            <a:pPr marL="0" lvl="0" indent="0" algn="l" rtl="0">
              <a:lnSpc>
                <a:spcPct val="110000"/>
              </a:lnSpc>
              <a:spcAft>
                <a:spcPts val="1000"/>
              </a:spcAft>
              <a:buNone/>
            </a:pPr>
            <a:r>
              <a:rPr lang="en" dirty="0">
                <a:solidFill>
                  <a:schemeClr val="bg2"/>
                </a:solidFill>
              </a:rPr>
              <a:t>While using AI for creative assets and copy can make creative development efficient, over time it may have the effect of regressing your creative to the mean and reducing authenticity.</a:t>
            </a:r>
          </a:p>
          <a:p>
            <a:pPr marL="0" lvl="0" indent="0" algn="l" rtl="0">
              <a:lnSpc>
                <a:spcPct val="110000"/>
              </a:lnSpc>
              <a:spcAft>
                <a:spcPts val="1000"/>
              </a:spcAft>
              <a:buNone/>
            </a:pPr>
            <a:r>
              <a:rPr lang="en" dirty="0">
                <a:solidFill>
                  <a:schemeClr val="bg2"/>
                </a:solidFill>
              </a:rPr>
              <a:t>I’m not implying you shouldn’t use it, but you should use it with caution and care.</a:t>
            </a:r>
            <a:endParaRPr dirty="0">
              <a:solidFill>
                <a:schemeClr val="bg2"/>
              </a:solidFill>
            </a:endParaRPr>
          </a:p>
        </p:txBody>
      </p:sp>
      <p:pic>
        <p:nvPicPr>
          <p:cNvPr id="143" name="Google Shape;143;p27"/>
          <p:cNvPicPr preferRelativeResize="0"/>
          <p:nvPr/>
        </p:nvPicPr>
        <p:blipFill>
          <a:blip r:embed="rId3">
            <a:alphaModFix/>
          </a:blip>
          <a:stretch>
            <a:fillRect/>
          </a:stretch>
        </p:blipFill>
        <p:spPr>
          <a:xfrm>
            <a:off x="475075" y="4743838"/>
            <a:ext cx="5534025" cy="1228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3" name="Title 2">
            <a:extLst>
              <a:ext uri="{FF2B5EF4-FFF2-40B4-BE49-F238E27FC236}">
                <a16:creationId xmlns:a16="http://schemas.microsoft.com/office/drawing/2014/main" id="{722BF1EB-6816-9616-C6D2-BB4242E47574}"/>
              </a:ext>
            </a:extLst>
          </p:cNvPr>
          <p:cNvSpPr>
            <a:spLocks noGrp="1"/>
          </p:cNvSpPr>
          <p:nvPr>
            <p:ph type="title"/>
          </p:nvPr>
        </p:nvSpPr>
        <p:spPr/>
        <p:txBody>
          <a:bodyPr/>
          <a:lstStyle/>
          <a:p>
            <a:r>
              <a:rPr lang="en-US" dirty="0"/>
              <a:t>Campaign Build – Case Study</a:t>
            </a:r>
          </a:p>
        </p:txBody>
      </p:sp>
      <p:sp>
        <p:nvSpPr>
          <p:cNvPr id="149" name="Google Shape;149;p28"/>
          <p:cNvSpPr txBox="1">
            <a:spLocks noGrp="1"/>
          </p:cNvSpPr>
          <p:nvPr>
            <p:ph type="body" idx="1"/>
          </p:nvPr>
        </p:nvSpPr>
        <p:spPr>
          <a:prstGeom prst="rect">
            <a:avLst/>
          </a:prstGeom>
        </p:spPr>
        <p:txBody>
          <a:bodyPr spcFirstLastPara="1" wrap="square" lIns="0" tIns="91425" rIns="91425" bIns="91425" anchor="t" anchorCtr="0">
            <a:noAutofit/>
          </a:bodyPr>
          <a:lstStyle/>
          <a:p>
            <a:pPr lvl="0" algn="l" rtl="0">
              <a:lnSpc>
                <a:spcPct val="110000"/>
              </a:lnSpc>
              <a:spcAft>
                <a:spcPts val="1000"/>
              </a:spcAft>
            </a:pPr>
            <a:r>
              <a:rPr lang="en">
                <a:solidFill>
                  <a:schemeClr val="bg2"/>
                </a:solidFill>
              </a:rPr>
              <a:t>Complete Brief</a:t>
            </a:r>
            <a:endParaRPr>
              <a:solidFill>
                <a:schemeClr val="bg2"/>
              </a:solidFill>
            </a:endParaRPr>
          </a:p>
          <a:p>
            <a:pPr lvl="0" algn="l" rtl="0">
              <a:lnSpc>
                <a:spcPct val="110000"/>
              </a:lnSpc>
              <a:spcAft>
                <a:spcPts val="1000"/>
              </a:spcAft>
            </a:pPr>
            <a:r>
              <a:rPr lang="en">
                <a:solidFill>
                  <a:schemeClr val="bg2"/>
                </a:solidFill>
              </a:rPr>
              <a:t>Complete Campaign Architecture Grid</a:t>
            </a:r>
            <a:endParaRPr>
              <a:solidFill>
                <a:schemeClr val="bg2"/>
              </a:solidFill>
            </a:endParaRPr>
          </a:p>
          <a:p>
            <a:pPr lvl="0" algn="l" rtl="0">
              <a:lnSpc>
                <a:spcPct val="110000"/>
              </a:lnSpc>
              <a:spcAft>
                <a:spcPts val="1000"/>
              </a:spcAft>
            </a:pPr>
            <a:r>
              <a:rPr lang="en">
                <a:solidFill>
                  <a:schemeClr val="bg2"/>
                </a:solidFill>
              </a:rPr>
              <a:t>Obtain/Create Creative Assets, Copy and Obtain Landing Page</a:t>
            </a:r>
            <a:endParaRPr>
              <a:solidFill>
                <a:schemeClr val="bg2"/>
              </a:solidFill>
            </a:endParaRPr>
          </a:p>
          <a:p>
            <a:pPr lvl="0" algn="l" rtl="0">
              <a:lnSpc>
                <a:spcPct val="110000"/>
              </a:lnSpc>
              <a:spcAft>
                <a:spcPts val="1000"/>
              </a:spcAft>
            </a:pPr>
            <a:r>
              <a:rPr lang="en">
                <a:solidFill>
                  <a:schemeClr val="bg2"/>
                </a:solidFill>
              </a:rPr>
              <a:t>Build Campaign in Meta Business Account</a:t>
            </a:r>
            <a:endParaRPr>
              <a:solidFill>
                <a:schemeClr val="bg2"/>
              </a:solidFill>
            </a:endParaRPr>
          </a:p>
          <a:p>
            <a:pPr lvl="0" algn="l" rtl="0">
              <a:lnSpc>
                <a:spcPct val="110000"/>
              </a:lnSpc>
              <a:spcAft>
                <a:spcPts val="1000"/>
              </a:spcAft>
            </a:pPr>
            <a:r>
              <a:rPr lang="en">
                <a:solidFill>
                  <a:schemeClr val="bg2"/>
                </a:solidFill>
              </a:rPr>
              <a:t>Perform Quality Assurance</a:t>
            </a:r>
            <a:endParaRPr>
              <a:solidFill>
                <a:schemeClr val="bg2"/>
              </a:solidFill>
            </a:endParaRPr>
          </a:p>
          <a:p>
            <a:pPr lvl="0" algn="l" rtl="0">
              <a:lnSpc>
                <a:spcPct val="110000"/>
              </a:lnSpc>
              <a:spcAft>
                <a:spcPts val="1000"/>
              </a:spcAft>
            </a:pPr>
            <a:r>
              <a:rPr lang="en">
                <a:solidFill>
                  <a:schemeClr val="bg2"/>
                </a:solidFill>
              </a:rPr>
              <a:t>Launch</a:t>
            </a:r>
            <a:endParaRPr>
              <a:solidFill>
                <a:schemeClr val="bg2"/>
              </a:solidFill>
            </a:endParaRPr>
          </a:p>
          <a:p>
            <a:pPr lvl="0" algn="l" rtl="0">
              <a:lnSpc>
                <a:spcPct val="110000"/>
              </a:lnSpc>
              <a:spcAft>
                <a:spcPts val="1000"/>
              </a:spcAft>
            </a:pPr>
            <a:r>
              <a:rPr lang="en">
                <a:solidFill>
                  <a:schemeClr val="bg2"/>
                </a:solidFill>
              </a:rPr>
              <a:t>Optimize</a:t>
            </a:r>
            <a:endParaRPr>
              <a:solidFill>
                <a:schemeClr val="bg2"/>
              </a:solidFill>
            </a:endParaRPr>
          </a:p>
          <a:p>
            <a:pPr lvl="0" algn="l" rtl="0">
              <a:lnSpc>
                <a:spcPct val="110000"/>
              </a:lnSpc>
              <a:spcAft>
                <a:spcPts val="1000"/>
              </a:spcAft>
            </a:pPr>
            <a:r>
              <a:rPr lang="en">
                <a:solidFill>
                  <a:schemeClr val="bg2"/>
                </a:solidFill>
              </a:rPr>
              <a:t>Evaluate/Report</a:t>
            </a:r>
            <a:endParaRPr>
              <a:solidFill>
                <a:schemeClr val="bg2"/>
              </a:solidFill>
            </a:endParaRPr>
          </a:p>
        </p:txBody>
      </p:sp>
      <p:grpSp>
        <p:nvGrpSpPr>
          <p:cNvPr id="2" name="Group 1">
            <a:extLst>
              <a:ext uri="{FF2B5EF4-FFF2-40B4-BE49-F238E27FC236}">
                <a16:creationId xmlns:a16="http://schemas.microsoft.com/office/drawing/2014/main" id="{6D35095E-5384-3B26-4DD9-4E8756A642C5}"/>
              </a:ext>
            </a:extLst>
          </p:cNvPr>
          <p:cNvGrpSpPr/>
          <p:nvPr/>
        </p:nvGrpSpPr>
        <p:grpSpPr>
          <a:xfrm>
            <a:off x="8090117" y="635663"/>
            <a:ext cx="606622" cy="137160"/>
            <a:chOff x="7655034" y="461784"/>
            <a:chExt cx="606622" cy="432792"/>
          </a:xfrm>
        </p:grpSpPr>
        <p:sp>
          <p:nvSpPr>
            <p:cNvPr id="4" name="Oval 3">
              <a:extLst>
                <a:ext uri="{FF2B5EF4-FFF2-40B4-BE49-F238E27FC236}">
                  <a16:creationId xmlns:a16="http://schemas.microsoft.com/office/drawing/2014/main" id="{01C7A661-C4D2-3996-2E28-AE4B5A2F8D07}"/>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Oval 4">
              <a:extLst>
                <a:ext uri="{FF2B5EF4-FFF2-40B4-BE49-F238E27FC236}">
                  <a16:creationId xmlns:a16="http://schemas.microsoft.com/office/drawing/2014/main" id="{DD8F7FC2-F3EC-8259-CF00-F26C25F9FEC6}"/>
                </a:ext>
              </a:extLst>
            </p:cNvPr>
            <p:cNvSpPr>
              <a:spLocks noChangeAspect="1"/>
            </p:cNvSpPr>
            <p:nvPr/>
          </p:nvSpPr>
          <p:spPr>
            <a:xfrm>
              <a:off x="7889765"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Oval 5">
              <a:extLst>
                <a:ext uri="{FF2B5EF4-FFF2-40B4-BE49-F238E27FC236}">
                  <a16:creationId xmlns:a16="http://schemas.microsoft.com/office/drawing/2014/main" id="{D89A2E48-70D4-85E7-B83A-98D03D4FBE9A}"/>
                </a:ext>
              </a:extLst>
            </p:cNvPr>
            <p:cNvSpPr>
              <a:spLocks noChangeAspect="1"/>
            </p:cNvSpPr>
            <p:nvPr/>
          </p:nvSpPr>
          <p:spPr>
            <a:xfrm>
              <a:off x="8124496"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9" name="Rectangle 8">
            <a:extLst>
              <a:ext uri="{FF2B5EF4-FFF2-40B4-BE49-F238E27FC236}">
                <a16:creationId xmlns:a16="http://schemas.microsoft.com/office/drawing/2014/main" id="{0E6A2414-1712-5D3B-20D5-025174083CFE}"/>
              </a:ext>
            </a:extLst>
          </p:cNvPr>
          <p:cNvSpPr/>
          <p:nvPr/>
        </p:nvSpPr>
        <p:spPr>
          <a:xfrm>
            <a:off x="460787" y="1157437"/>
            <a:ext cx="5610829" cy="5285694"/>
          </a:xfrm>
          <a:prstGeom prst="rect">
            <a:avLst/>
          </a:prstGeom>
          <a:solidFill>
            <a:schemeClr val="lt1"/>
          </a:solidFill>
          <a:ln w="12700">
            <a:solidFill>
              <a:schemeClr val="bg1">
                <a:lumMod val="85000"/>
              </a:schemeClr>
            </a:solidFill>
          </a:ln>
          <a:effectLst>
            <a:outerShdw blurRad="635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03FF198-8635-A9EF-AD5E-544E16ED8FD4}"/>
              </a:ext>
            </a:extLst>
          </p:cNvPr>
          <p:cNvSpPr>
            <a:spLocks noGrp="1"/>
          </p:cNvSpPr>
          <p:nvPr>
            <p:ph type="title"/>
          </p:nvPr>
        </p:nvSpPr>
        <p:spPr/>
        <p:txBody>
          <a:bodyPr/>
          <a:lstStyle/>
          <a:p>
            <a:r>
              <a:rPr lang="en-US" dirty="0"/>
              <a:t>Campaign Build - Brief</a:t>
            </a:r>
          </a:p>
        </p:txBody>
      </p:sp>
      <p:sp>
        <p:nvSpPr>
          <p:cNvPr id="4" name="Google Shape;149;p28">
            <a:extLst>
              <a:ext uri="{FF2B5EF4-FFF2-40B4-BE49-F238E27FC236}">
                <a16:creationId xmlns:a16="http://schemas.microsoft.com/office/drawing/2014/main" id="{BF4E6908-28A3-979B-B924-CC56D5546B45}"/>
              </a:ext>
            </a:extLst>
          </p:cNvPr>
          <p:cNvSpPr txBox="1">
            <a:spLocks/>
          </p:cNvSpPr>
          <p:nvPr/>
        </p:nvSpPr>
        <p:spPr>
          <a:xfrm>
            <a:off x="6871186" y="6131773"/>
            <a:ext cx="2575021" cy="404865"/>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1000"/>
              </a:spcAft>
              <a:buNone/>
            </a:pPr>
            <a:r>
              <a:rPr lang="en-US" sz="1400" dirty="0">
                <a:solidFill>
                  <a:schemeClr val="bg2"/>
                </a:solidFill>
                <a:hlinkClick r:id="rId3"/>
              </a:rPr>
              <a:t>Template link here</a:t>
            </a:r>
            <a:endParaRPr lang="en-US" sz="1400" dirty="0">
              <a:solidFill>
                <a:schemeClr val="bg2"/>
              </a:solidFill>
            </a:endParaRPr>
          </a:p>
        </p:txBody>
      </p:sp>
      <p:grpSp>
        <p:nvGrpSpPr>
          <p:cNvPr id="5" name="Group 4">
            <a:extLst>
              <a:ext uri="{FF2B5EF4-FFF2-40B4-BE49-F238E27FC236}">
                <a16:creationId xmlns:a16="http://schemas.microsoft.com/office/drawing/2014/main" id="{498D0F97-EBD7-C04F-E1A2-C411B5F90A1C}"/>
              </a:ext>
            </a:extLst>
          </p:cNvPr>
          <p:cNvGrpSpPr/>
          <p:nvPr/>
        </p:nvGrpSpPr>
        <p:grpSpPr>
          <a:xfrm>
            <a:off x="8090117" y="635663"/>
            <a:ext cx="606622" cy="137160"/>
            <a:chOff x="7655034" y="461784"/>
            <a:chExt cx="606622" cy="432792"/>
          </a:xfrm>
        </p:grpSpPr>
        <p:sp>
          <p:nvSpPr>
            <p:cNvPr id="6" name="Oval 5">
              <a:extLst>
                <a:ext uri="{FF2B5EF4-FFF2-40B4-BE49-F238E27FC236}">
                  <a16:creationId xmlns:a16="http://schemas.microsoft.com/office/drawing/2014/main" id="{7D139AF6-42B4-4A2B-C905-005220BD3D2E}"/>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Oval 6">
              <a:extLst>
                <a:ext uri="{FF2B5EF4-FFF2-40B4-BE49-F238E27FC236}">
                  <a16:creationId xmlns:a16="http://schemas.microsoft.com/office/drawing/2014/main" id="{2E3B3E99-E621-73FE-C438-9FD1985FA0F3}"/>
                </a:ext>
              </a:extLst>
            </p:cNvPr>
            <p:cNvSpPr>
              <a:spLocks noChangeAspect="1"/>
            </p:cNvSpPr>
            <p:nvPr/>
          </p:nvSpPr>
          <p:spPr>
            <a:xfrm>
              <a:off x="7889765"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Oval 7">
              <a:extLst>
                <a:ext uri="{FF2B5EF4-FFF2-40B4-BE49-F238E27FC236}">
                  <a16:creationId xmlns:a16="http://schemas.microsoft.com/office/drawing/2014/main" id="{60F801BF-594F-C002-A4A1-01F7E428D53D}"/>
                </a:ext>
              </a:extLst>
            </p:cNvPr>
            <p:cNvSpPr>
              <a:spLocks noChangeAspect="1"/>
            </p:cNvSpPr>
            <p:nvPr/>
          </p:nvSpPr>
          <p:spPr>
            <a:xfrm>
              <a:off x="8124496"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pic>
        <p:nvPicPr>
          <p:cNvPr id="10" name="Picture 9">
            <a:extLst>
              <a:ext uri="{FF2B5EF4-FFF2-40B4-BE49-F238E27FC236}">
                <a16:creationId xmlns:a16="http://schemas.microsoft.com/office/drawing/2014/main" id="{7CDF0E62-92F8-2C3D-71BE-B9FD9861EB02}"/>
              </a:ext>
            </a:extLst>
          </p:cNvPr>
          <p:cNvPicPr>
            <a:picLocks noChangeAspect="1"/>
          </p:cNvPicPr>
          <p:nvPr/>
        </p:nvPicPr>
        <p:blipFill>
          <a:blip r:embed="rId4"/>
          <a:stretch>
            <a:fillRect/>
          </a:stretch>
        </p:blipFill>
        <p:spPr>
          <a:xfrm>
            <a:off x="657203" y="1588447"/>
            <a:ext cx="5201015" cy="41121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8" name="Rectangle 7">
            <a:extLst>
              <a:ext uri="{FF2B5EF4-FFF2-40B4-BE49-F238E27FC236}">
                <a16:creationId xmlns:a16="http://schemas.microsoft.com/office/drawing/2014/main" id="{A1D0D05A-4DAE-03E4-010A-9DF0045C3704}"/>
              </a:ext>
            </a:extLst>
          </p:cNvPr>
          <p:cNvSpPr/>
          <p:nvPr/>
        </p:nvSpPr>
        <p:spPr>
          <a:xfrm>
            <a:off x="460787" y="1287294"/>
            <a:ext cx="8222426" cy="115110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F883224-F386-D3C7-2910-E585827EA9BB}"/>
              </a:ext>
            </a:extLst>
          </p:cNvPr>
          <p:cNvSpPr>
            <a:spLocks noGrp="1"/>
          </p:cNvSpPr>
          <p:nvPr>
            <p:ph type="title"/>
          </p:nvPr>
        </p:nvSpPr>
        <p:spPr/>
        <p:txBody>
          <a:bodyPr/>
          <a:lstStyle/>
          <a:p>
            <a:r>
              <a:rPr lang="en-US"/>
              <a:t>Social Media Marketing	</a:t>
            </a:r>
          </a:p>
        </p:txBody>
      </p:sp>
      <p:sp>
        <p:nvSpPr>
          <p:cNvPr id="60" name="Google Shape;60;p14"/>
          <p:cNvSpPr txBox="1">
            <a:spLocks noGrp="1"/>
          </p:cNvSpPr>
          <p:nvPr>
            <p:ph type="body" idx="1"/>
          </p:nvPr>
        </p:nvSpPr>
        <p:spPr>
          <a:xfrm>
            <a:off x="762672" y="1495676"/>
            <a:ext cx="7716261" cy="873892"/>
          </a:xfrm>
          <a:prstGeom prst="rect">
            <a:avLst/>
          </a:prstGeom>
        </p:spPr>
        <p:txBody>
          <a:bodyPr spcFirstLastPara="1" wrap="square" lIns="0" tIns="91425" rIns="91425" bIns="91425" anchor="t" anchorCtr="0">
            <a:noAutofit/>
          </a:bodyPr>
          <a:lstStyle/>
          <a:p>
            <a:pPr marL="0" lvl="0" indent="0" algn="l" rtl="0">
              <a:lnSpc>
                <a:spcPct val="100000"/>
              </a:lnSpc>
              <a:spcAft>
                <a:spcPts val="500"/>
              </a:spcAft>
              <a:buNone/>
            </a:pPr>
            <a:r>
              <a:rPr lang="en" sz="1700" b="1">
                <a:solidFill>
                  <a:schemeClr val="bg2"/>
                </a:solidFill>
                <a:latin typeface="Poppins"/>
                <a:ea typeface="Poppins"/>
                <a:cs typeface="Poppins"/>
                <a:sym typeface="Poppins"/>
              </a:rPr>
              <a:t>Today’s Objective</a:t>
            </a:r>
          </a:p>
          <a:p>
            <a:pPr marL="0" lvl="0" indent="0" algn="l" rtl="0">
              <a:lnSpc>
                <a:spcPct val="100000"/>
              </a:lnSpc>
              <a:spcAft>
                <a:spcPts val="500"/>
              </a:spcAft>
              <a:buNone/>
            </a:pPr>
            <a:r>
              <a:rPr lang="en" sz="1700">
                <a:solidFill>
                  <a:schemeClr val="bg2"/>
                </a:solidFill>
                <a:latin typeface="Poppins"/>
                <a:ea typeface="Poppins"/>
                <a:cs typeface="Poppins"/>
                <a:sym typeface="Poppins"/>
              </a:rPr>
              <a:t>Introduce you to a pragmatic approach to Social Media Marketing. </a:t>
            </a:r>
            <a:endParaRPr sz="1700">
              <a:solidFill>
                <a:schemeClr val="bg2"/>
              </a:solidFill>
              <a:latin typeface="Poppins"/>
              <a:ea typeface="Poppins"/>
              <a:cs typeface="Poppins"/>
              <a:sym typeface="Poppins"/>
            </a:endParaRPr>
          </a:p>
          <a:p>
            <a:pPr marL="457200" lvl="0" indent="0" algn="l" rtl="0">
              <a:lnSpc>
                <a:spcPct val="100000"/>
              </a:lnSpc>
              <a:spcAft>
                <a:spcPts val="500"/>
              </a:spcAft>
              <a:buNone/>
            </a:pPr>
            <a:r>
              <a:rPr lang="en" sz="1700">
                <a:solidFill>
                  <a:schemeClr val="bg2"/>
                </a:solidFill>
                <a:latin typeface="Poppins"/>
                <a:ea typeface="Poppins"/>
                <a:cs typeface="Poppins"/>
                <a:sym typeface="Poppins"/>
              </a:rPr>
              <a:t>  </a:t>
            </a:r>
            <a:endParaRPr sz="1700">
              <a:solidFill>
                <a:schemeClr val="bg2"/>
              </a:solidFill>
              <a:latin typeface="Poppins"/>
              <a:ea typeface="Poppins"/>
              <a:cs typeface="Poppins"/>
              <a:sym typeface="Poppins"/>
            </a:endParaRPr>
          </a:p>
          <a:p>
            <a:pPr marL="0" lvl="0" indent="0" algn="l" rtl="0">
              <a:lnSpc>
                <a:spcPct val="100000"/>
              </a:lnSpc>
              <a:spcAft>
                <a:spcPts val="500"/>
              </a:spcAft>
              <a:buNone/>
            </a:pPr>
            <a:endParaRPr sz="1700">
              <a:solidFill>
                <a:schemeClr val="bg2"/>
              </a:solidFill>
            </a:endParaRPr>
          </a:p>
        </p:txBody>
      </p:sp>
      <p:pic>
        <p:nvPicPr>
          <p:cNvPr id="62" name="Google Shape;62;p14"/>
          <p:cNvPicPr preferRelativeResize="0"/>
          <p:nvPr/>
        </p:nvPicPr>
        <p:blipFill>
          <a:blip r:embed="rId3">
            <a:alphaModFix/>
          </a:blip>
          <a:stretch>
            <a:fillRect/>
          </a:stretch>
        </p:blipFill>
        <p:spPr>
          <a:xfrm>
            <a:off x="3473405" y="2762255"/>
            <a:ext cx="5447075" cy="3098900"/>
          </a:xfrm>
          <a:prstGeom prst="rect">
            <a:avLst/>
          </a:prstGeom>
          <a:noFill/>
          <a:ln>
            <a:noFill/>
          </a:ln>
        </p:spPr>
      </p:pic>
      <p:sp>
        <p:nvSpPr>
          <p:cNvPr id="3" name="TextBox 2">
            <a:extLst>
              <a:ext uri="{FF2B5EF4-FFF2-40B4-BE49-F238E27FC236}">
                <a16:creationId xmlns:a16="http://schemas.microsoft.com/office/drawing/2014/main" id="{C195ED83-CE27-F08E-9167-39C0000D81F8}"/>
              </a:ext>
            </a:extLst>
          </p:cNvPr>
          <p:cNvSpPr txBox="1"/>
          <p:nvPr/>
        </p:nvSpPr>
        <p:spPr>
          <a:xfrm>
            <a:off x="460787" y="2691122"/>
            <a:ext cx="2839461" cy="1600438"/>
          </a:xfrm>
          <a:prstGeom prst="rect">
            <a:avLst/>
          </a:prstGeom>
          <a:noFill/>
        </p:spPr>
        <p:txBody>
          <a:bodyPr wrap="square" lIns="0">
            <a:noAutofit/>
          </a:bodyPr>
          <a:lstStyle/>
          <a:p>
            <a:pPr lvl="0" indent="0" algn="l" rtl="0">
              <a:lnSpc>
                <a:spcPct val="110000"/>
              </a:lnSpc>
              <a:spcAft>
                <a:spcPts val="500"/>
              </a:spcAft>
              <a:buNone/>
            </a:pPr>
            <a:r>
              <a:rPr lang="en-US" sz="1400" b="1">
                <a:solidFill>
                  <a:schemeClr val="bg2"/>
                </a:solidFill>
                <a:latin typeface="Poppins"/>
                <a:ea typeface="Poppins"/>
                <a:cs typeface="Poppins"/>
                <a:sym typeface="Poppins"/>
              </a:rPr>
              <a:t>What is Social Media?</a:t>
            </a:r>
            <a:r>
              <a:rPr lang="en-US" sz="1400">
                <a:solidFill>
                  <a:schemeClr val="bg2"/>
                </a:solidFill>
                <a:latin typeface="Poppins"/>
                <a:ea typeface="Poppins"/>
                <a:cs typeface="Poppins"/>
                <a:sym typeface="Poppins"/>
              </a:rPr>
              <a:t> </a:t>
            </a:r>
          </a:p>
          <a:p>
            <a:pPr lvl="0" indent="0" algn="l" rtl="0">
              <a:lnSpc>
                <a:spcPct val="110000"/>
              </a:lnSpc>
              <a:spcAft>
                <a:spcPts val="500"/>
              </a:spcAft>
              <a:buNone/>
            </a:pPr>
            <a:r>
              <a:rPr lang="en-US" sz="1400">
                <a:solidFill>
                  <a:schemeClr val="bg2"/>
                </a:solidFill>
                <a:latin typeface="Poppins"/>
                <a:ea typeface="Poppins"/>
                <a:cs typeface="Poppins"/>
                <a:sym typeface="Poppins"/>
              </a:rPr>
              <a:t>Social media is a way for people to communicate and share information online through virtual communities and networks.  </a:t>
            </a:r>
          </a:p>
        </p:txBody>
      </p:sp>
      <p:sp>
        <p:nvSpPr>
          <p:cNvPr id="5" name="TextBox 4">
            <a:extLst>
              <a:ext uri="{FF2B5EF4-FFF2-40B4-BE49-F238E27FC236}">
                <a16:creationId xmlns:a16="http://schemas.microsoft.com/office/drawing/2014/main" id="{22C17933-E527-20CA-E09A-4457B4ADFF15}"/>
              </a:ext>
            </a:extLst>
          </p:cNvPr>
          <p:cNvSpPr txBox="1"/>
          <p:nvPr/>
        </p:nvSpPr>
        <p:spPr>
          <a:xfrm>
            <a:off x="460787" y="4398169"/>
            <a:ext cx="2839461" cy="1928309"/>
          </a:xfrm>
          <a:prstGeom prst="rect">
            <a:avLst/>
          </a:prstGeom>
          <a:noFill/>
        </p:spPr>
        <p:txBody>
          <a:bodyPr wrap="square" lIns="0">
            <a:noAutofit/>
          </a:bodyPr>
          <a:lstStyle/>
          <a:p>
            <a:pPr lvl="0" indent="0" algn="l" rtl="0">
              <a:lnSpc>
                <a:spcPct val="110000"/>
              </a:lnSpc>
              <a:spcAft>
                <a:spcPts val="500"/>
              </a:spcAft>
              <a:buNone/>
            </a:pPr>
            <a:r>
              <a:rPr lang="en-US" sz="1400" b="1">
                <a:solidFill>
                  <a:schemeClr val="bg2"/>
                </a:solidFill>
                <a:latin typeface="Poppins"/>
                <a:ea typeface="Poppins"/>
                <a:cs typeface="Poppins"/>
                <a:sym typeface="Poppins"/>
              </a:rPr>
              <a:t>Why Market on Social Media?</a:t>
            </a:r>
            <a:endParaRPr lang="en-US" b="1">
              <a:solidFill>
                <a:schemeClr val="bg2"/>
              </a:solidFill>
              <a:latin typeface="Poppins"/>
              <a:ea typeface="Poppins"/>
              <a:cs typeface="Poppins"/>
              <a:sym typeface="Poppins"/>
            </a:endParaRPr>
          </a:p>
          <a:p>
            <a:pPr lvl="0" indent="0" algn="l" rtl="0">
              <a:lnSpc>
                <a:spcPct val="110000"/>
              </a:lnSpc>
              <a:spcAft>
                <a:spcPts val="500"/>
              </a:spcAft>
              <a:buNone/>
            </a:pPr>
            <a:r>
              <a:rPr lang="en-US" sz="1400">
                <a:solidFill>
                  <a:schemeClr val="bg2"/>
                </a:solidFill>
                <a:latin typeface="Poppins"/>
                <a:ea typeface="Poppins"/>
                <a:cs typeface="Poppins"/>
                <a:sym typeface="Poppins"/>
              </a:rPr>
              <a:t>Social Media (writ large) is where audiences converge online.  Marketers who deliver relevant content to these audiences are often rewarded with business success.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7652931F-A829-304E-FF13-37FD7A853E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7FECB3-322E-26CE-9B78-6FC07EADD9F2}"/>
              </a:ext>
            </a:extLst>
          </p:cNvPr>
          <p:cNvSpPr>
            <a:spLocks noGrp="1"/>
          </p:cNvSpPr>
          <p:nvPr>
            <p:ph type="title"/>
          </p:nvPr>
        </p:nvSpPr>
        <p:spPr/>
        <p:txBody>
          <a:bodyPr/>
          <a:lstStyle/>
          <a:p>
            <a:r>
              <a:rPr lang="en-US" dirty="0"/>
              <a:t>Campaign Build – Architecture Grid</a:t>
            </a:r>
          </a:p>
        </p:txBody>
      </p:sp>
      <p:sp>
        <p:nvSpPr>
          <p:cNvPr id="9" name="Text Placeholder 8">
            <a:extLst>
              <a:ext uri="{FF2B5EF4-FFF2-40B4-BE49-F238E27FC236}">
                <a16:creationId xmlns:a16="http://schemas.microsoft.com/office/drawing/2014/main" id="{779C301C-7CE3-1DEB-96BE-CA166167D7E6}"/>
              </a:ext>
            </a:extLst>
          </p:cNvPr>
          <p:cNvSpPr>
            <a:spLocks noGrp="1"/>
          </p:cNvSpPr>
          <p:nvPr>
            <p:ph type="body" idx="1"/>
          </p:nvPr>
        </p:nvSpPr>
        <p:spPr>
          <a:xfrm>
            <a:off x="460787" y="1188720"/>
            <a:ext cx="8235952" cy="1715981"/>
          </a:xfrm>
        </p:spPr>
        <p:txBody>
          <a:bodyPr/>
          <a:lstStyle/>
          <a:p>
            <a:pPr marL="0" indent="0">
              <a:buNone/>
            </a:pPr>
            <a:r>
              <a:rPr lang="en-US" sz="1800" dirty="0">
                <a:solidFill>
                  <a:schemeClr val="bg2"/>
                </a:solidFill>
              </a:rPr>
              <a:t>Documentation of your campaigns is important. There are so many details incorporated into a basic campaign that if you don’t document it as you build it, you will forget what you did shortly after the campaign concludes. The use of an architecture grid, makes this easy.</a:t>
            </a:r>
          </a:p>
          <a:p>
            <a:pPr marL="0" indent="0">
              <a:buNone/>
            </a:pPr>
            <a:endParaRPr lang="en-US">
              <a:solidFill>
                <a:schemeClr val="bg2"/>
              </a:solidFill>
            </a:endParaRPr>
          </a:p>
        </p:txBody>
      </p:sp>
      <p:sp>
        <p:nvSpPr>
          <p:cNvPr id="4" name="Google Shape;149;p28">
            <a:extLst>
              <a:ext uri="{FF2B5EF4-FFF2-40B4-BE49-F238E27FC236}">
                <a16:creationId xmlns:a16="http://schemas.microsoft.com/office/drawing/2014/main" id="{F76ABE62-E0C2-7331-630D-99EA33DA5279}"/>
              </a:ext>
            </a:extLst>
          </p:cNvPr>
          <p:cNvSpPr txBox="1">
            <a:spLocks/>
          </p:cNvSpPr>
          <p:nvPr/>
        </p:nvSpPr>
        <p:spPr>
          <a:xfrm>
            <a:off x="460787" y="4795100"/>
            <a:ext cx="8841709" cy="7635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1000"/>
              </a:spcAft>
              <a:buNone/>
            </a:pPr>
            <a:r>
              <a:rPr lang="en-US" sz="1400" u="sng" dirty="0">
                <a:solidFill>
                  <a:schemeClr val="bg2"/>
                </a:solidFill>
                <a:hlinkClick r:id="rId3"/>
              </a:rPr>
              <a:t>Tracking Link Example – Google Analytics4</a:t>
            </a:r>
            <a:r>
              <a:rPr lang="en-US" sz="1400" u="sng" dirty="0">
                <a:solidFill>
                  <a:schemeClr val="bg2"/>
                </a:solidFill>
              </a:rPr>
              <a:t>  </a:t>
            </a:r>
          </a:p>
          <a:p>
            <a:pPr marL="0" indent="0">
              <a:lnSpc>
                <a:spcPct val="110000"/>
              </a:lnSpc>
              <a:spcAft>
                <a:spcPts val="1000"/>
              </a:spcAft>
              <a:buNone/>
            </a:pPr>
            <a:r>
              <a:rPr lang="en-US" sz="1400" dirty="0">
                <a:solidFill>
                  <a:schemeClr val="bg2"/>
                </a:solidFill>
              </a:rPr>
              <a:t>Ex:</a:t>
            </a:r>
            <a:r>
              <a:rPr lang="en-US" sz="1200" i="0" dirty="0">
                <a:effectLst/>
              </a:rPr>
              <a:t>https://www.alexgiedt.com/resources?utm_source=fb&amp;utm_medium=paid&amp;utm_campaign=hr_info_sessions_2024&amp;utm_content=fb_ProspectiingAudience1_1</a:t>
            </a:r>
            <a:endParaRPr lang="en-US" sz="1200" b="0" i="0" u="sng" dirty="0">
              <a:solidFill>
                <a:srgbClr val="1F1F1F"/>
              </a:solidFill>
              <a:effectLst/>
            </a:endParaRPr>
          </a:p>
          <a:p>
            <a:pPr marL="0" indent="0">
              <a:lnSpc>
                <a:spcPct val="110000"/>
              </a:lnSpc>
              <a:spcAft>
                <a:spcPts val="1000"/>
              </a:spcAft>
              <a:buNone/>
            </a:pPr>
            <a:r>
              <a:rPr lang="en-US" sz="1400" u="sng" dirty="0">
                <a:solidFill>
                  <a:srgbClr val="1F1F1F"/>
                </a:solidFill>
                <a:hlinkClick r:id="rId4"/>
              </a:rPr>
              <a:t>Architecture Grid Template</a:t>
            </a:r>
            <a:endParaRPr lang="en-US" sz="1400" u="sng" dirty="0">
              <a:solidFill>
                <a:srgbClr val="1F1F1F"/>
              </a:solidFill>
            </a:endParaRPr>
          </a:p>
        </p:txBody>
      </p:sp>
      <p:pic>
        <p:nvPicPr>
          <p:cNvPr id="5" name="Picture 4">
            <a:extLst>
              <a:ext uri="{FF2B5EF4-FFF2-40B4-BE49-F238E27FC236}">
                <a16:creationId xmlns:a16="http://schemas.microsoft.com/office/drawing/2014/main" id="{A643DA79-921E-DD21-7AC1-0A553FDF2D74}"/>
              </a:ext>
            </a:extLst>
          </p:cNvPr>
          <p:cNvPicPr>
            <a:picLocks noChangeAspect="1"/>
          </p:cNvPicPr>
          <p:nvPr/>
        </p:nvPicPr>
        <p:blipFill>
          <a:blip r:embed="rId5"/>
          <a:stretch>
            <a:fillRect/>
          </a:stretch>
        </p:blipFill>
        <p:spPr>
          <a:xfrm>
            <a:off x="485171" y="2812863"/>
            <a:ext cx="8106528" cy="1346577"/>
          </a:xfrm>
          <a:prstGeom prst="rect">
            <a:avLst/>
          </a:prstGeom>
          <a:ln>
            <a:solidFill>
              <a:schemeClr val="bg1">
                <a:lumMod val="85000"/>
              </a:schemeClr>
            </a:solidFill>
          </a:ln>
          <a:effectLst>
            <a:outerShdw blurRad="50800" dist="38100" dir="2700000" algn="tl" rotWithShape="0">
              <a:prstClr val="black">
                <a:alpha val="10000"/>
              </a:prstClr>
            </a:outerShdw>
          </a:effectLst>
        </p:spPr>
      </p:pic>
      <p:grpSp>
        <p:nvGrpSpPr>
          <p:cNvPr id="2" name="Group 1">
            <a:extLst>
              <a:ext uri="{FF2B5EF4-FFF2-40B4-BE49-F238E27FC236}">
                <a16:creationId xmlns:a16="http://schemas.microsoft.com/office/drawing/2014/main" id="{AA7A8A2B-5480-AE13-61C7-DB8DC6264D4B}"/>
              </a:ext>
            </a:extLst>
          </p:cNvPr>
          <p:cNvGrpSpPr/>
          <p:nvPr/>
        </p:nvGrpSpPr>
        <p:grpSpPr>
          <a:xfrm>
            <a:off x="8090117" y="635663"/>
            <a:ext cx="606622" cy="137160"/>
            <a:chOff x="7655034" y="461784"/>
            <a:chExt cx="606622" cy="432792"/>
          </a:xfrm>
        </p:grpSpPr>
        <p:sp>
          <p:nvSpPr>
            <p:cNvPr id="6" name="Oval 5">
              <a:extLst>
                <a:ext uri="{FF2B5EF4-FFF2-40B4-BE49-F238E27FC236}">
                  <a16:creationId xmlns:a16="http://schemas.microsoft.com/office/drawing/2014/main" id="{63D4DC06-4983-6E3E-B66A-AD21BD2C1866}"/>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Oval 6">
              <a:extLst>
                <a:ext uri="{FF2B5EF4-FFF2-40B4-BE49-F238E27FC236}">
                  <a16:creationId xmlns:a16="http://schemas.microsoft.com/office/drawing/2014/main" id="{22BB1BDB-CB47-BDA6-DBDD-516CE71C97EC}"/>
                </a:ext>
              </a:extLst>
            </p:cNvPr>
            <p:cNvSpPr>
              <a:spLocks noChangeAspect="1"/>
            </p:cNvSpPr>
            <p:nvPr/>
          </p:nvSpPr>
          <p:spPr>
            <a:xfrm>
              <a:off x="7889765"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Oval 7">
              <a:extLst>
                <a:ext uri="{FF2B5EF4-FFF2-40B4-BE49-F238E27FC236}">
                  <a16:creationId xmlns:a16="http://schemas.microsoft.com/office/drawing/2014/main" id="{92BFB163-46A9-9176-8B09-7F417541CC6A}"/>
                </a:ext>
              </a:extLst>
            </p:cNvPr>
            <p:cNvSpPr>
              <a:spLocks noChangeAspect="1"/>
            </p:cNvSpPr>
            <p:nvPr/>
          </p:nvSpPr>
          <p:spPr>
            <a:xfrm>
              <a:off x="8124496"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spTree>
    <p:extLst>
      <p:ext uri="{BB962C8B-B14F-4D97-AF65-F5344CB8AC3E}">
        <p14:creationId xmlns:p14="http://schemas.microsoft.com/office/powerpoint/2010/main" val="271933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A5AABD0A-8E6F-81CF-E9FD-E2EF43004E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6ACDF6-D5BF-3DE0-200A-42C085C3EBD7}"/>
              </a:ext>
            </a:extLst>
          </p:cNvPr>
          <p:cNvSpPr>
            <a:spLocks noGrp="1"/>
          </p:cNvSpPr>
          <p:nvPr>
            <p:ph type="title"/>
          </p:nvPr>
        </p:nvSpPr>
        <p:spPr/>
        <p:txBody>
          <a:bodyPr/>
          <a:lstStyle/>
          <a:p>
            <a:r>
              <a:rPr lang="en-US" dirty="0"/>
              <a:t>Meta Campaign Build – Campaign Creation</a:t>
            </a:r>
          </a:p>
        </p:txBody>
      </p:sp>
      <p:sp>
        <p:nvSpPr>
          <p:cNvPr id="4" name="Google Shape;149;p28">
            <a:extLst>
              <a:ext uri="{FF2B5EF4-FFF2-40B4-BE49-F238E27FC236}">
                <a16:creationId xmlns:a16="http://schemas.microsoft.com/office/drawing/2014/main" id="{B054E154-54C4-0BD7-FDA2-07504A868A81}"/>
              </a:ext>
            </a:extLst>
          </p:cNvPr>
          <p:cNvSpPr txBox="1">
            <a:spLocks/>
          </p:cNvSpPr>
          <p:nvPr/>
        </p:nvSpPr>
        <p:spPr>
          <a:xfrm>
            <a:off x="460787" y="1188720"/>
            <a:ext cx="4697001" cy="5440637"/>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1000"/>
              </a:spcAft>
              <a:buNone/>
            </a:pPr>
            <a:r>
              <a:rPr lang="en-US" b="1" dirty="0">
                <a:solidFill>
                  <a:schemeClr val="bg2"/>
                </a:solidFill>
              </a:rPr>
              <a:t>Campaign Creation </a:t>
            </a:r>
            <a:r>
              <a:rPr lang="en-US" dirty="0">
                <a:solidFill>
                  <a:schemeClr val="bg2"/>
                </a:solidFill>
              </a:rPr>
              <a:t>– The first step of creating a Meta Campaign in Ads Manager is to choose a campaign type.</a:t>
            </a:r>
            <a:br>
              <a:rPr lang="en-US" dirty="0">
                <a:solidFill>
                  <a:schemeClr val="bg2"/>
                </a:solidFill>
              </a:rPr>
            </a:br>
            <a:r>
              <a:rPr lang="en-US" dirty="0">
                <a:solidFill>
                  <a:schemeClr val="bg2"/>
                </a:solidFill>
              </a:rPr>
              <a:t>All have different purposes. </a:t>
            </a:r>
          </a:p>
          <a:p>
            <a:pPr marL="0" indent="0">
              <a:lnSpc>
                <a:spcPct val="110000"/>
              </a:lnSpc>
              <a:spcAft>
                <a:spcPts val="800"/>
              </a:spcAft>
              <a:buNone/>
            </a:pPr>
            <a:r>
              <a:rPr lang="en-US" sz="1400" dirty="0">
                <a:solidFill>
                  <a:schemeClr val="accent1"/>
                </a:solidFill>
              </a:rPr>
              <a:t>Quick Notes:</a:t>
            </a:r>
          </a:p>
          <a:p>
            <a:pPr marL="0" indent="0">
              <a:lnSpc>
                <a:spcPct val="110000"/>
              </a:lnSpc>
              <a:spcAft>
                <a:spcPts val="800"/>
              </a:spcAft>
              <a:buNone/>
            </a:pPr>
            <a:r>
              <a:rPr lang="en-US" sz="1400" b="1" dirty="0">
                <a:solidFill>
                  <a:schemeClr val="bg2"/>
                </a:solidFill>
              </a:rPr>
              <a:t>Traffic</a:t>
            </a:r>
            <a:r>
              <a:rPr lang="en-US" sz="1400" dirty="0">
                <a:solidFill>
                  <a:schemeClr val="bg2"/>
                </a:solidFill>
              </a:rPr>
              <a:t> – Optimizes towards clicks and landing page views. Reconcile GA4 to Meta to ensure Landing Page Views are valid.</a:t>
            </a:r>
          </a:p>
          <a:p>
            <a:pPr marL="0" indent="0">
              <a:lnSpc>
                <a:spcPct val="110000"/>
              </a:lnSpc>
              <a:spcAft>
                <a:spcPts val="800"/>
              </a:spcAft>
              <a:buNone/>
            </a:pPr>
            <a:r>
              <a:rPr lang="en-US" sz="1400" b="1" dirty="0">
                <a:solidFill>
                  <a:schemeClr val="bg2"/>
                </a:solidFill>
              </a:rPr>
              <a:t>Engagement</a:t>
            </a:r>
            <a:r>
              <a:rPr lang="en-US" sz="1400" dirty="0">
                <a:solidFill>
                  <a:schemeClr val="bg2"/>
                </a:solidFill>
              </a:rPr>
              <a:t> – Optimizes towards video views </a:t>
            </a:r>
            <a:br>
              <a:rPr lang="en-US" sz="1400" dirty="0">
                <a:solidFill>
                  <a:schemeClr val="bg2"/>
                </a:solidFill>
              </a:rPr>
            </a:br>
            <a:r>
              <a:rPr lang="en-US" sz="1400" dirty="0">
                <a:solidFill>
                  <a:schemeClr val="bg2"/>
                </a:solidFill>
              </a:rPr>
              <a:t>and content engagements. Doesn’t always result </a:t>
            </a:r>
            <a:br>
              <a:rPr lang="en-US" sz="1400" dirty="0">
                <a:solidFill>
                  <a:schemeClr val="bg2"/>
                </a:solidFill>
              </a:rPr>
            </a:br>
            <a:r>
              <a:rPr lang="en-US" sz="1400" dirty="0">
                <a:solidFill>
                  <a:schemeClr val="bg2"/>
                </a:solidFill>
              </a:rPr>
              <a:t>in site views.</a:t>
            </a:r>
          </a:p>
          <a:p>
            <a:pPr marL="0" indent="0">
              <a:lnSpc>
                <a:spcPct val="110000"/>
              </a:lnSpc>
              <a:spcAft>
                <a:spcPts val="800"/>
              </a:spcAft>
              <a:buNone/>
            </a:pPr>
            <a:r>
              <a:rPr lang="en-US" sz="1400" b="1" dirty="0">
                <a:solidFill>
                  <a:schemeClr val="bg2"/>
                </a:solidFill>
              </a:rPr>
              <a:t>Leads</a:t>
            </a:r>
            <a:r>
              <a:rPr lang="en-US" sz="1400" dirty="0">
                <a:solidFill>
                  <a:schemeClr val="bg2"/>
                </a:solidFill>
              </a:rPr>
              <a:t> – Using instant forms will result in some number of fraudulent leads.</a:t>
            </a:r>
          </a:p>
          <a:p>
            <a:pPr marL="0" indent="0">
              <a:lnSpc>
                <a:spcPct val="110000"/>
              </a:lnSpc>
              <a:spcAft>
                <a:spcPts val="1000"/>
              </a:spcAft>
              <a:buNone/>
            </a:pPr>
            <a:r>
              <a:rPr lang="en-US" sz="1400" b="1" dirty="0">
                <a:solidFill>
                  <a:schemeClr val="bg2"/>
                </a:solidFill>
              </a:rPr>
              <a:t>Sales</a:t>
            </a:r>
            <a:r>
              <a:rPr lang="en-US" sz="1400" dirty="0">
                <a:solidFill>
                  <a:schemeClr val="bg2"/>
                </a:solidFill>
              </a:rPr>
              <a:t> – Optimizes towards conversions.  Conversions can be defined to whatever </a:t>
            </a:r>
            <a:br>
              <a:rPr lang="en-US" sz="1400" dirty="0">
                <a:solidFill>
                  <a:schemeClr val="bg2"/>
                </a:solidFill>
              </a:rPr>
            </a:br>
            <a:r>
              <a:rPr lang="en-US" sz="1400" dirty="0">
                <a:solidFill>
                  <a:schemeClr val="bg2"/>
                </a:solidFill>
              </a:rPr>
              <a:t>outcome is desired.</a:t>
            </a:r>
            <a:endParaRPr lang="en-US" dirty="0">
              <a:solidFill>
                <a:schemeClr val="bg2"/>
              </a:solidFill>
            </a:endParaRPr>
          </a:p>
        </p:txBody>
      </p:sp>
      <p:pic>
        <p:nvPicPr>
          <p:cNvPr id="2" name="Picture 1">
            <a:extLst>
              <a:ext uri="{FF2B5EF4-FFF2-40B4-BE49-F238E27FC236}">
                <a16:creationId xmlns:a16="http://schemas.microsoft.com/office/drawing/2014/main" id="{41EF9372-2B52-3B03-3A40-0D30A02A3558}"/>
              </a:ext>
            </a:extLst>
          </p:cNvPr>
          <p:cNvPicPr>
            <a:picLocks noChangeAspect="1"/>
          </p:cNvPicPr>
          <p:nvPr/>
        </p:nvPicPr>
        <p:blipFill rotWithShape="1">
          <a:blip r:embed="rId3"/>
          <a:srcRect l="1084"/>
          <a:stretch/>
        </p:blipFill>
        <p:spPr>
          <a:xfrm>
            <a:off x="5335063" y="1623063"/>
            <a:ext cx="3224516" cy="3889013"/>
          </a:xfrm>
          <a:prstGeom prst="rect">
            <a:avLst/>
          </a:prstGeom>
          <a:ln>
            <a:solidFill>
              <a:schemeClr val="bg1">
                <a:lumMod val="85000"/>
              </a:schemeClr>
            </a:solidFill>
          </a:ln>
          <a:effectLst>
            <a:outerShdw blurRad="50800" dist="38100" dir="2700000" algn="tl" rotWithShape="0">
              <a:prstClr val="black">
                <a:alpha val="10000"/>
              </a:prstClr>
            </a:outerShdw>
          </a:effectLst>
        </p:spPr>
      </p:pic>
      <p:grpSp>
        <p:nvGrpSpPr>
          <p:cNvPr id="16" name="Group 15">
            <a:extLst>
              <a:ext uri="{FF2B5EF4-FFF2-40B4-BE49-F238E27FC236}">
                <a16:creationId xmlns:a16="http://schemas.microsoft.com/office/drawing/2014/main" id="{662B0920-23EC-F5F1-1DCF-7BE9A4E4F09B}"/>
              </a:ext>
            </a:extLst>
          </p:cNvPr>
          <p:cNvGrpSpPr/>
          <p:nvPr/>
        </p:nvGrpSpPr>
        <p:grpSpPr>
          <a:xfrm>
            <a:off x="8090117" y="635663"/>
            <a:ext cx="606622" cy="137160"/>
            <a:chOff x="7655034" y="461784"/>
            <a:chExt cx="606622" cy="432792"/>
          </a:xfrm>
        </p:grpSpPr>
        <p:sp>
          <p:nvSpPr>
            <p:cNvPr id="18" name="Oval 17">
              <a:extLst>
                <a:ext uri="{FF2B5EF4-FFF2-40B4-BE49-F238E27FC236}">
                  <a16:creationId xmlns:a16="http://schemas.microsoft.com/office/drawing/2014/main" id="{524EC9F9-D807-2ABB-E079-8634E628D43D}"/>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9" name="Oval 18">
              <a:extLst>
                <a:ext uri="{FF2B5EF4-FFF2-40B4-BE49-F238E27FC236}">
                  <a16:creationId xmlns:a16="http://schemas.microsoft.com/office/drawing/2014/main" id="{28E62A53-82C4-DF3F-AC7D-D084D53B8FA4}"/>
                </a:ext>
              </a:extLst>
            </p:cNvPr>
            <p:cNvSpPr>
              <a:spLocks noChangeAspect="1"/>
            </p:cNvSpPr>
            <p:nvPr/>
          </p:nvSpPr>
          <p:spPr>
            <a:xfrm>
              <a:off x="7889765"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Oval 19">
              <a:extLst>
                <a:ext uri="{FF2B5EF4-FFF2-40B4-BE49-F238E27FC236}">
                  <a16:creationId xmlns:a16="http://schemas.microsoft.com/office/drawing/2014/main" id="{2124B517-4BDA-B0B2-11CB-87158ACF62A2}"/>
                </a:ext>
              </a:extLst>
            </p:cNvPr>
            <p:cNvSpPr>
              <a:spLocks noChangeAspect="1"/>
            </p:cNvSpPr>
            <p:nvPr/>
          </p:nvSpPr>
          <p:spPr>
            <a:xfrm>
              <a:off x="8124496"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spTree>
    <p:extLst>
      <p:ext uri="{BB962C8B-B14F-4D97-AF65-F5344CB8AC3E}">
        <p14:creationId xmlns:p14="http://schemas.microsoft.com/office/powerpoint/2010/main" val="3488029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604D7E81-B6CB-2376-A405-C31D80335CA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F6503F6-843B-4C93-8D4D-E57B8EA3D8CF}"/>
              </a:ext>
            </a:extLst>
          </p:cNvPr>
          <p:cNvSpPr/>
          <p:nvPr/>
        </p:nvSpPr>
        <p:spPr>
          <a:xfrm>
            <a:off x="478077" y="2179402"/>
            <a:ext cx="8218661" cy="4066524"/>
          </a:xfrm>
          <a:prstGeom prst="rect">
            <a:avLst/>
          </a:prstGeom>
          <a:solidFill>
            <a:schemeClr val="lt1"/>
          </a:solidFill>
          <a:ln w="12700">
            <a:solidFill>
              <a:schemeClr val="bg1">
                <a:lumMod val="85000"/>
              </a:schemeClr>
            </a:solidFill>
          </a:ln>
          <a:effectLst>
            <a:outerShdw blurRad="635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5034C23-79D8-CAEC-DD36-C3A48A3CFFBD}"/>
              </a:ext>
            </a:extLst>
          </p:cNvPr>
          <p:cNvSpPr>
            <a:spLocks noGrp="1"/>
          </p:cNvSpPr>
          <p:nvPr>
            <p:ph type="title"/>
          </p:nvPr>
        </p:nvSpPr>
        <p:spPr/>
        <p:txBody>
          <a:bodyPr/>
          <a:lstStyle/>
          <a:p>
            <a:r>
              <a:rPr lang="en-US" dirty="0"/>
              <a:t>Meta Campaign Build - Adsets</a:t>
            </a:r>
          </a:p>
        </p:txBody>
      </p:sp>
      <p:sp>
        <p:nvSpPr>
          <p:cNvPr id="4" name="Google Shape;149;p28">
            <a:extLst>
              <a:ext uri="{FF2B5EF4-FFF2-40B4-BE49-F238E27FC236}">
                <a16:creationId xmlns:a16="http://schemas.microsoft.com/office/drawing/2014/main" id="{EE0F1CDB-4C9A-FCC5-4931-29E8B6AA80F9}"/>
              </a:ext>
            </a:extLst>
          </p:cNvPr>
          <p:cNvSpPr txBox="1">
            <a:spLocks/>
          </p:cNvSpPr>
          <p:nvPr/>
        </p:nvSpPr>
        <p:spPr>
          <a:xfrm>
            <a:off x="460787" y="1188720"/>
            <a:ext cx="8218661" cy="940027"/>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1000"/>
              </a:spcAft>
              <a:buNone/>
            </a:pPr>
            <a:r>
              <a:rPr lang="en-US" b="1" dirty="0">
                <a:solidFill>
                  <a:schemeClr val="bg2"/>
                </a:solidFill>
              </a:rPr>
              <a:t>Adset Creation </a:t>
            </a:r>
            <a:r>
              <a:rPr lang="en-US" dirty="0">
                <a:solidFill>
                  <a:schemeClr val="bg2"/>
                </a:solidFill>
              </a:rPr>
              <a:t>– Adsets are where you define your conversion, audience selection, geographic range, budget, dates and placements.  </a:t>
            </a:r>
          </a:p>
          <a:p>
            <a:pPr marL="0" indent="0">
              <a:lnSpc>
                <a:spcPct val="110000"/>
              </a:lnSpc>
              <a:spcAft>
                <a:spcPts val="1000"/>
              </a:spcAft>
              <a:buNone/>
            </a:pPr>
            <a:endParaRPr lang="en-US" dirty="0">
              <a:solidFill>
                <a:schemeClr val="bg2"/>
              </a:solidFill>
            </a:endParaRPr>
          </a:p>
        </p:txBody>
      </p:sp>
      <p:pic>
        <p:nvPicPr>
          <p:cNvPr id="6" name="Picture 5">
            <a:extLst>
              <a:ext uri="{FF2B5EF4-FFF2-40B4-BE49-F238E27FC236}">
                <a16:creationId xmlns:a16="http://schemas.microsoft.com/office/drawing/2014/main" id="{F954793D-9970-1978-2984-B0040D1E310C}"/>
              </a:ext>
            </a:extLst>
          </p:cNvPr>
          <p:cNvPicPr>
            <a:picLocks noChangeAspect="1"/>
          </p:cNvPicPr>
          <p:nvPr/>
        </p:nvPicPr>
        <p:blipFill>
          <a:blip r:embed="rId3"/>
          <a:stretch>
            <a:fillRect/>
          </a:stretch>
        </p:blipFill>
        <p:spPr>
          <a:xfrm>
            <a:off x="478078" y="2191663"/>
            <a:ext cx="2538284" cy="4066524"/>
          </a:xfrm>
          <a:prstGeom prst="rect">
            <a:avLst/>
          </a:prstGeom>
        </p:spPr>
      </p:pic>
      <p:pic>
        <p:nvPicPr>
          <p:cNvPr id="7" name="Picture 6">
            <a:extLst>
              <a:ext uri="{FF2B5EF4-FFF2-40B4-BE49-F238E27FC236}">
                <a16:creationId xmlns:a16="http://schemas.microsoft.com/office/drawing/2014/main" id="{8C1676E3-BBCB-9516-FBE0-3044CF228529}"/>
              </a:ext>
            </a:extLst>
          </p:cNvPr>
          <p:cNvPicPr>
            <a:picLocks noChangeAspect="1"/>
          </p:cNvPicPr>
          <p:nvPr/>
        </p:nvPicPr>
        <p:blipFill>
          <a:blip r:embed="rId4"/>
          <a:stretch>
            <a:fillRect/>
          </a:stretch>
        </p:blipFill>
        <p:spPr>
          <a:xfrm>
            <a:off x="5962343" y="2179402"/>
            <a:ext cx="2667491" cy="4066524"/>
          </a:xfrm>
          <a:prstGeom prst="rect">
            <a:avLst/>
          </a:prstGeom>
        </p:spPr>
      </p:pic>
      <p:pic>
        <p:nvPicPr>
          <p:cNvPr id="8" name="Picture 7">
            <a:extLst>
              <a:ext uri="{FF2B5EF4-FFF2-40B4-BE49-F238E27FC236}">
                <a16:creationId xmlns:a16="http://schemas.microsoft.com/office/drawing/2014/main" id="{A856CDA0-4D16-3825-D9CF-0A0CFB434354}"/>
              </a:ext>
            </a:extLst>
          </p:cNvPr>
          <p:cNvPicPr>
            <a:picLocks noChangeAspect="1"/>
          </p:cNvPicPr>
          <p:nvPr/>
        </p:nvPicPr>
        <p:blipFill>
          <a:blip r:embed="rId5"/>
          <a:stretch>
            <a:fillRect/>
          </a:stretch>
        </p:blipFill>
        <p:spPr>
          <a:xfrm>
            <a:off x="3090114" y="2179402"/>
            <a:ext cx="2872229" cy="4066524"/>
          </a:xfrm>
          <a:prstGeom prst="rect">
            <a:avLst/>
          </a:prstGeom>
        </p:spPr>
      </p:pic>
      <p:grpSp>
        <p:nvGrpSpPr>
          <p:cNvPr id="9" name="Group 8">
            <a:extLst>
              <a:ext uri="{FF2B5EF4-FFF2-40B4-BE49-F238E27FC236}">
                <a16:creationId xmlns:a16="http://schemas.microsoft.com/office/drawing/2014/main" id="{75C96FA8-FC77-C123-B7AB-D15601BD1BC6}"/>
              </a:ext>
            </a:extLst>
          </p:cNvPr>
          <p:cNvGrpSpPr/>
          <p:nvPr/>
        </p:nvGrpSpPr>
        <p:grpSpPr>
          <a:xfrm>
            <a:off x="8090117" y="635663"/>
            <a:ext cx="606622" cy="137160"/>
            <a:chOff x="7655034" y="461784"/>
            <a:chExt cx="606622" cy="432792"/>
          </a:xfrm>
        </p:grpSpPr>
        <p:sp>
          <p:nvSpPr>
            <p:cNvPr id="10" name="Oval 9">
              <a:extLst>
                <a:ext uri="{FF2B5EF4-FFF2-40B4-BE49-F238E27FC236}">
                  <a16:creationId xmlns:a16="http://schemas.microsoft.com/office/drawing/2014/main" id="{3A325FC6-0C8A-570F-15FC-DEB7B762548E}"/>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Oval 10">
              <a:extLst>
                <a:ext uri="{FF2B5EF4-FFF2-40B4-BE49-F238E27FC236}">
                  <a16:creationId xmlns:a16="http://schemas.microsoft.com/office/drawing/2014/main" id="{3DA13A91-6AAD-587B-512C-C9347997F889}"/>
                </a:ext>
              </a:extLst>
            </p:cNvPr>
            <p:cNvSpPr>
              <a:spLocks noChangeAspect="1"/>
            </p:cNvSpPr>
            <p:nvPr/>
          </p:nvSpPr>
          <p:spPr>
            <a:xfrm>
              <a:off x="7889765"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Oval 11">
              <a:extLst>
                <a:ext uri="{FF2B5EF4-FFF2-40B4-BE49-F238E27FC236}">
                  <a16:creationId xmlns:a16="http://schemas.microsoft.com/office/drawing/2014/main" id="{60DD66AF-A0B4-C821-1593-5EF33563C9A0}"/>
                </a:ext>
              </a:extLst>
            </p:cNvPr>
            <p:cNvSpPr>
              <a:spLocks noChangeAspect="1"/>
            </p:cNvSpPr>
            <p:nvPr/>
          </p:nvSpPr>
          <p:spPr>
            <a:xfrm>
              <a:off x="8124496"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extLst>
      <p:ext uri="{BB962C8B-B14F-4D97-AF65-F5344CB8AC3E}">
        <p14:creationId xmlns:p14="http://schemas.microsoft.com/office/powerpoint/2010/main" val="3049188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4AA2A199-1DDC-AB57-9528-42AB610BDD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3FCBD4-72E4-195A-1A6F-152053790D67}"/>
              </a:ext>
            </a:extLst>
          </p:cNvPr>
          <p:cNvSpPr>
            <a:spLocks noGrp="1"/>
          </p:cNvSpPr>
          <p:nvPr>
            <p:ph type="title"/>
          </p:nvPr>
        </p:nvSpPr>
        <p:spPr/>
        <p:txBody>
          <a:bodyPr/>
          <a:lstStyle/>
          <a:p>
            <a:r>
              <a:rPr lang="en-US" dirty="0"/>
              <a:t>Meta Campaign Build - Ads</a:t>
            </a:r>
          </a:p>
        </p:txBody>
      </p:sp>
      <p:sp>
        <p:nvSpPr>
          <p:cNvPr id="4" name="Google Shape;149;p28">
            <a:extLst>
              <a:ext uri="{FF2B5EF4-FFF2-40B4-BE49-F238E27FC236}">
                <a16:creationId xmlns:a16="http://schemas.microsoft.com/office/drawing/2014/main" id="{40104ABA-F146-E499-19E3-DAA31E12177C}"/>
              </a:ext>
            </a:extLst>
          </p:cNvPr>
          <p:cNvSpPr txBox="1">
            <a:spLocks/>
          </p:cNvSpPr>
          <p:nvPr/>
        </p:nvSpPr>
        <p:spPr>
          <a:xfrm>
            <a:off x="460786" y="1188720"/>
            <a:ext cx="8235952" cy="1377652"/>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1000"/>
              </a:spcAft>
              <a:buNone/>
            </a:pPr>
            <a:r>
              <a:rPr lang="en-US" b="1" dirty="0">
                <a:solidFill>
                  <a:schemeClr val="bg2"/>
                </a:solidFill>
              </a:rPr>
              <a:t>Campaign Ads </a:t>
            </a:r>
            <a:r>
              <a:rPr lang="en-US" dirty="0">
                <a:solidFill>
                  <a:schemeClr val="bg2"/>
                </a:solidFill>
              </a:rPr>
              <a:t>– Consider your placements, Work to maximize your copy variation.  If you use Meta’s AI to generate further copy, I highly encourage you to use it as a starting point and customize it into something new.</a:t>
            </a:r>
          </a:p>
        </p:txBody>
      </p:sp>
      <p:pic>
        <p:nvPicPr>
          <p:cNvPr id="5" name="Picture 4">
            <a:extLst>
              <a:ext uri="{FF2B5EF4-FFF2-40B4-BE49-F238E27FC236}">
                <a16:creationId xmlns:a16="http://schemas.microsoft.com/office/drawing/2014/main" id="{9C3C1098-B937-1C8A-B74E-103793D621FD}"/>
              </a:ext>
            </a:extLst>
          </p:cNvPr>
          <p:cNvPicPr>
            <a:picLocks noChangeAspect="1"/>
          </p:cNvPicPr>
          <p:nvPr/>
        </p:nvPicPr>
        <p:blipFill>
          <a:blip r:embed="rId3"/>
          <a:stretch>
            <a:fillRect/>
          </a:stretch>
        </p:blipFill>
        <p:spPr>
          <a:xfrm>
            <a:off x="470308" y="2723785"/>
            <a:ext cx="5873341" cy="3777029"/>
          </a:xfrm>
          <a:prstGeom prst="rect">
            <a:avLst/>
          </a:prstGeom>
          <a:ln>
            <a:solidFill>
              <a:schemeClr val="bg1">
                <a:lumMod val="85000"/>
              </a:schemeClr>
            </a:solidFill>
          </a:ln>
          <a:effectLst>
            <a:outerShdw blurRad="50800" dist="38100" dir="2700000" algn="tl" rotWithShape="0">
              <a:prstClr val="black">
                <a:alpha val="10000"/>
              </a:prstClr>
            </a:outerShdw>
          </a:effectLst>
        </p:spPr>
      </p:pic>
      <p:grpSp>
        <p:nvGrpSpPr>
          <p:cNvPr id="6" name="Group 5">
            <a:extLst>
              <a:ext uri="{FF2B5EF4-FFF2-40B4-BE49-F238E27FC236}">
                <a16:creationId xmlns:a16="http://schemas.microsoft.com/office/drawing/2014/main" id="{976EB4DB-30DF-F1C0-CA40-DE3ECA4C084F}"/>
              </a:ext>
            </a:extLst>
          </p:cNvPr>
          <p:cNvGrpSpPr/>
          <p:nvPr/>
        </p:nvGrpSpPr>
        <p:grpSpPr>
          <a:xfrm>
            <a:off x="8090117" y="635663"/>
            <a:ext cx="606622" cy="137160"/>
            <a:chOff x="7655034" y="461784"/>
            <a:chExt cx="606622" cy="432792"/>
          </a:xfrm>
        </p:grpSpPr>
        <p:sp>
          <p:nvSpPr>
            <p:cNvPr id="7" name="Oval 6">
              <a:extLst>
                <a:ext uri="{FF2B5EF4-FFF2-40B4-BE49-F238E27FC236}">
                  <a16:creationId xmlns:a16="http://schemas.microsoft.com/office/drawing/2014/main" id="{A8AC2BAD-3F12-F279-3FE9-580DC6A3A731}"/>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Oval 7">
              <a:extLst>
                <a:ext uri="{FF2B5EF4-FFF2-40B4-BE49-F238E27FC236}">
                  <a16:creationId xmlns:a16="http://schemas.microsoft.com/office/drawing/2014/main" id="{1C8B1269-D40C-9F8B-C055-B591A979BFE2}"/>
                </a:ext>
              </a:extLst>
            </p:cNvPr>
            <p:cNvSpPr>
              <a:spLocks noChangeAspect="1"/>
            </p:cNvSpPr>
            <p:nvPr/>
          </p:nvSpPr>
          <p:spPr>
            <a:xfrm>
              <a:off x="7889765"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Oval 8">
              <a:extLst>
                <a:ext uri="{FF2B5EF4-FFF2-40B4-BE49-F238E27FC236}">
                  <a16:creationId xmlns:a16="http://schemas.microsoft.com/office/drawing/2014/main" id="{BA76E4F1-98FC-B103-2EF9-19B710F6B673}"/>
                </a:ext>
              </a:extLst>
            </p:cNvPr>
            <p:cNvSpPr>
              <a:spLocks noChangeAspect="1"/>
            </p:cNvSpPr>
            <p:nvPr/>
          </p:nvSpPr>
          <p:spPr>
            <a:xfrm>
              <a:off x="8124496"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2" name="Google Shape;149;p28">
            <a:extLst>
              <a:ext uri="{FF2B5EF4-FFF2-40B4-BE49-F238E27FC236}">
                <a16:creationId xmlns:a16="http://schemas.microsoft.com/office/drawing/2014/main" id="{B499711B-7117-0841-156E-234E6E2BF321}"/>
              </a:ext>
            </a:extLst>
          </p:cNvPr>
          <p:cNvSpPr txBox="1">
            <a:spLocks/>
          </p:cNvSpPr>
          <p:nvPr/>
        </p:nvSpPr>
        <p:spPr>
          <a:xfrm>
            <a:off x="6549805" y="2621427"/>
            <a:ext cx="1895473" cy="936158"/>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228600" marR="0" lvl="0" indent="-228600" algn="l" rtl="0">
              <a:lnSpc>
                <a:spcPct val="115000"/>
              </a:lnSpc>
              <a:spcBef>
                <a:spcPts val="0"/>
              </a:spcBef>
              <a:spcAft>
                <a:spcPts val="0"/>
              </a:spcAft>
              <a:buClr>
                <a:schemeClr val="accent1"/>
              </a:buClr>
              <a:buSzPct val="100000"/>
              <a:buFont typeface="Arial" panose="020B0604020202020204" pitchFamily="34" charset="0"/>
              <a:buChar char="•"/>
              <a:defRPr sz="1800" b="0" i="0" u="none" strike="noStrike" cap="none">
                <a:solidFill>
                  <a:schemeClr val="dk2"/>
                </a:solidFill>
                <a:latin typeface="Poppins" pitchFamily="2" charset="77"/>
                <a:ea typeface="Poppins" pitchFamily="2" charset="77"/>
                <a:cs typeface="Poppins" pitchFamily="2" charset="77"/>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0000"/>
              </a:lnSpc>
              <a:spcAft>
                <a:spcPts val="1000"/>
              </a:spcAft>
              <a:buNone/>
            </a:pPr>
            <a:r>
              <a:rPr lang="en-US" sz="1400" dirty="0">
                <a:solidFill>
                  <a:schemeClr val="accent1"/>
                </a:solidFill>
              </a:rPr>
              <a:t>Landing Page Links </a:t>
            </a:r>
            <a:r>
              <a:rPr lang="en-US" sz="1400" dirty="0">
                <a:solidFill>
                  <a:schemeClr val="bg2"/>
                </a:solidFill>
              </a:rPr>
              <a:t>– Always use a Google Analytics Tracking URL (with defined UTMs)</a:t>
            </a:r>
          </a:p>
        </p:txBody>
      </p:sp>
    </p:spTree>
    <p:extLst>
      <p:ext uri="{BB962C8B-B14F-4D97-AF65-F5344CB8AC3E}">
        <p14:creationId xmlns:p14="http://schemas.microsoft.com/office/powerpoint/2010/main" val="1823449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3" name="Title 2">
            <a:extLst>
              <a:ext uri="{FF2B5EF4-FFF2-40B4-BE49-F238E27FC236}">
                <a16:creationId xmlns:a16="http://schemas.microsoft.com/office/drawing/2014/main" id="{0BF3F33B-7D12-BA9F-7B9D-7425FA5B1FE9}"/>
              </a:ext>
            </a:extLst>
          </p:cNvPr>
          <p:cNvSpPr>
            <a:spLocks noGrp="1"/>
          </p:cNvSpPr>
          <p:nvPr>
            <p:ph type="title"/>
          </p:nvPr>
        </p:nvSpPr>
        <p:spPr>
          <a:xfrm>
            <a:off x="460787" y="523794"/>
            <a:ext cx="8235952" cy="763500"/>
          </a:xfrm>
        </p:spPr>
        <p:txBody>
          <a:bodyPr/>
          <a:lstStyle/>
          <a:p>
            <a:r>
              <a:rPr lang="en-US" dirty="0"/>
              <a:t>Measuring, Optimization, and Reporting</a:t>
            </a:r>
          </a:p>
        </p:txBody>
      </p:sp>
      <p:sp>
        <p:nvSpPr>
          <p:cNvPr id="161" name="Google Shape;161;p30"/>
          <p:cNvSpPr txBox="1">
            <a:spLocks noGrp="1"/>
          </p:cNvSpPr>
          <p:nvPr>
            <p:ph type="body" idx="1"/>
          </p:nvPr>
        </p:nvSpPr>
        <p:spPr>
          <a:xfrm>
            <a:off x="460787" y="1188720"/>
            <a:ext cx="8235952" cy="4555200"/>
          </a:xfrm>
          <a:prstGeom prst="rect">
            <a:avLst/>
          </a:prstGeom>
        </p:spPr>
        <p:txBody>
          <a:bodyPr spcFirstLastPara="1" wrap="square" lIns="0" tIns="91425" rIns="91425" bIns="91425" anchor="t" anchorCtr="0">
            <a:noAutofit/>
          </a:bodyPr>
          <a:lstStyle/>
          <a:p>
            <a:pPr marL="0" lvl="0" indent="0" algn="l" rtl="0">
              <a:spcAft>
                <a:spcPts val="1000"/>
              </a:spcAft>
              <a:buNone/>
            </a:pPr>
            <a:r>
              <a:rPr lang="en" b="1" dirty="0">
                <a:solidFill>
                  <a:schemeClr val="bg2"/>
                </a:solidFill>
              </a:rPr>
              <a:t>Discussion of </a:t>
            </a:r>
            <a:r>
              <a:rPr lang="en-US" b="1" dirty="0">
                <a:solidFill>
                  <a:schemeClr val="bg2"/>
                </a:solidFill>
              </a:rPr>
              <a:t>Key Performance Indicators (KPI)</a:t>
            </a:r>
            <a:endParaRPr b="1" dirty="0">
              <a:solidFill>
                <a:schemeClr val="bg2"/>
              </a:solidFill>
            </a:endParaRPr>
          </a:p>
          <a:p>
            <a:pPr marL="0" lvl="0" indent="0" algn="l" rtl="0">
              <a:spcAft>
                <a:spcPts val="2000"/>
              </a:spcAft>
              <a:buNone/>
            </a:pPr>
            <a:r>
              <a:rPr lang="en" dirty="0">
                <a:solidFill>
                  <a:schemeClr val="bg2"/>
                </a:solidFill>
              </a:rPr>
              <a:t>Discussion of Optimization “levers”. You set up your “tests” to enable you to eliminate the underperforming elements and to double down on the overperforming elements.</a:t>
            </a:r>
            <a:endParaRPr dirty="0">
              <a:solidFill>
                <a:schemeClr val="bg2"/>
              </a:solidFill>
            </a:endParaRPr>
          </a:p>
          <a:p>
            <a:pPr marL="0" lvl="0" indent="0" algn="l" rtl="0">
              <a:spcAft>
                <a:spcPts val="1000"/>
              </a:spcAft>
              <a:buNone/>
            </a:pPr>
            <a:r>
              <a:rPr lang="en" dirty="0">
                <a:solidFill>
                  <a:schemeClr val="accent1"/>
                </a:solidFill>
              </a:rPr>
              <a:t>Relevance Signals:</a:t>
            </a:r>
            <a:endParaRPr dirty="0">
              <a:solidFill>
                <a:schemeClr val="accent1"/>
              </a:solidFill>
            </a:endParaRPr>
          </a:p>
          <a:p>
            <a:pPr lvl="0" algn="l" rtl="0">
              <a:spcAft>
                <a:spcPts val="1000"/>
              </a:spcAft>
              <a:buSzPts val="1800"/>
            </a:pPr>
            <a:r>
              <a:rPr lang="en" dirty="0">
                <a:solidFill>
                  <a:schemeClr val="bg2"/>
                </a:solidFill>
              </a:rPr>
              <a:t>CTR</a:t>
            </a:r>
            <a:endParaRPr dirty="0">
              <a:solidFill>
                <a:schemeClr val="bg2"/>
              </a:solidFill>
            </a:endParaRPr>
          </a:p>
          <a:p>
            <a:pPr lvl="0" algn="l" rtl="0">
              <a:spcAft>
                <a:spcPts val="1000"/>
              </a:spcAft>
              <a:buSzPts val="1800"/>
            </a:pPr>
            <a:r>
              <a:rPr lang="en" dirty="0">
                <a:solidFill>
                  <a:schemeClr val="bg2"/>
                </a:solidFill>
              </a:rPr>
              <a:t>Engagement</a:t>
            </a:r>
            <a:endParaRPr dirty="0">
              <a:solidFill>
                <a:schemeClr val="bg2"/>
              </a:solidFill>
            </a:endParaRPr>
          </a:p>
          <a:p>
            <a:pPr lvl="0" algn="l" rtl="0">
              <a:spcAft>
                <a:spcPts val="1000"/>
              </a:spcAft>
              <a:buSzPts val="1800"/>
            </a:pPr>
            <a:r>
              <a:rPr lang="en" dirty="0">
                <a:solidFill>
                  <a:schemeClr val="bg2"/>
                </a:solidFill>
              </a:rPr>
              <a:t>Quality Ranking</a:t>
            </a:r>
            <a:endParaRPr dirty="0">
              <a:solidFill>
                <a:schemeClr val="bg2"/>
              </a:solidFill>
            </a:endParaRPr>
          </a:p>
          <a:p>
            <a:pPr lvl="0" algn="l" rtl="0">
              <a:spcAft>
                <a:spcPts val="1000"/>
              </a:spcAft>
              <a:buSzPts val="1800"/>
            </a:pPr>
            <a:r>
              <a:rPr lang="en" dirty="0">
                <a:solidFill>
                  <a:schemeClr val="bg2"/>
                </a:solidFill>
              </a:rPr>
              <a:t>Website Engagement Rate (GA4)</a:t>
            </a:r>
            <a:endParaRPr dirty="0">
              <a:solidFill>
                <a:schemeClr val="bg2"/>
              </a:solidFill>
            </a:endParaRPr>
          </a:p>
          <a:p>
            <a:pPr lvl="0" algn="l" rtl="0">
              <a:spcAft>
                <a:spcPts val="500"/>
              </a:spcAft>
              <a:buSzPts val="1800"/>
            </a:pPr>
            <a:r>
              <a:rPr lang="en" dirty="0">
                <a:solidFill>
                  <a:schemeClr val="bg2"/>
                </a:solidFill>
              </a:rPr>
              <a:t>Conversion Rate</a:t>
            </a:r>
            <a:endParaRPr dirty="0">
              <a:solidFill>
                <a:schemeClr val="bg2"/>
              </a:solidFill>
            </a:endParaRPr>
          </a:p>
          <a:p>
            <a:pPr marL="0" lvl="0" indent="0" algn="l" rtl="0">
              <a:spcAft>
                <a:spcPts val="500"/>
              </a:spcAft>
              <a:buNone/>
            </a:pPr>
            <a:endParaRPr dirty="0">
              <a:solidFill>
                <a:schemeClr val="bg2"/>
              </a:solidFill>
            </a:endParaRPr>
          </a:p>
        </p:txBody>
      </p:sp>
      <p:grpSp>
        <p:nvGrpSpPr>
          <p:cNvPr id="11" name="Group 10">
            <a:extLst>
              <a:ext uri="{FF2B5EF4-FFF2-40B4-BE49-F238E27FC236}">
                <a16:creationId xmlns:a16="http://schemas.microsoft.com/office/drawing/2014/main" id="{1BB54152-78DB-6B47-BA11-D33C1EB289DE}"/>
              </a:ext>
            </a:extLst>
          </p:cNvPr>
          <p:cNvGrpSpPr/>
          <p:nvPr/>
        </p:nvGrpSpPr>
        <p:grpSpPr>
          <a:xfrm>
            <a:off x="8090117" y="635663"/>
            <a:ext cx="606622" cy="137160"/>
            <a:chOff x="7655034" y="461784"/>
            <a:chExt cx="606622" cy="432792"/>
          </a:xfrm>
        </p:grpSpPr>
        <p:sp>
          <p:nvSpPr>
            <p:cNvPr id="12" name="Oval 11">
              <a:extLst>
                <a:ext uri="{FF2B5EF4-FFF2-40B4-BE49-F238E27FC236}">
                  <a16:creationId xmlns:a16="http://schemas.microsoft.com/office/drawing/2014/main" id="{F9B737AA-5713-5300-31B7-2B74D26F9685}"/>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Oval 12">
              <a:extLst>
                <a:ext uri="{FF2B5EF4-FFF2-40B4-BE49-F238E27FC236}">
                  <a16:creationId xmlns:a16="http://schemas.microsoft.com/office/drawing/2014/main" id="{5340445D-EFCB-2991-CEAC-B5C694BF7C01}"/>
                </a:ext>
              </a:extLst>
            </p:cNvPr>
            <p:cNvSpPr>
              <a:spLocks noChangeAspect="1"/>
            </p:cNvSpPr>
            <p:nvPr/>
          </p:nvSpPr>
          <p:spPr>
            <a:xfrm>
              <a:off x="7889765"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Oval 13">
              <a:extLst>
                <a:ext uri="{FF2B5EF4-FFF2-40B4-BE49-F238E27FC236}">
                  <a16:creationId xmlns:a16="http://schemas.microsoft.com/office/drawing/2014/main" id="{E0D2253E-C23E-AFAF-DCAD-621D4B1B8F5F}"/>
                </a:ext>
              </a:extLst>
            </p:cNvPr>
            <p:cNvSpPr>
              <a:spLocks noChangeAspect="1"/>
            </p:cNvSpPr>
            <p:nvPr/>
          </p:nvSpPr>
          <p:spPr>
            <a:xfrm>
              <a:off x="8124496"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2" name="Google Shape;166;p31">
            <a:extLst>
              <a:ext uri="{FF2B5EF4-FFF2-40B4-BE49-F238E27FC236}">
                <a16:creationId xmlns:a16="http://schemas.microsoft.com/office/drawing/2014/main" id="{DD32D92B-CDBB-0ED9-1267-340E6797977F}"/>
              </a:ext>
            </a:extLst>
          </p:cNvPr>
          <p:cNvSpPr txBox="1">
            <a:spLocks/>
          </p:cNvSpPr>
          <p:nvPr/>
        </p:nvSpPr>
        <p:spPr>
          <a:xfrm>
            <a:off x="460787" y="1188720"/>
            <a:ext cx="8235952" cy="405889"/>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0" marR="0" lvl="0" algn="l" rtl="0">
              <a:lnSpc>
                <a:spcPct val="100000"/>
              </a:lnSpc>
              <a:spcBef>
                <a:spcPts val="0"/>
              </a:spcBef>
              <a:spcAft>
                <a:spcPts val="0"/>
              </a:spcAft>
              <a:buClr>
                <a:schemeClr val="dk1"/>
              </a:buClr>
              <a:buSzPts val="2800"/>
              <a:buFont typeface="Arial"/>
              <a:buNone/>
              <a:defRPr sz="2500" b="0" i="0" u="none" strike="noStrike" cap="none">
                <a:solidFill>
                  <a:srgbClr val="0D5BDC"/>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b="1" dirty="0">
                <a:solidFill>
                  <a:schemeClr val="bg2"/>
                </a:solidFill>
              </a:rPr>
              <a:t>KPI — Important Metrics </a:t>
            </a:r>
          </a:p>
        </p:txBody>
      </p:sp>
      <p:sp>
        <p:nvSpPr>
          <p:cNvPr id="7" name="Title 6">
            <a:extLst>
              <a:ext uri="{FF2B5EF4-FFF2-40B4-BE49-F238E27FC236}">
                <a16:creationId xmlns:a16="http://schemas.microsoft.com/office/drawing/2014/main" id="{059D2107-5DB8-3113-E8FD-943D2BF73168}"/>
              </a:ext>
            </a:extLst>
          </p:cNvPr>
          <p:cNvSpPr>
            <a:spLocks noGrp="1"/>
          </p:cNvSpPr>
          <p:nvPr>
            <p:ph type="title"/>
          </p:nvPr>
        </p:nvSpPr>
        <p:spPr>
          <a:xfrm>
            <a:off x="460787" y="523794"/>
            <a:ext cx="8235952" cy="405889"/>
          </a:xfrm>
        </p:spPr>
        <p:txBody>
          <a:bodyPr/>
          <a:lstStyle/>
          <a:p>
            <a:r>
              <a:rPr lang="en-US" dirty="0"/>
              <a:t>Measuring, Optimization, and Reporting</a:t>
            </a:r>
          </a:p>
        </p:txBody>
      </p:sp>
      <p:graphicFrame>
        <p:nvGraphicFramePr>
          <p:cNvPr id="8" name="Table 7">
            <a:extLst>
              <a:ext uri="{FF2B5EF4-FFF2-40B4-BE49-F238E27FC236}">
                <a16:creationId xmlns:a16="http://schemas.microsoft.com/office/drawing/2014/main" id="{F91D32B4-057F-4B48-10BC-6281DB55032E}"/>
              </a:ext>
            </a:extLst>
          </p:cNvPr>
          <p:cNvGraphicFramePr>
            <a:graphicFrameLocks noGrp="1"/>
          </p:cNvGraphicFramePr>
          <p:nvPr>
            <p:extLst>
              <p:ext uri="{D42A27DB-BD31-4B8C-83A1-F6EECF244321}">
                <p14:modId xmlns:p14="http://schemas.microsoft.com/office/powerpoint/2010/main" val="637687969"/>
              </p:ext>
            </p:extLst>
          </p:nvPr>
        </p:nvGraphicFramePr>
        <p:xfrm>
          <a:off x="460787" y="1711282"/>
          <a:ext cx="8249478" cy="3995928"/>
        </p:xfrm>
        <a:graphic>
          <a:graphicData uri="http://schemas.openxmlformats.org/drawingml/2006/table">
            <a:tbl>
              <a:tblPr firstRow="1" bandRow="1">
                <a:tableStyleId>{5C22544A-7EE6-4342-B048-85BDC9FD1C3A}</a:tableStyleId>
              </a:tblPr>
              <a:tblGrid>
                <a:gridCol w="2443857">
                  <a:extLst>
                    <a:ext uri="{9D8B030D-6E8A-4147-A177-3AD203B41FA5}">
                      <a16:colId xmlns:a16="http://schemas.microsoft.com/office/drawing/2014/main" val="4039971900"/>
                    </a:ext>
                  </a:extLst>
                </a:gridCol>
                <a:gridCol w="5805621">
                  <a:extLst>
                    <a:ext uri="{9D8B030D-6E8A-4147-A177-3AD203B41FA5}">
                      <a16:colId xmlns:a16="http://schemas.microsoft.com/office/drawing/2014/main" val="3789530243"/>
                    </a:ext>
                  </a:extLst>
                </a:gridCol>
              </a:tblGrid>
              <a:tr h="565732">
                <a:tc>
                  <a:txBody>
                    <a:bodyPr/>
                    <a:lstStyle/>
                    <a:p>
                      <a:pPr>
                        <a:lnSpc>
                          <a:spcPct val="110000"/>
                        </a:lnSpc>
                      </a:pPr>
                      <a:r>
                        <a:rPr lang="en-US" sz="1200" b="1">
                          <a:solidFill>
                            <a:schemeClr val="bg2"/>
                          </a:solidFill>
                          <a:latin typeface="Poppins"/>
                          <a:ea typeface="Poppins"/>
                          <a:cs typeface="Poppins"/>
                          <a:sym typeface="Poppins"/>
                        </a:rPr>
                        <a:t>Click-through Rate (CTR) </a:t>
                      </a:r>
                      <a:endParaRPr lang="en-US" sz="1200" b="1">
                        <a:solidFill>
                          <a:schemeClr val="bg2"/>
                        </a:solidFill>
                        <a:latin typeface="Poppins" pitchFamily="2" charset="77"/>
                        <a:cs typeface="Poppins" pitchFamily="2" charset="77"/>
                      </a:endParaRPr>
                    </a:p>
                  </a:txBody>
                  <a:tcPr marL="0" marR="0" marT="91440" marB="91440">
                    <a:lnB w="12700" cap="flat" cmpd="sng" algn="ctr">
                      <a:solidFill>
                        <a:schemeClr val="bg2">
                          <a:lumMod val="40000"/>
                          <a:lumOff val="60000"/>
                        </a:schemeClr>
                      </a:solidFill>
                      <a:prstDash val="solid"/>
                      <a:round/>
                      <a:headEnd type="none" w="med" len="med"/>
                      <a:tailEnd type="none" w="med" len="med"/>
                    </a:lnB>
                    <a:noFill/>
                  </a:tcPr>
                </a:tc>
                <a:tc>
                  <a:txBody>
                    <a:bodyPr/>
                    <a:lstStyle/>
                    <a:p>
                      <a:pPr>
                        <a:lnSpc>
                          <a:spcPct val="110000"/>
                        </a:lnSpc>
                        <a:spcBef>
                          <a:spcPts val="0"/>
                        </a:spcBef>
                        <a:spcAft>
                          <a:spcPts val="500"/>
                        </a:spcAft>
                      </a:pPr>
                      <a:r>
                        <a:rPr lang="en-US" sz="1200" b="0" dirty="0">
                          <a:solidFill>
                            <a:schemeClr val="bg2"/>
                          </a:solidFill>
                          <a:latin typeface="Poppins"/>
                          <a:ea typeface="Poppins"/>
                          <a:cs typeface="Poppins"/>
                          <a:sym typeface="Poppins"/>
                        </a:rPr>
                        <a:t>The percentage of impressions that are clicked.  A click doesn’t mean that they clicker made it to the landing page, only that they clicked.</a:t>
                      </a:r>
                    </a:p>
                  </a:txBody>
                  <a:tcPr marL="0" marR="0" marT="91440" marB="91440">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2798978"/>
                  </a:ext>
                </a:extLst>
              </a:tr>
              <a:tr h="369730">
                <a:tc>
                  <a:txBody>
                    <a:bodyPr/>
                    <a:lstStyle/>
                    <a:p>
                      <a:pPr>
                        <a:lnSpc>
                          <a:spcPct val="110000"/>
                        </a:lnSpc>
                      </a:pPr>
                      <a:r>
                        <a:rPr lang="en-US" sz="1200" b="1" dirty="0">
                          <a:solidFill>
                            <a:schemeClr val="bg2"/>
                          </a:solidFill>
                          <a:latin typeface="Poppins"/>
                          <a:ea typeface="Poppins"/>
                          <a:cs typeface="Poppins"/>
                          <a:sym typeface="Poppins"/>
                        </a:rPr>
                        <a:t>Quality Ranking </a:t>
                      </a:r>
                      <a:endParaRPr lang="en-US" sz="1200" b="1" dirty="0">
                        <a:solidFill>
                          <a:schemeClr val="bg2"/>
                        </a:solidFill>
                        <a:latin typeface="Poppins" pitchFamily="2" charset="77"/>
                        <a:cs typeface="Poppins" pitchFamily="2" charset="77"/>
                      </a:endParaRP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l" rtl="0">
                        <a:lnSpc>
                          <a:spcPct val="95000"/>
                        </a:lnSpc>
                        <a:spcBef>
                          <a:spcPts val="1200"/>
                        </a:spcBef>
                        <a:spcAft>
                          <a:spcPts val="0"/>
                        </a:spcAft>
                        <a:buSzPts val="770"/>
                        <a:buNone/>
                      </a:pPr>
                      <a:r>
                        <a:rPr lang="en-US" sz="1200" b="0" dirty="0">
                          <a:solidFill>
                            <a:schemeClr val="bg2"/>
                          </a:solidFill>
                          <a:latin typeface="Poppins"/>
                          <a:ea typeface="Poppins"/>
                          <a:cs typeface="Poppins"/>
                          <a:sym typeface="Poppins"/>
                        </a:rPr>
                        <a:t>Meta’s indicator of Relevance.  (Google has Quality Score)</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1908713"/>
                  </a:ext>
                </a:extLst>
              </a:tr>
              <a:tr h="369730">
                <a:tc>
                  <a:txBody>
                    <a:bodyPr/>
                    <a:lstStyle/>
                    <a:p>
                      <a:pPr>
                        <a:lnSpc>
                          <a:spcPct val="110000"/>
                        </a:lnSpc>
                      </a:pPr>
                      <a:r>
                        <a:rPr lang="en-US" sz="1200" b="1">
                          <a:solidFill>
                            <a:schemeClr val="bg2"/>
                          </a:solidFill>
                          <a:latin typeface="Poppins"/>
                          <a:ea typeface="Poppins"/>
                          <a:cs typeface="Poppins"/>
                          <a:sym typeface="Poppins"/>
                        </a:rPr>
                        <a:t>CPM</a:t>
                      </a:r>
                      <a:endParaRPr lang="en-US" sz="1200" b="1">
                        <a:solidFill>
                          <a:schemeClr val="bg2"/>
                        </a:solidFill>
                        <a:latin typeface="Poppins" pitchFamily="2" charset="77"/>
                        <a:cs typeface="Poppins" pitchFamily="2" charset="77"/>
                      </a:endParaRP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l" rtl="0">
                        <a:lnSpc>
                          <a:spcPct val="95000"/>
                        </a:lnSpc>
                        <a:spcBef>
                          <a:spcPts val="1200"/>
                        </a:spcBef>
                        <a:spcAft>
                          <a:spcPts val="0"/>
                        </a:spcAft>
                        <a:buSzPts val="770"/>
                        <a:buNone/>
                      </a:pPr>
                      <a:r>
                        <a:rPr lang="en-US" sz="1200" b="0" dirty="0">
                          <a:solidFill>
                            <a:schemeClr val="bg2"/>
                          </a:solidFill>
                          <a:latin typeface="Poppins"/>
                          <a:ea typeface="Poppins"/>
                          <a:cs typeface="Poppins"/>
                          <a:sym typeface="Poppins"/>
                        </a:rPr>
                        <a:t>Cost Per Mille – Cost Per 1,000 Ad Impressions</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076872715"/>
                  </a:ext>
                </a:extLst>
              </a:tr>
              <a:tr h="369730">
                <a:tc>
                  <a:txBody>
                    <a:bodyPr/>
                    <a:lstStyle/>
                    <a:p>
                      <a:pPr>
                        <a:lnSpc>
                          <a:spcPct val="110000"/>
                        </a:lnSpc>
                      </a:pPr>
                      <a:r>
                        <a:rPr lang="en-US" sz="1200" b="1">
                          <a:solidFill>
                            <a:schemeClr val="bg2"/>
                          </a:solidFill>
                          <a:latin typeface="Poppins"/>
                          <a:ea typeface="Poppins"/>
                          <a:cs typeface="Poppins"/>
                          <a:sym typeface="Poppins"/>
                        </a:rPr>
                        <a:t>CPC</a:t>
                      </a:r>
                      <a:endParaRPr lang="en-US" sz="1200" b="1">
                        <a:solidFill>
                          <a:schemeClr val="bg2"/>
                        </a:solidFill>
                        <a:latin typeface="Poppins" pitchFamily="2" charset="77"/>
                        <a:cs typeface="Poppins" pitchFamily="2" charset="77"/>
                      </a:endParaRP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l" rtl="0">
                        <a:lnSpc>
                          <a:spcPct val="95000"/>
                        </a:lnSpc>
                        <a:spcBef>
                          <a:spcPts val="1200"/>
                        </a:spcBef>
                        <a:spcAft>
                          <a:spcPts val="0"/>
                        </a:spcAft>
                        <a:buSzPts val="770"/>
                        <a:buNone/>
                      </a:pPr>
                      <a:r>
                        <a:rPr lang="en-US" sz="1200" b="0" dirty="0">
                          <a:solidFill>
                            <a:schemeClr val="bg2"/>
                          </a:solidFill>
                          <a:latin typeface="Poppins"/>
                          <a:ea typeface="Poppins"/>
                          <a:cs typeface="Poppins"/>
                          <a:sym typeface="Poppins"/>
                        </a:rPr>
                        <a:t>Cost Per Click</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8672905"/>
                  </a:ext>
                </a:extLst>
              </a:tr>
              <a:tr h="369730">
                <a:tc>
                  <a:txBody>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200" b="1">
                          <a:solidFill>
                            <a:schemeClr val="bg2"/>
                          </a:solidFill>
                          <a:latin typeface="Poppins"/>
                          <a:ea typeface="Poppins"/>
                          <a:cs typeface="Poppins"/>
                          <a:sym typeface="Poppins"/>
                        </a:rPr>
                        <a:t>Cost Per Engaged Site Visitor</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l" rtl="0">
                        <a:lnSpc>
                          <a:spcPct val="95000"/>
                        </a:lnSpc>
                        <a:spcBef>
                          <a:spcPts val="1200"/>
                        </a:spcBef>
                        <a:spcAft>
                          <a:spcPts val="0"/>
                        </a:spcAft>
                        <a:buSzPts val="770"/>
                        <a:buNone/>
                      </a:pPr>
                      <a:r>
                        <a:rPr lang="en-US" sz="1200" b="0" dirty="0">
                          <a:solidFill>
                            <a:schemeClr val="bg2"/>
                          </a:solidFill>
                          <a:latin typeface="Poppins"/>
                          <a:ea typeface="Poppins"/>
                          <a:cs typeface="Poppins"/>
                          <a:sym typeface="Poppins"/>
                        </a:rPr>
                        <a:t>Cost Per Engaged Site Visitor (A site visitor that views two or more pages)</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62582328"/>
                  </a:ext>
                </a:extLst>
              </a:tr>
              <a:tr h="369730">
                <a:tc>
                  <a:txBody>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200" b="1">
                          <a:solidFill>
                            <a:schemeClr val="bg2"/>
                          </a:solidFill>
                          <a:latin typeface="Poppins"/>
                          <a:ea typeface="Poppins"/>
                          <a:cs typeface="Poppins"/>
                          <a:sym typeface="Poppins"/>
                        </a:rPr>
                        <a:t>Conversion Rate</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l" rtl="0">
                        <a:lnSpc>
                          <a:spcPct val="95000"/>
                        </a:lnSpc>
                        <a:spcBef>
                          <a:spcPts val="1200"/>
                        </a:spcBef>
                        <a:spcAft>
                          <a:spcPts val="0"/>
                        </a:spcAft>
                        <a:buSzPts val="770"/>
                        <a:buNone/>
                      </a:pPr>
                      <a:r>
                        <a:rPr lang="en-US" sz="1200" b="0" dirty="0">
                          <a:solidFill>
                            <a:schemeClr val="bg2"/>
                          </a:solidFill>
                          <a:latin typeface="Poppins"/>
                          <a:ea typeface="Poppins"/>
                          <a:cs typeface="Poppins"/>
                          <a:sym typeface="Poppins"/>
                        </a:rPr>
                        <a:t>The percent of impressions that result in a conversion ( a defined outcome)</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77037180"/>
                  </a:ext>
                </a:extLst>
              </a:tr>
              <a:tr h="369730">
                <a:tc>
                  <a:txBody>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200" b="1" dirty="0">
                          <a:solidFill>
                            <a:schemeClr val="bg2"/>
                          </a:solidFill>
                          <a:latin typeface="Poppins"/>
                          <a:ea typeface="Poppins"/>
                          <a:cs typeface="Poppins"/>
                          <a:sym typeface="Poppins"/>
                        </a:rPr>
                        <a:t>Audience A/B Result</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0"/>
                        </a:spcBef>
                        <a:spcAft>
                          <a:spcPts val="500"/>
                        </a:spcAft>
                        <a:buClr>
                          <a:schemeClr val="dk1"/>
                        </a:buClr>
                        <a:buSzPct val="100000"/>
                        <a:buFont typeface="Arial"/>
                        <a:buNone/>
                        <a:tabLst/>
                        <a:defRPr/>
                      </a:pPr>
                      <a:r>
                        <a:rPr lang="en-US" sz="1200" b="0" dirty="0">
                          <a:solidFill>
                            <a:schemeClr val="bg2"/>
                          </a:solidFill>
                          <a:latin typeface="Poppins" pitchFamily="2" charset="77"/>
                          <a:cs typeface="Poppins" pitchFamily="2" charset="77"/>
                        </a:rPr>
                        <a:t>A measure of which audience performed highest.  </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40326641"/>
                  </a:ext>
                </a:extLst>
              </a:tr>
              <a:tr h="369730">
                <a:tc>
                  <a:txBody>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200" b="1" dirty="0">
                          <a:solidFill>
                            <a:schemeClr val="bg2"/>
                          </a:solidFill>
                          <a:latin typeface="Poppins"/>
                          <a:ea typeface="Poppins"/>
                          <a:cs typeface="Poppins"/>
                          <a:sym typeface="Poppins"/>
                        </a:rPr>
                        <a:t>Creative A/B  Result</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0"/>
                        </a:spcBef>
                        <a:spcAft>
                          <a:spcPts val="500"/>
                        </a:spcAft>
                        <a:buClr>
                          <a:schemeClr val="dk1"/>
                        </a:buClr>
                        <a:buSzPct val="100000"/>
                        <a:buFont typeface="Arial"/>
                        <a:buNone/>
                        <a:tabLst/>
                        <a:defRPr/>
                      </a:pPr>
                      <a:r>
                        <a:rPr lang="en-US" sz="1200" b="0" dirty="0">
                          <a:solidFill>
                            <a:schemeClr val="bg2"/>
                          </a:solidFill>
                          <a:latin typeface="Poppins"/>
                          <a:ea typeface="Poppins"/>
                          <a:cs typeface="Poppins"/>
                          <a:sym typeface="Poppins"/>
                        </a:rPr>
                        <a:t>A measure of which creative performed highest</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94568149"/>
                  </a:ext>
                </a:extLst>
              </a:tr>
              <a:tr h="369730">
                <a:tc>
                  <a:txBody>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200" b="1" dirty="0">
                          <a:solidFill>
                            <a:schemeClr val="bg2"/>
                          </a:solidFill>
                        </a:rPr>
                        <a:t>Offer A/B Result</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0"/>
                        </a:spcBef>
                        <a:spcAft>
                          <a:spcPts val="500"/>
                        </a:spcAft>
                        <a:buClr>
                          <a:schemeClr val="dk1"/>
                        </a:buClr>
                        <a:buSzPct val="100000"/>
                        <a:buFont typeface="Arial"/>
                        <a:buNone/>
                        <a:tabLst/>
                        <a:defRPr/>
                      </a:pPr>
                      <a:r>
                        <a:rPr lang="en-US" sz="1200" b="0" dirty="0">
                          <a:solidFill>
                            <a:schemeClr val="bg2"/>
                          </a:solidFill>
                          <a:latin typeface="Poppins"/>
                          <a:ea typeface="Poppins"/>
                          <a:cs typeface="Poppins"/>
                          <a:sym typeface="Poppins"/>
                        </a:rPr>
                        <a:t>A measure of which offer performed highest</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686657"/>
                  </a:ext>
                </a:extLst>
              </a:tr>
              <a:tr h="369730">
                <a:tc>
                  <a:txBody>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US" sz="1200" b="1" dirty="0">
                          <a:solidFill>
                            <a:schemeClr val="bg2"/>
                          </a:solidFill>
                        </a:rPr>
                        <a:t>Landing Page A/B Result</a:t>
                      </a:r>
                    </a:p>
                  </a:txBody>
                  <a:tcPr marL="0" marR="0" marT="91440" marB="91440">
                    <a:lnT w="12700" cap="flat" cmpd="sng" algn="ctr">
                      <a:solidFill>
                        <a:schemeClr val="bg2">
                          <a:lumMod val="40000"/>
                          <a:lumOff val="60000"/>
                        </a:schemeClr>
                      </a:solidFill>
                      <a:prstDash val="solid"/>
                      <a:round/>
                      <a:headEnd type="none" w="med" len="med"/>
                      <a:tailEnd type="none" w="med" len="med"/>
                    </a:lnT>
                    <a:noFill/>
                  </a:tcPr>
                </a:tc>
                <a:tc>
                  <a:txBody>
                    <a:bodyPr/>
                    <a:lstStyle/>
                    <a:p>
                      <a:pPr marL="0" marR="0" lvl="0" indent="0" algn="l" defTabSz="914400" rtl="0" eaLnBrk="1" fontAlgn="auto" latinLnBrk="0" hangingPunct="1">
                        <a:lnSpc>
                          <a:spcPct val="110000"/>
                        </a:lnSpc>
                        <a:spcBef>
                          <a:spcPts val="0"/>
                        </a:spcBef>
                        <a:spcAft>
                          <a:spcPts val="500"/>
                        </a:spcAft>
                        <a:buClr>
                          <a:schemeClr val="dk1"/>
                        </a:buClr>
                        <a:buSzPct val="100000"/>
                        <a:buFont typeface="Arial"/>
                        <a:buNone/>
                        <a:tabLst/>
                        <a:defRPr/>
                      </a:pPr>
                      <a:r>
                        <a:rPr lang="en-US" sz="1200" b="0" dirty="0">
                          <a:solidFill>
                            <a:schemeClr val="bg2"/>
                          </a:solidFill>
                          <a:latin typeface="Poppins"/>
                          <a:ea typeface="Poppins"/>
                          <a:cs typeface="Poppins"/>
                          <a:sym typeface="Poppins"/>
                        </a:rPr>
                        <a:t>A measure of which landing page performed highest</a:t>
                      </a:r>
                    </a:p>
                  </a:txBody>
                  <a:tcPr marL="0" marR="0" marT="91440" marB="91440">
                    <a:lnT w="12700" cap="flat" cmpd="sng" algn="ctr">
                      <a:solidFill>
                        <a:schemeClr val="bg2">
                          <a:lumMod val="40000"/>
                          <a:lumOff val="60000"/>
                        </a:schemeClr>
                      </a:solidFill>
                      <a:prstDash val="solid"/>
                      <a:round/>
                      <a:headEnd type="none" w="med" len="med"/>
                      <a:tailEnd type="none" w="med" len="med"/>
                    </a:lnT>
                    <a:noFill/>
                  </a:tcPr>
                </a:tc>
                <a:extLst>
                  <a:ext uri="{0D108BD9-81ED-4DB2-BD59-A6C34878D82A}">
                    <a16:rowId xmlns:a16="http://schemas.microsoft.com/office/drawing/2014/main" val="2521390432"/>
                  </a:ext>
                </a:extLst>
              </a:tr>
            </a:tbl>
          </a:graphicData>
        </a:graphic>
      </p:graphicFrame>
      <p:sp>
        <p:nvSpPr>
          <p:cNvPr id="6" name="TextBox 5">
            <a:extLst>
              <a:ext uri="{FF2B5EF4-FFF2-40B4-BE49-F238E27FC236}">
                <a16:creationId xmlns:a16="http://schemas.microsoft.com/office/drawing/2014/main" id="{C0867866-F11A-C144-6CF7-0B56E0A74B62}"/>
              </a:ext>
            </a:extLst>
          </p:cNvPr>
          <p:cNvSpPr txBox="1"/>
          <p:nvPr/>
        </p:nvSpPr>
        <p:spPr>
          <a:xfrm>
            <a:off x="460787" y="5864070"/>
            <a:ext cx="8249478" cy="461665"/>
          </a:xfrm>
          <a:prstGeom prst="rect">
            <a:avLst/>
          </a:prstGeom>
          <a:noFill/>
          <a:ln>
            <a:solidFill>
              <a:schemeClr val="accent1"/>
            </a:solidFill>
          </a:ln>
        </p:spPr>
        <p:txBody>
          <a:bodyPr wrap="square" lIns="0" rtlCol="0">
            <a:spAutoFit/>
          </a:bodyPr>
          <a:lstStyle/>
          <a:p>
            <a:r>
              <a:rPr lang="en-US" sz="1200" b="1" dirty="0">
                <a:solidFill>
                  <a:schemeClr val="bg2"/>
                </a:solidFill>
                <a:latin typeface="Poppins" pitchFamily="2" charset="77"/>
                <a:cs typeface="Poppins" pitchFamily="2" charset="77"/>
              </a:rPr>
              <a:t> A note about attribution:  </a:t>
            </a:r>
            <a:r>
              <a:rPr lang="en-US" sz="1200" dirty="0">
                <a:solidFill>
                  <a:schemeClr val="bg2"/>
                </a:solidFill>
                <a:latin typeface="Poppins" pitchFamily="2" charset="77"/>
                <a:cs typeface="Poppins" pitchFamily="2" charset="77"/>
              </a:rPr>
              <a:t>Be wary of “View-Through Conversions”.  A view-through occurs when an   audience member converts but doesn’t click.  It is likely the conversion had nothing to do with the ad.  </a:t>
            </a:r>
          </a:p>
        </p:txBody>
      </p:sp>
      <p:grpSp>
        <p:nvGrpSpPr>
          <p:cNvPr id="9" name="Group 8">
            <a:extLst>
              <a:ext uri="{FF2B5EF4-FFF2-40B4-BE49-F238E27FC236}">
                <a16:creationId xmlns:a16="http://schemas.microsoft.com/office/drawing/2014/main" id="{020E12BA-9089-1898-F16A-62485A7B6D3C}"/>
              </a:ext>
            </a:extLst>
          </p:cNvPr>
          <p:cNvGrpSpPr/>
          <p:nvPr/>
        </p:nvGrpSpPr>
        <p:grpSpPr>
          <a:xfrm>
            <a:off x="8090117" y="635663"/>
            <a:ext cx="606622" cy="137160"/>
            <a:chOff x="7655034" y="461784"/>
            <a:chExt cx="606622" cy="432792"/>
          </a:xfrm>
        </p:grpSpPr>
        <p:sp>
          <p:nvSpPr>
            <p:cNvPr id="10" name="Oval 9">
              <a:extLst>
                <a:ext uri="{FF2B5EF4-FFF2-40B4-BE49-F238E27FC236}">
                  <a16:creationId xmlns:a16="http://schemas.microsoft.com/office/drawing/2014/main" id="{1CC206DB-20A3-BC5F-F576-55E8F128193C}"/>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Oval 10">
              <a:extLst>
                <a:ext uri="{FF2B5EF4-FFF2-40B4-BE49-F238E27FC236}">
                  <a16:creationId xmlns:a16="http://schemas.microsoft.com/office/drawing/2014/main" id="{A5FAC685-47E1-CFCF-B4A7-7D010CAA0D89}"/>
                </a:ext>
              </a:extLst>
            </p:cNvPr>
            <p:cNvSpPr>
              <a:spLocks noChangeAspect="1"/>
            </p:cNvSpPr>
            <p:nvPr/>
          </p:nvSpPr>
          <p:spPr>
            <a:xfrm>
              <a:off x="7889765"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Oval 11">
              <a:extLst>
                <a:ext uri="{FF2B5EF4-FFF2-40B4-BE49-F238E27FC236}">
                  <a16:creationId xmlns:a16="http://schemas.microsoft.com/office/drawing/2014/main" id="{E43D5A83-3334-E9A6-5C9D-DDA593D80E8A}"/>
                </a:ext>
              </a:extLst>
            </p:cNvPr>
            <p:cNvSpPr>
              <a:spLocks noChangeAspect="1"/>
            </p:cNvSpPr>
            <p:nvPr/>
          </p:nvSpPr>
          <p:spPr>
            <a:xfrm>
              <a:off x="8124496"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07B0F666-2CD7-7C99-39F6-B4DD02CB7B6B}"/>
            </a:ext>
          </a:extLst>
        </p:cNvPr>
        <p:cNvGrpSpPr/>
        <p:nvPr/>
      </p:nvGrpSpPr>
      <p:grpSpPr>
        <a:xfrm>
          <a:off x="0" y="0"/>
          <a:ext cx="0" cy="0"/>
          <a:chOff x="0" y="0"/>
          <a:chExt cx="0" cy="0"/>
        </a:xfrm>
      </p:grpSpPr>
      <p:sp>
        <p:nvSpPr>
          <p:cNvPr id="2" name="Google Shape;166;p31">
            <a:extLst>
              <a:ext uri="{FF2B5EF4-FFF2-40B4-BE49-F238E27FC236}">
                <a16:creationId xmlns:a16="http://schemas.microsoft.com/office/drawing/2014/main" id="{24A7F866-B6B6-2AAB-ED50-DA7E6E1F61F2}"/>
              </a:ext>
            </a:extLst>
          </p:cNvPr>
          <p:cNvSpPr txBox="1">
            <a:spLocks/>
          </p:cNvSpPr>
          <p:nvPr/>
        </p:nvSpPr>
        <p:spPr>
          <a:xfrm>
            <a:off x="460787" y="1188720"/>
            <a:ext cx="8235952" cy="7635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0" marR="0" lvl="0" algn="l" rtl="0">
              <a:lnSpc>
                <a:spcPct val="100000"/>
              </a:lnSpc>
              <a:spcBef>
                <a:spcPts val="0"/>
              </a:spcBef>
              <a:spcAft>
                <a:spcPts val="0"/>
              </a:spcAft>
              <a:buClr>
                <a:schemeClr val="dk1"/>
              </a:buClr>
              <a:buSzPts val="2800"/>
              <a:buFont typeface="Arial"/>
              <a:buNone/>
              <a:defRPr sz="2500" b="0" i="0" u="none" strike="noStrike" cap="none">
                <a:solidFill>
                  <a:srgbClr val="0D5BDC"/>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b="1" dirty="0">
                <a:solidFill>
                  <a:schemeClr val="bg2"/>
                </a:solidFill>
              </a:rPr>
              <a:t>Ads Manager Data</a:t>
            </a:r>
          </a:p>
        </p:txBody>
      </p:sp>
      <p:sp>
        <p:nvSpPr>
          <p:cNvPr id="7" name="Title 6">
            <a:extLst>
              <a:ext uri="{FF2B5EF4-FFF2-40B4-BE49-F238E27FC236}">
                <a16:creationId xmlns:a16="http://schemas.microsoft.com/office/drawing/2014/main" id="{678BE86E-3482-0043-1964-CE8F4BB25BE7}"/>
              </a:ext>
            </a:extLst>
          </p:cNvPr>
          <p:cNvSpPr>
            <a:spLocks noGrp="1"/>
          </p:cNvSpPr>
          <p:nvPr>
            <p:ph type="title"/>
          </p:nvPr>
        </p:nvSpPr>
        <p:spPr>
          <a:xfrm>
            <a:off x="460787" y="523794"/>
            <a:ext cx="8235952" cy="763500"/>
          </a:xfrm>
        </p:spPr>
        <p:txBody>
          <a:bodyPr/>
          <a:lstStyle/>
          <a:p>
            <a:r>
              <a:rPr lang="en-US" dirty="0"/>
              <a:t>Measuring, Optimization, and Reporting</a:t>
            </a:r>
          </a:p>
        </p:txBody>
      </p:sp>
      <p:pic>
        <p:nvPicPr>
          <p:cNvPr id="6" name="Picture 5">
            <a:extLst>
              <a:ext uri="{FF2B5EF4-FFF2-40B4-BE49-F238E27FC236}">
                <a16:creationId xmlns:a16="http://schemas.microsoft.com/office/drawing/2014/main" id="{6449FCDF-56EF-5F55-8B28-CA3D551ED81D}"/>
              </a:ext>
            </a:extLst>
          </p:cNvPr>
          <p:cNvPicPr>
            <a:picLocks noChangeAspect="1"/>
          </p:cNvPicPr>
          <p:nvPr/>
        </p:nvPicPr>
        <p:blipFill>
          <a:blip r:embed="rId3"/>
          <a:stretch>
            <a:fillRect/>
          </a:stretch>
        </p:blipFill>
        <p:spPr>
          <a:xfrm>
            <a:off x="417923" y="1817407"/>
            <a:ext cx="8152546" cy="4297643"/>
          </a:xfrm>
          <a:prstGeom prst="rect">
            <a:avLst/>
          </a:prstGeom>
          <a:solidFill>
            <a:schemeClr val="bg1"/>
          </a:solidFill>
          <a:ln>
            <a:solidFill>
              <a:schemeClr val="bg1">
                <a:lumMod val="85000"/>
              </a:schemeClr>
            </a:solidFill>
          </a:ln>
          <a:effectLst>
            <a:outerShdw blurRad="50800" dist="38100" dir="2700000" algn="tl" rotWithShape="0">
              <a:prstClr val="black">
                <a:alpha val="10000"/>
              </a:prstClr>
            </a:outerShdw>
          </a:effectLst>
        </p:spPr>
      </p:pic>
      <p:grpSp>
        <p:nvGrpSpPr>
          <p:cNvPr id="9" name="Group 8">
            <a:extLst>
              <a:ext uri="{FF2B5EF4-FFF2-40B4-BE49-F238E27FC236}">
                <a16:creationId xmlns:a16="http://schemas.microsoft.com/office/drawing/2014/main" id="{32D9A2D6-D9F0-19C8-B5C6-252873279BEB}"/>
              </a:ext>
            </a:extLst>
          </p:cNvPr>
          <p:cNvGrpSpPr/>
          <p:nvPr/>
        </p:nvGrpSpPr>
        <p:grpSpPr>
          <a:xfrm>
            <a:off x="8090117" y="635663"/>
            <a:ext cx="606622" cy="137160"/>
            <a:chOff x="7655034" y="461784"/>
            <a:chExt cx="606622" cy="432792"/>
          </a:xfrm>
        </p:grpSpPr>
        <p:sp>
          <p:nvSpPr>
            <p:cNvPr id="10" name="Oval 9">
              <a:extLst>
                <a:ext uri="{FF2B5EF4-FFF2-40B4-BE49-F238E27FC236}">
                  <a16:creationId xmlns:a16="http://schemas.microsoft.com/office/drawing/2014/main" id="{438A8EBB-AF4D-3DEF-1620-A59E413CCAFE}"/>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Oval 10">
              <a:extLst>
                <a:ext uri="{FF2B5EF4-FFF2-40B4-BE49-F238E27FC236}">
                  <a16:creationId xmlns:a16="http://schemas.microsoft.com/office/drawing/2014/main" id="{626E92B2-3AF2-2E48-C923-72B93C3FDAB2}"/>
                </a:ext>
              </a:extLst>
            </p:cNvPr>
            <p:cNvSpPr>
              <a:spLocks noChangeAspect="1"/>
            </p:cNvSpPr>
            <p:nvPr/>
          </p:nvSpPr>
          <p:spPr>
            <a:xfrm>
              <a:off x="7889765"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Oval 11">
              <a:extLst>
                <a:ext uri="{FF2B5EF4-FFF2-40B4-BE49-F238E27FC236}">
                  <a16:creationId xmlns:a16="http://schemas.microsoft.com/office/drawing/2014/main" id="{39DEBE92-4795-E0FA-01D5-2BBA0763B92C}"/>
                </a:ext>
              </a:extLst>
            </p:cNvPr>
            <p:cNvSpPr>
              <a:spLocks noChangeAspect="1"/>
            </p:cNvSpPr>
            <p:nvPr/>
          </p:nvSpPr>
          <p:spPr>
            <a:xfrm>
              <a:off x="8124496"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extLst>
      <p:ext uri="{BB962C8B-B14F-4D97-AF65-F5344CB8AC3E}">
        <p14:creationId xmlns:p14="http://schemas.microsoft.com/office/powerpoint/2010/main" val="3856628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71"/>
        <p:cNvGrpSpPr/>
        <p:nvPr/>
      </p:nvGrpSpPr>
      <p:grpSpPr>
        <a:xfrm>
          <a:off x="0" y="0"/>
          <a:ext cx="0" cy="0"/>
          <a:chOff x="0" y="0"/>
          <a:chExt cx="0" cy="0"/>
        </a:xfrm>
      </p:grpSpPr>
      <p:sp>
        <p:nvSpPr>
          <p:cNvPr id="173" name="Google Shape;173;p32"/>
          <p:cNvSpPr txBox="1">
            <a:spLocks noGrp="1"/>
          </p:cNvSpPr>
          <p:nvPr>
            <p:ph type="body" idx="1"/>
          </p:nvPr>
        </p:nvSpPr>
        <p:spPr>
          <a:prstGeom prst="rect">
            <a:avLst/>
          </a:prstGeom>
        </p:spPr>
        <p:txBody>
          <a:bodyPr spcFirstLastPara="1" wrap="square" lIns="0" tIns="91425" rIns="91425" bIns="91425" anchor="t" anchorCtr="0">
            <a:noAutofit/>
          </a:bodyPr>
          <a:lstStyle/>
          <a:p>
            <a:r>
              <a:rPr lang="en">
                <a:solidFill>
                  <a:schemeClr val="bg2"/>
                </a:solidFill>
              </a:rPr>
              <a:t>Resources</a:t>
            </a:r>
            <a:endParaRPr>
              <a:solidFill>
                <a:schemeClr val="bg2"/>
              </a:solidFill>
            </a:endParaRPr>
          </a:p>
          <a:p>
            <a:pPr>
              <a:spcBef>
                <a:spcPts val="1200"/>
              </a:spcBef>
            </a:pPr>
            <a:r>
              <a:rPr lang="en">
                <a:solidFill>
                  <a:schemeClr val="bg2"/>
                </a:solidFill>
              </a:rPr>
              <a:t>Looker Studio Dashboard Templates</a:t>
            </a:r>
            <a:endParaRPr>
              <a:solidFill>
                <a:schemeClr val="bg2"/>
              </a:solidFill>
            </a:endParaRPr>
          </a:p>
          <a:p>
            <a:pPr>
              <a:spcBef>
                <a:spcPts val="1200"/>
              </a:spcBef>
            </a:pPr>
            <a:r>
              <a:rPr lang="en">
                <a:solidFill>
                  <a:schemeClr val="bg2"/>
                </a:solidFill>
              </a:rPr>
              <a:t>Glossary</a:t>
            </a:r>
            <a:endParaRPr>
              <a:solidFill>
                <a:schemeClr val="bg2"/>
              </a:solidFill>
            </a:endParaRPr>
          </a:p>
          <a:p>
            <a:pPr>
              <a:spcBef>
                <a:spcPts val="1200"/>
              </a:spcBef>
            </a:pPr>
            <a:r>
              <a:rPr lang="en">
                <a:solidFill>
                  <a:schemeClr val="bg2"/>
                </a:solidFill>
              </a:rPr>
              <a:t>Looker Studio - Google Search Console Example Dashboard</a:t>
            </a:r>
            <a:endParaRPr>
              <a:solidFill>
                <a:schemeClr val="bg2"/>
              </a:solidFill>
            </a:endParaRPr>
          </a:p>
          <a:p>
            <a:pPr>
              <a:spcBef>
                <a:spcPts val="1200"/>
              </a:spcBef>
              <a:spcAft>
                <a:spcPts val="1200"/>
              </a:spcAft>
            </a:pPr>
            <a:r>
              <a:rPr lang="en">
                <a:solidFill>
                  <a:schemeClr val="bg2"/>
                </a:solidFill>
              </a:rPr>
              <a:t>Looker Studio - Google Analytics 4 Example Dashboard</a:t>
            </a:r>
            <a:endParaRPr>
              <a:solidFill>
                <a:schemeClr val="bg2"/>
              </a:solidFill>
            </a:endParaRPr>
          </a:p>
        </p:txBody>
      </p:sp>
      <p:sp>
        <p:nvSpPr>
          <p:cNvPr id="3" name="Title 2">
            <a:extLst>
              <a:ext uri="{FF2B5EF4-FFF2-40B4-BE49-F238E27FC236}">
                <a16:creationId xmlns:a16="http://schemas.microsoft.com/office/drawing/2014/main" id="{3520C4B6-6EFD-FF12-38F5-C9E6D75F2F43}"/>
              </a:ext>
            </a:extLst>
          </p:cNvPr>
          <p:cNvSpPr>
            <a:spLocks noGrp="1"/>
          </p:cNvSpPr>
          <p:nvPr>
            <p:ph type="title"/>
          </p:nvPr>
        </p:nvSpPr>
        <p:spPr/>
        <p:txBody>
          <a:bodyPr/>
          <a:lstStyle/>
          <a:p>
            <a:r>
              <a:rPr lang="en-US"/>
              <a:t>Appendix</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33"/>
          <p:cNvSpPr txBox="1">
            <a:spLocks noGrp="1"/>
          </p:cNvSpPr>
          <p:nvPr>
            <p:ph type="body" idx="1"/>
          </p:nvPr>
        </p:nvSpPr>
        <p:spPr>
          <a:prstGeom prst="rect">
            <a:avLst/>
          </a:prstGeom>
        </p:spPr>
        <p:txBody>
          <a:bodyPr spcFirstLastPara="1" wrap="square" lIns="0" tIns="91425" rIns="91425" bIns="91425" anchor="t" anchorCtr="0">
            <a:noAutofit/>
          </a:bodyPr>
          <a:lstStyle/>
          <a:p>
            <a:pPr marL="0" lvl="0" indent="0" algn="l" rtl="0">
              <a:spcAft>
                <a:spcPts val="1500"/>
              </a:spcAft>
              <a:buNone/>
            </a:pPr>
            <a:r>
              <a:rPr lang="en-US">
                <a:hlinkClick r:id="rId3"/>
              </a:rPr>
              <a:t>Google Support - Getting Started with Google Tag Manager </a:t>
            </a:r>
            <a:endParaRPr lang="en-US"/>
          </a:p>
          <a:p>
            <a:pPr marL="0" lvl="0" indent="0" algn="l" rtl="0">
              <a:spcAft>
                <a:spcPts val="1500"/>
              </a:spcAft>
              <a:buNone/>
            </a:pPr>
            <a:r>
              <a:rPr lang="en-US">
                <a:hlinkClick r:id="rId4"/>
              </a:rPr>
              <a:t>Google Support - Setting up A Google Tag</a:t>
            </a:r>
            <a:endParaRPr/>
          </a:p>
          <a:p>
            <a:pPr marL="0" lvl="0" indent="0" algn="l" rtl="0">
              <a:spcAft>
                <a:spcPts val="1500"/>
              </a:spcAft>
              <a:buNone/>
            </a:pPr>
            <a:r>
              <a:rPr lang="en">
                <a:hlinkClick r:id="rId5"/>
              </a:rPr>
              <a:t>Campaign Brief Template</a:t>
            </a:r>
            <a:endParaRPr/>
          </a:p>
          <a:p>
            <a:pPr marL="0" lvl="0" indent="0" algn="l" rtl="0">
              <a:lnSpc>
                <a:spcPct val="100000"/>
              </a:lnSpc>
              <a:spcAft>
                <a:spcPts val="1500"/>
              </a:spcAft>
              <a:buNone/>
            </a:pPr>
            <a:r>
              <a:rPr lang="en">
                <a:hlinkClick r:id="rId6"/>
              </a:rPr>
              <a:t>Campaign Architecture Grid Template</a:t>
            </a:r>
            <a:endParaRPr lang="en"/>
          </a:p>
          <a:p>
            <a:pPr marL="0" lvl="0" indent="0" algn="l" rtl="0">
              <a:lnSpc>
                <a:spcPct val="100000"/>
              </a:lnSpc>
              <a:spcAft>
                <a:spcPts val="1500"/>
              </a:spcAft>
              <a:buNone/>
            </a:pPr>
            <a:endParaRPr lang="en"/>
          </a:p>
          <a:p>
            <a:pPr marL="0" indent="0">
              <a:lnSpc>
                <a:spcPct val="100000"/>
              </a:lnSpc>
              <a:spcAft>
                <a:spcPts val="1500"/>
              </a:spcAft>
              <a:buNone/>
            </a:pPr>
            <a:r>
              <a:rPr lang="en" b="1">
                <a:solidFill>
                  <a:schemeClr val="bg2"/>
                </a:solidFill>
              </a:rPr>
              <a:t>These resources can also be found </a:t>
            </a:r>
            <a:r>
              <a:rPr lang="en" b="1">
                <a:hlinkClick r:id="rId7"/>
              </a:rPr>
              <a:t>here</a:t>
            </a:r>
            <a:r>
              <a:rPr lang="en" b="1"/>
              <a:t>.</a:t>
            </a:r>
            <a:endParaRPr/>
          </a:p>
          <a:p>
            <a:pPr marL="0" lvl="0" indent="0" algn="l" rtl="0">
              <a:lnSpc>
                <a:spcPct val="100000"/>
              </a:lnSpc>
              <a:spcAft>
                <a:spcPts val="1500"/>
              </a:spcAft>
              <a:buNone/>
            </a:pPr>
            <a:endParaRPr/>
          </a:p>
          <a:p>
            <a:pPr marL="0" lvl="0" indent="0" algn="l" rtl="0">
              <a:spcAft>
                <a:spcPts val="1500"/>
              </a:spcAft>
              <a:buNone/>
            </a:pPr>
            <a:endParaRPr/>
          </a:p>
        </p:txBody>
      </p:sp>
      <p:sp>
        <p:nvSpPr>
          <p:cNvPr id="3" name="Title 2">
            <a:extLst>
              <a:ext uri="{FF2B5EF4-FFF2-40B4-BE49-F238E27FC236}">
                <a16:creationId xmlns:a16="http://schemas.microsoft.com/office/drawing/2014/main" id="{A235D650-AA41-490F-9F59-71372736267B}"/>
              </a:ext>
            </a:extLst>
          </p:cNvPr>
          <p:cNvSpPr>
            <a:spLocks noGrp="1"/>
          </p:cNvSpPr>
          <p:nvPr>
            <p:ph type="title"/>
          </p:nvPr>
        </p:nvSpPr>
        <p:spPr/>
        <p:txBody>
          <a:bodyPr/>
          <a:lstStyle/>
          <a:p>
            <a:r>
              <a:rPr lang="en-US"/>
              <a:t>Resources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34"/>
          <p:cNvSpPr txBox="1">
            <a:spLocks noGrp="1"/>
          </p:cNvSpPr>
          <p:nvPr>
            <p:ph type="body" idx="1"/>
          </p:nvPr>
        </p:nvSpPr>
        <p:spPr>
          <a:xfrm>
            <a:off x="460787" y="1430810"/>
            <a:ext cx="7579627" cy="45552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hlinkClick r:id="rId3"/>
              </a:rPr>
              <a:t>Looker Studio - GA4 Site Activity Dashboard Template</a:t>
            </a:r>
            <a:endParaRPr/>
          </a:p>
          <a:p>
            <a:pPr marL="0" lvl="0" indent="0" algn="l" rtl="0">
              <a:spcBef>
                <a:spcPts val="1200"/>
              </a:spcBef>
              <a:spcAft>
                <a:spcPts val="0"/>
              </a:spcAft>
              <a:buNone/>
            </a:pPr>
            <a:r>
              <a:rPr lang="en">
                <a:hlinkClick r:id="rId4"/>
              </a:rPr>
              <a:t>Looker Studio - Google Search Console Dashboard Template - SEO Overview</a:t>
            </a:r>
            <a:endParaRPr/>
          </a:p>
        </p:txBody>
      </p:sp>
      <p:sp>
        <p:nvSpPr>
          <p:cNvPr id="3" name="Title 2">
            <a:extLst>
              <a:ext uri="{FF2B5EF4-FFF2-40B4-BE49-F238E27FC236}">
                <a16:creationId xmlns:a16="http://schemas.microsoft.com/office/drawing/2014/main" id="{E04E29BB-B8B9-D9E0-BC74-2903D99A1AB3}"/>
              </a:ext>
            </a:extLst>
          </p:cNvPr>
          <p:cNvSpPr>
            <a:spLocks noGrp="1"/>
          </p:cNvSpPr>
          <p:nvPr>
            <p:ph type="title"/>
          </p:nvPr>
        </p:nvSpPr>
        <p:spPr/>
        <p:txBody>
          <a:bodyPr/>
          <a:lstStyle/>
          <a:p>
            <a:r>
              <a:rPr lang="en-US"/>
              <a:t>Looker Studio Dashboard Templates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460787" y="1417363"/>
            <a:ext cx="4891142" cy="4555200"/>
          </a:xfrm>
          <a:prstGeom prst="rect">
            <a:avLst/>
          </a:prstGeom>
        </p:spPr>
        <p:txBody>
          <a:bodyPr spcFirstLastPara="1" wrap="square" lIns="0" tIns="91425" rIns="91425" bIns="91425" anchor="t" anchorCtr="0">
            <a:noAutofit/>
          </a:bodyPr>
          <a:lstStyle/>
          <a:p>
            <a:pPr marL="0" lvl="0" indent="0" algn="l" rtl="0">
              <a:lnSpc>
                <a:spcPct val="110000"/>
              </a:lnSpc>
              <a:spcAft>
                <a:spcPts val="1000"/>
              </a:spcAft>
              <a:buNone/>
            </a:pPr>
            <a:r>
              <a:rPr lang="en" sz="1500" dirty="0">
                <a:solidFill>
                  <a:schemeClr val="bg2"/>
                </a:solidFill>
                <a:latin typeface="Poppins"/>
                <a:ea typeface="Poppins"/>
                <a:cs typeface="Poppins"/>
                <a:sym typeface="Poppins"/>
              </a:rPr>
              <a:t>I’m a freelance marketing consultant, campaigner, and data analyst with over 25 years of marketing experience.</a:t>
            </a:r>
            <a:endParaRPr sz="1500" dirty="0">
              <a:solidFill>
                <a:schemeClr val="bg2"/>
              </a:solidFill>
              <a:latin typeface="Poppins"/>
              <a:ea typeface="Poppins"/>
              <a:cs typeface="Poppins"/>
              <a:sym typeface="Poppins"/>
            </a:endParaRPr>
          </a:p>
          <a:p>
            <a:pPr marL="0" lvl="0" indent="0" algn="l" rtl="0">
              <a:lnSpc>
                <a:spcPct val="110000"/>
              </a:lnSpc>
              <a:spcAft>
                <a:spcPts val="1000"/>
              </a:spcAft>
              <a:buNone/>
            </a:pPr>
            <a:r>
              <a:rPr lang="en" sz="1500" dirty="0">
                <a:solidFill>
                  <a:schemeClr val="bg2"/>
                </a:solidFill>
                <a:latin typeface="Poppins"/>
                <a:ea typeface="Poppins"/>
                <a:cs typeface="Poppins"/>
                <a:sym typeface="Poppins"/>
              </a:rPr>
              <a:t>I work with both agencies and directly with clients to build and run their marketing processes.  I am especially proud of my work with </a:t>
            </a:r>
            <a:r>
              <a:rPr lang="en" sz="1500" dirty="0">
                <a:solidFill>
                  <a:schemeClr val="bg2"/>
                </a:solidFill>
                <a:latin typeface="Poppins"/>
                <a:ea typeface="Poppins"/>
                <a:cs typeface="Poppins"/>
                <a:sym typeface="Poppins"/>
                <a:hlinkClick r:id="rId3"/>
              </a:rPr>
              <a:t>Here Be Dragons</a:t>
            </a:r>
            <a:r>
              <a:rPr lang="en" sz="1500" dirty="0">
                <a:solidFill>
                  <a:schemeClr val="bg2"/>
                </a:solidFill>
                <a:latin typeface="Poppins"/>
                <a:ea typeface="Poppins"/>
                <a:cs typeface="Poppins"/>
                <a:sym typeface="Poppins"/>
              </a:rPr>
              <a:t>, a top-tier branding and strategy agency based in the San Francisco Bay Area.</a:t>
            </a:r>
            <a:endParaRPr sz="1500" dirty="0">
              <a:solidFill>
                <a:schemeClr val="bg2"/>
              </a:solidFill>
              <a:latin typeface="Poppins"/>
              <a:ea typeface="Poppins"/>
              <a:cs typeface="Poppins"/>
              <a:sym typeface="Poppins"/>
            </a:endParaRPr>
          </a:p>
          <a:p>
            <a:pPr marL="0" lvl="0" indent="0" algn="l" rtl="0">
              <a:lnSpc>
                <a:spcPct val="110000"/>
              </a:lnSpc>
              <a:spcAft>
                <a:spcPts val="1000"/>
              </a:spcAft>
              <a:buNone/>
            </a:pPr>
            <a:r>
              <a:rPr lang="en" sz="1500" dirty="0">
                <a:solidFill>
                  <a:schemeClr val="bg2"/>
                </a:solidFill>
                <a:latin typeface="Poppins"/>
                <a:ea typeface="Poppins"/>
                <a:cs typeface="Poppins"/>
                <a:sym typeface="Poppins"/>
              </a:rPr>
              <a:t>I’m good at leveraging data to both target marketing and to measure business outcomes.   </a:t>
            </a:r>
            <a:endParaRPr sz="1500" dirty="0">
              <a:solidFill>
                <a:schemeClr val="bg2"/>
              </a:solidFill>
              <a:latin typeface="Poppins"/>
              <a:ea typeface="Poppins"/>
              <a:cs typeface="Poppins"/>
              <a:sym typeface="Poppins"/>
            </a:endParaRPr>
          </a:p>
          <a:p>
            <a:pPr marL="0" lvl="0" indent="0" algn="l" rtl="0">
              <a:lnSpc>
                <a:spcPct val="110000"/>
              </a:lnSpc>
              <a:spcAft>
                <a:spcPts val="2000"/>
              </a:spcAft>
              <a:buNone/>
            </a:pPr>
            <a:r>
              <a:rPr lang="en" sz="1500" dirty="0">
                <a:solidFill>
                  <a:schemeClr val="bg2"/>
                </a:solidFill>
                <a:latin typeface="Poppins"/>
                <a:ea typeface="Poppins"/>
                <a:cs typeface="Poppins"/>
                <a:sym typeface="Poppins"/>
              </a:rPr>
              <a:t>I live in California and Maine.  </a:t>
            </a:r>
            <a:endParaRPr sz="1500" dirty="0">
              <a:solidFill>
                <a:schemeClr val="bg2"/>
              </a:solidFill>
              <a:latin typeface="Poppins"/>
              <a:ea typeface="Poppins"/>
              <a:cs typeface="Poppins"/>
              <a:sym typeface="Poppins"/>
            </a:endParaRPr>
          </a:p>
          <a:p>
            <a:pPr marL="0" lvl="0" indent="0" algn="l" rtl="0">
              <a:lnSpc>
                <a:spcPct val="110000"/>
              </a:lnSpc>
              <a:spcAft>
                <a:spcPts val="1000"/>
              </a:spcAft>
              <a:buNone/>
            </a:pPr>
            <a:r>
              <a:rPr lang="en" sz="1500" b="1" dirty="0"/>
              <a:t>Website  </a:t>
            </a:r>
            <a:r>
              <a:rPr lang="en" sz="1500" u="sng" dirty="0">
                <a:solidFill>
                  <a:schemeClr val="accent1">
                    <a:lumMod val="75000"/>
                  </a:schemeClr>
                </a:solidFill>
                <a:hlinkClick r:id="rId4">
                  <a:extLst>
                    <a:ext uri="{A12FA001-AC4F-418D-AE19-62706E023703}">
                      <ahyp:hlinkClr xmlns:ahyp="http://schemas.microsoft.com/office/drawing/2018/hyperlinkcolor" val="tx"/>
                    </a:ext>
                  </a:extLst>
                </a:hlinkClick>
              </a:rPr>
              <a:t>alexgiedt.com</a:t>
            </a:r>
            <a:endParaRPr sz="1500" dirty="0">
              <a:solidFill>
                <a:schemeClr val="accent1">
                  <a:lumMod val="75000"/>
                </a:schemeClr>
              </a:solidFill>
            </a:endParaRPr>
          </a:p>
          <a:p>
            <a:pPr marL="0" lvl="0" indent="0" algn="l" rtl="0">
              <a:lnSpc>
                <a:spcPct val="110000"/>
              </a:lnSpc>
              <a:spcAft>
                <a:spcPts val="1000"/>
              </a:spcAft>
              <a:buNone/>
            </a:pPr>
            <a:r>
              <a:rPr lang="en" sz="1500" b="1" dirty="0"/>
              <a:t>Email   </a:t>
            </a:r>
            <a:r>
              <a:rPr lang="en" sz="1500" dirty="0">
                <a:solidFill>
                  <a:schemeClr val="accent1">
                    <a:lumMod val="75000"/>
                  </a:schemeClr>
                </a:solidFill>
                <a:hlinkClick r:id="rId5">
                  <a:extLst>
                    <a:ext uri="{A12FA001-AC4F-418D-AE19-62706E023703}">
                      <ahyp:hlinkClr xmlns:ahyp="http://schemas.microsoft.com/office/drawing/2018/hyperlinkcolor" val="tx"/>
                    </a:ext>
                  </a:extLst>
                </a:hlinkClick>
              </a:rPr>
              <a:t>alex@alexgiedt.com</a:t>
            </a:r>
            <a:endParaRPr sz="1500" dirty="0">
              <a:solidFill>
                <a:schemeClr val="accent1">
                  <a:lumMod val="75000"/>
                </a:schemeClr>
              </a:solidFill>
            </a:endParaRPr>
          </a:p>
          <a:p>
            <a:pPr marL="0" lvl="0" indent="0" algn="l" rtl="0">
              <a:lnSpc>
                <a:spcPct val="110000"/>
              </a:lnSpc>
              <a:spcAft>
                <a:spcPts val="1000"/>
              </a:spcAft>
              <a:buNone/>
            </a:pPr>
            <a:r>
              <a:rPr lang="en" sz="1500" b="1" dirty="0"/>
              <a:t>LinkedIn Profile   </a:t>
            </a:r>
            <a:r>
              <a:rPr lang="en" sz="1500" u="sng" dirty="0">
                <a:solidFill>
                  <a:schemeClr val="accent1">
                    <a:lumMod val="75000"/>
                  </a:schemeClr>
                </a:solidFill>
                <a:hlinkClick r:id="rId6">
                  <a:extLst>
                    <a:ext uri="{A12FA001-AC4F-418D-AE19-62706E023703}">
                      <ahyp:hlinkClr xmlns:ahyp="http://schemas.microsoft.com/office/drawing/2018/hyperlinkcolor" val="tx"/>
                    </a:ext>
                  </a:extLst>
                </a:hlinkClick>
              </a:rPr>
              <a:t>linkedin.com/in/alexgiedt</a:t>
            </a:r>
            <a:endParaRPr sz="1500" dirty="0">
              <a:solidFill>
                <a:schemeClr val="accent1">
                  <a:lumMod val="75000"/>
                </a:schemeClr>
              </a:solidFill>
            </a:endParaRPr>
          </a:p>
        </p:txBody>
      </p:sp>
      <p:sp>
        <p:nvSpPr>
          <p:cNvPr id="3" name="Title 2">
            <a:extLst>
              <a:ext uri="{FF2B5EF4-FFF2-40B4-BE49-F238E27FC236}">
                <a16:creationId xmlns:a16="http://schemas.microsoft.com/office/drawing/2014/main" id="{8CD2731A-B77D-7F05-197B-924AFDFAAD92}"/>
              </a:ext>
            </a:extLst>
          </p:cNvPr>
          <p:cNvSpPr>
            <a:spLocks noGrp="1"/>
          </p:cNvSpPr>
          <p:nvPr>
            <p:ph type="title"/>
          </p:nvPr>
        </p:nvSpPr>
        <p:spPr/>
        <p:txBody>
          <a:bodyPr/>
          <a:lstStyle/>
          <a:p>
            <a:r>
              <a:rPr lang="en-US"/>
              <a:t>Alex Giedt</a:t>
            </a:r>
          </a:p>
        </p:txBody>
      </p:sp>
      <p:pic>
        <p:nvPicPr>
          <p:cNvPr id="69" name="Google Shape;69;p15"/>
          <p:cNvPicPr preferRelativeResize="0"/>
          <p:nvPr/>
        </p:nvPicPr>
        <p:blipFill rotWithShape="1">
          <a:blip r:embed="rId7">
            <a:alphaModFix/>
          </a:blip>
          <a:srcRect t="3341" b="5416"/>
          <a:stretch/>
        </p:blipFill>
        <p:spPr>
          <a:xfrm>
            <a:off x="6053597" y="1538387"/>
            <a:ext cx="2046675" cy="2045972"/>
          </a:xfrm>
          <a:prstGeom prst="ellipse">
            <a:avLst/>
          </a:prstGeom>
          <a:noFill/>
          <a:ln>
            <a:noFill/>
          </a:ln>
        </p:spPr>
      </p:pic>
      <p:pic>
        <p:nvPicPr>
          <p:cNvPr id="2" name="Picture 1">
            <a:extLst>
              <a:ext uri="{FF2B5EF4-FFF2-40B4-BE49-F238E27FC236}">
                <a16:creationId xmlns:a16="http://schemas.microsoft.com/office/drawing/2014/main" id="{0D53C4A2-ECBA-29BF-4979-591F63BB0A96}"/>
              </a:ext>
            </a:extLst>
          </p:cNvPr>
          <p:cNvPicPr>
            <a:picLocks noChangeAspect="1"/>
          </p:cNvPicPr>
          <p:nvPr/>
        </p:nvPicPr>
        <p:blipFill>
          <a:blip r:embed="rId8"/>
          <a:stretch>
            <a:fillRect/>
          </a:stretch>
        </p:blipFill>
        <p:spPr>
          <a:xfrm>
            <a:off x="6325261" y="3926591"/>
            <a:ext cx="1575440" cy="204597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body" idx="1"/>
          </p:nvPr>
        </p:nvSpPr>
        <p:spPr>
          <a:xfrm>
            <a:off x="460787" y="1188720"/>
            <a:ext cx="8235952" cy="5252378"/>
          </a:xfrm>
          <a:prstGeom prst="rect">
            <a:avLst/>
          </a:prstGeom>
        </p:spPr>
        <p:txBody>
          <a:bodyPr spcFirstLastPara="1" wrap="square" lIns="0" tIns="91425" rIns="91425" bIns="91425" anchor="t" anchorCtr="0">
            <a:noAutofit/>
          </a:bodyPr>
          <a:lstStyle/>
          <a:p>
            <a:pPr marL="182880" indent="-182880">
              <a:spcAft>
                <a:spcPts val="1200"/>
              </a:spcAft>
            </a:pPr>
            <a:r>
              <a:rPr lang="en" sz="1200" b="1">
                <a:solidFill>
                  <a:schemeClr val="bg2"/>
                </a:solidFill>
              </a:rPr>
              <a:t>Glossary of Digital Marketing Terminology</a:t>
            </a:r>
            <a:r>
              <a:rPr lang="en" sz="1200">
                <a:solidFill>
                  <a:schemeClr val="bg2"/>
                </a:solidFill>
              </a:rPr>
              <a:t> </a:t>
            </a:r>
            <a:endParaRPr sz="1200" b="1">
              <a:solidFill>
                <a:schemeClr val="bg2"/>
              </a:solidFill>
            </a:endParaRPr>
          </a:p>
          <a:p>
            <a:pPr marL="182880" indent="-182880">
              <a:spcAft>
                <a:spcPts val="1200"/>
              </a:spcAft>
            </a:pPr>
            <a:r>
              <a:rPr lang="en" sz="1200" b="1">
                <a:solidFill>
                  <a:schemeClr val="bg2"/>
                </a:solidFill>
              </a:rPr>
              <a:t>Impression</a:t>
            </a:r>
            <a:r>
              <a:rPr lang="en" sz="1200">
                <a:solidFill>
                  <a:schemeClr val="bg2"/>
                </a:solidFill>
              </a:rPr>
              <a:t> - An impression is an instance of content (e.g. a facebook post, display ad, search ad, etc.) being presented to a user.  Note:  an impression is not necessarily seen by a user.</a:t>
            </a:r>
            <a:endParaRPr sz="1200" b="1">
              <a:solidFill>
                <a:schemeClr val="bg2"/>
              </a:solidFill>
            </a:endParaRPr>
          </a:p>
          <a:p>
            <a:pPr marL="182880" indent="-182880">
              <a:spcAft>
                <a:spcPts val="1200"/>
              </a:spcAft>
            </a:pPr>
            <a:r>
              <a:rPr lang="en" sz="1200" b="1">
                <a:solidFill>
                  <a:schemeClr val="bg2"/>
                </a:solidFill>
              </a:rPr>
              <a:t>Click</a:t>
            </a:r>
            <a:r>
              <a:rPr lang="en" sz="1200">
                <a:solidFill>
                  <a:schemeClr val="bg2"/>
                </a:solidFill>
              </a:rPr>
              <a:t> - A click occurs when a user clicks on a link, content, facebook post, etc.</a:t>
            </a:r>
            <a:endParaRPr sz="1200" b="1">
              <a:solidFill>
                <a:schemeClr val="bg2"/>
              </a:solidFill>
            </a:endParaRPr>
          </a:p>
          <a:p>
            <a:pPr marL="182880" indent="-182880">
              <a:spcAft>
                <a:spcPts val="1200"/>
              </a:spcAft>
            </a:pPr>
            <a:r>
              <a:rPr lang="en" sz="1200" b="1">
                <a:solidFill>
                  <a:schemeClr val="bg2"/>
                </a:solidFill>
              </a:rPr>
              <a:t>Click-Through Rate (CTR)</a:t>
            </a:r>
            <a:r>
              <a:rPr lang="en" sz="1200">
                <a:solidFill>
                  <a:schemeClr val="bg2"/>
                </a:solidFill>
              </a:rPr>
              <a:t> - CTR is the rate of clicks over impressions.</a:t>
            </a:r>
            <a:endParaRPr sz="1200" b="1">
              <a:solidFill>
                <a:schemeClr val="bg2"/>
              </a:solidFill>
            </a:endParaRPr>
          </a:p>
          <a:p>
            <a:pPr marL="182880" indent="-182880">
              <a:spcAft>
                <a:spcPts val="1200"/>
              </a:spcAft>
            </a:pPr>
            <a:r>
              <a:rPr lang="en" sz="1200" b="1">
                <a:solidFill>
                  <a:schemeClr val="bg2"/>
                </a:solidFill>
              </a:rPr>
              <a:t>Cost/Spend</a:t>
            </a:r>
            <a:r>
              <a:rPr lang="en" sz="1200">
                <a:solidFill>
                  <a:schemeClr val="bg2"/>
                </a:solidFill>
              </a:rPr>
              <a:t> - The total cost of a campaign, adgroup, ad, etc. during a defined time period.</a:t>
            </a:r>
            <a:endParaRPr sz="1200" b="1">
              <a:solidFill>
                <a:schemeClr val="bg2"/>
              </a:solidFill>
            </a:endParaRPr>
          </a:p>
          <a:p>
            <a:pPr marL="182880" indent="-182880">
              <a:spcAft>
                <a:spcPts val="1200"/>
              </a:spcAft>
            </a:pPr>
            <a:r>
              <a:rPr lang="en" sz="1200" b="1">
                <a:solidFill>
                  <a:schemeClr val="bg2"/>
                </a:solidFill>
              </a:rPr>
              <a:t>Cost Per Click (CPC)</a:t>
            </a:r>
            <a:r>
              <a:rPr lang="en" sz="1200">
                <a:solidFill>
                  <a:schemeClr val="bg2"/>
                </a:solidFill>
              </a:rPr>
              <a:t> - CPC is cost over the total clicks derived from that cost.  Generally, lower CPCs are desirable.  Note:  CPC by itself, is not a complete metric.  Attention must be paid to the quality of the click-derived visit by understanding different metrics like bounce rate and average session duration in order to understand the context of the CPC.</a:t>
            </a:r>
            <a:endParaRPr sz="1200">
              <a:solidFill>
                <a:schemeClr val="bg2"/>
              </a:solidFill>
            </a:endParaRPr>
          </a:p>
          <a:p>
            <a:pPr marL="182880" indent="-182880">
              <a:spcAft>
                <a:spcPts val="1200"/>
              </a:spcAft>
            </a:pPr>
            <a:r>
              <a:rPr lang="en" sz="1200" b="1">
                <a:solidFill>
                  <a:schemeClr val="bg2"/>
                </a:solidFill>
              </a:rPr>
              <a:t>CPM</a:t>
            </a:r>
            <a:r>
              <a:rPr lang="en" sz="1200">
                <a:solidFill>
                  <a:schemeClr val="bg2"/>
                </a:solidFill>
              </a:rPr>
              <a:t> - This metric is the cost per one thousand ad impressions (i.e. Cost Per Mille).  This is the most common way of pricing digital media.  An advertiser pays for the ad in CPM media rather than a click or other outcome.</a:t>
            </a:r>
            <a:endParaRPr sz="1200" b="1">
              <a:solidFill>
                <a:schemeClr val="bg2"/>
              </a:solidFill>
            </a:endParaRPr>
          </a:p>
          <a:p>
            <a:pPr marL="182880" indent="-182880">
              <a:spcAft>
                <a:spcPts val="1200"/>
              </a:spcAft>
            </a:pPr>
            <a:r>
              <a:rPr lang="en" sz="1200" b="1">
                <a:solidFill>
                  <a:schemeClr val="bg2"/>
                </a:solidFill>
              </a:rPr>
              <a:t>Reach - </a:t>
            </a:r>
            <a:r>
              <a:rPr lang="en" sz="1200">
                <a:solidFill>
                  <a:schemeClr val="bg2"/>
                </a:solidFill>
              </a:rPr>
              <a:t>The number of audience members reached with at least one impression during a define period.  </a:t>
            </a:r>
            <a:endParaRPr sz="1200" b="1">
              <a:solidFill>
                <a:schemeClr val="bg2"/>
              </a:solidFill>
            </a:endParaRPr>
          </a:p>
          <a:p>
            <a:pPr marL="182880" indent="-182880">
              <a:spcAft>
                <a:spcPts val="1200"/>
              </a:spcAft>
            </a:pPr>
            <a:r>
              <a:rPr lang="en" sz="1200" b="1">
                <a:solidFill>
                  <a:schemeClr val="bg2"/>
                </a:solidFill>
              </a:rPr>
              <a:t>Frequency - </a:t>
            </a:r>
            <a:r>
              <a:rPr lang="en" sz="1200">
                <a:solidFill>
                  <a:schemeClr val="bg2"/>
                </a:solidFill>
              </a:rPr>
              <a:t>The number of impressions divided by the reach.  It is the average number of impressions an audience member is served during a defined time period.  This is a measure of how much a campaign is saturating an audience with impressions. Typically, a campaign will need a multiple impressions per person (or a frequency of greater than 1) to achieve a reaction/positive outcome.</a:t>
            </a:r>
            <a:endParaRPr sz="1200">
              <a:solidFill>
                <a:schemeClr val="bg2"/>
              </a:solidFill>
            </a:endParaRPr>
          </a:p>
          <a:p>
            <a:pPr marL="182880" indent="-182880">
              <a:spcAft>
                <a:spcPts val="1200"/>
              </a:spcAft>
            </a:pPr>
            <a:endParaRPr sz="1200">
              <a:solidFill>
                <a:schemeClr val="bg2"/>
              </a:solidFill>
            </a:endParaRPr>
          </a:p>
        </p:txBody>
      </p:sp>
      <p:sp>
        <p:nvSpPr>
          <p:cNvPr id="3" name="Title 2">
            <a:extLst>
              <a:ext uri="{FF2B5EF4-FFF2-40B4-BE49-F238E27FC236}">
                <a16:creationId xmlns:a16="http://schemas.microsoft.com/office/drawing/2014/main" id="{76AB016F-D55F-CE17-3418-A4C06425E082}"/>
              </a:ext>
            </a:extLst>
          </p:cNvPr>
          <p:cNvSpPr>
            <a:spLocks noGrp="1"/>
          </p:cNvSpPr>
          <p:nvPr>
            <p:ph type="title"/>
          </p:nvPr>
        </p:nvSpPr>
        <p:spPr/>
        <p:txBody>
          <a:bodyPr/>
          <a:lstStyle/>
          <a:p>
            <a:r>
              <a:rPr lang="en-US"/>
              <a:t>Glossary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8" name="Google Shape;198;p36"/>
          <p:cNvPicPr preferRelativeResize="0"/>
          <p:nvPr/>
        </p:nvPicPr>
        <p:blipFill>
          <a:blip r:embed="rId3">
            <a:alphaModFix/>
          </a:blip>
          <a:stretch>
            <a:fillRect/>
          </a:stretch>
        </p:blipFill>
        <p:spPr>
          <a:xfrm>
            <a:off x="460787" y="1209367"/>
            <a:ext cx="8235952" cy="5071051"/>
          </a:xfrm>
          <a:prstGeom prst="rect">
            <a:avLst/>
          </a:prstGeom>
          <a:solidFill>
            <a:schemeClr val="bg1"/>
          </a:solidFill>
          <a:ln>
            <a:solidFill>
              <a:schemeClr val="bg1">
                <a:lumMod val="85000"/>
              </a:schemeClr>
            </a:solidFill>
          </a:ln>
          <a:effectLst>
            <a:outerShdw blurRad="50800" dist="38100" dir="2700000" algn="tl" rotWithShape="0">
              <a:prstClr val="black">
                <a:alpha val="10000"/>
              </a:prstClr>
            </a:outerShdw>
          </a:effectLst>
        </p:spPr>
      </p:pic>
      <p:sp>
        <p:nvSpPr>
          <p:cNvPr id="4" name="Title 3">
            <a:extLst>
              <a:ext uri="{FF2B5EF4-FFF2-40B4-BE49-F238E27FC236}">
                <a16:creationId xmlns:a16="http://schemas.microsoft.com/office/drawing/2014/main" id="{EA7257FC-5D72-67A9-A150-423BA7D9A7BB}"/>
              </a:ext>
            </a:extLst>
          </p:cNvPr>
          <p:cNvSpPr>
            <a:spLocks noGrp="1"/>
          </p:cNvSpPr>
          <p:nvPr>
            <p:ph type="title"/>
          </p:nvPr>
        </p:nvSpPr>
        <p:spPr/>
        <p:txBody>
          <a:bodyPr/>
          <a:lstStyle/>
          <a:p>
            <a:r>
              <a:rPr lang="en-US"/>
              <a:t>Looker Studio - Google Search Console Example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37"/>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pic>
        <p:nvPicPr>
          <p:cNvPr id="205" name="Google Shape;205;p37"/>
          <p:cNvPicPr preferRelativeResize="0"/>
          <p:nvPr/>
        </p:nvPicPr>
        <p:blipFill>
          <a:blip r:embed="rId3">
            <a:alphaModFix/>
          </a:blip>
          <a:stretch>
            <a:fillRect/>
          </a:stretch>
        </p:blipFill>
        <p:spPr>
          <a:xfrm>
            <a:off x="484609" y="1229693"/>
            <a:ext cx="8158263" cy="4863893"/>
          </a:xfrm>
          <a:prstGeom prst="rect">
            <a:avLst/>
          </a:prstGeom>
          <a:solidFill>
            <a:schemeClr val="bg1"/>
          </a:solidFill>
          <a:ln>
            <a:solidFill>
              <a:schemeClr val="bg1">
                <a:lumMod val="85000"/>
              </a:schemeClr>
            </a:solidFill>
          </a:ln>
          <a:effectLst>
            <a:outerShdw blurRad="50800" dist="38100" dir="2700000" algn="tl" rotWithShape="0">
              <a:prstClr val="black">
                <a:alpha val="10000"/>
              </a:prstClr>
            </a:outerShdw>
          </a:effectLst>
        </p:spPr>
      </p:pic>
      <p:sp>
        <p:nvSpPr>
          <p:cNvPr id="3" name="Title 2">
            <a:extLst>
              <a:ext uri="{FF2B5EF4-FFF2-40B4-BE49-F238E27FC236}">
                <a16:creationId xmlns:a16="http://schemas.microsoft.com/office/drawing/2014/main" id="{AB807F05-7ED1-B3FF-24B0-892A27C5417D}"/>
              </a:ext>
            </a:extLst>
          </p:cNvPr>
          <p:cNvSpPr>
            <a:spLocks noGrp="1"/>
          </p:cNvSpPr>
          <p:nvPr>
            <p:ph type="title"/>
          </p:nvPr>
        </p:nvSpPr>
        <p:spPr/>
        <p:txBody>
          <a:bodyPr/>
          <a:lstStyle/>
          <a:p>
            <a:r>
              <a:rPr lang="en-US"/>
              <a:t>Looker Studio - Google Analytics 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8"/>
          <p:cNvPicPr preferRelativeResize="0"/>
          <p:nvPr/>
        </p:nvPicPr>
        <p:blipFill>
          <a:blip r:embed="rId3">
            <a:alphaModFix/>
          </a:blip>
          <a:stretch>
            <a:fillRect/>
          </a:stretch>
        </p:blipFill>
        <p:spPr>
          <a:xfrm>
            <a:off x="285974" y="2274613"/>
            <a:ext cx="8177909" cy="1511674"/>
          </a:xfrm>
          <a:prstGeom prst="rect">
            <a:avLst/>
          </a:prstGeom>
          <a:noFill/>
          <a:ln>
            <a:noFill/>
          </a:ln>
        </p:spPr>
      </p:pic>
      <p:sp>
        <p:nvSpPr>
          <p:cNvPr id="4" name="Title 3">
            <a:extLst>
              <a:ext uri="{FF2B5EF4-FFF2-40B4-BE49-F238E27FC236}">
                <a16:creationId xmlns:a16="http://schemas.microsoft.com/office/drawing/2014/main" id="{75E1A6A0-3622-42F0-BEB2-76AFE4D83224}"/>
              </a:ext>
            </a:extLst>
          </p:cNvPr>
          <p:cNvSpPr>
            <a:spLocks noGrp="1"/>
          </p:cNvSpPr>
          <p:nvPr>
            <p:ph type="title"/>
          </p:nvPr>
        </p:nvSpPr>
        <p:spPr/>
        <p:txBody>
          <a:bodyPr/>
          <a:lstStyle/>
          <a:p>
            <a:r>
              <a:rPr lang="en-US" dirty="0"/>
              <a:t>First Online Display/Banner Advertisement, 1994.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73"/>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8C2F8F-6427-43F9-A417-7C1053C992B4}"/>
              </a:ext>
            </a:extLst>
          </p:cNvPr>
          <p:cNvGraphicFramePr>
            <a:graphicFrameLocks noGrp="1"/>
          </p:cNvGraphicFramePr>
          <p:nvPr>
            <p:extLst>
              <p:ext uri="{D42A27DB-BD31-4B8C-83A1-F6EECF244321}">
                <p14:modId xmlns:p14="http://schemas.microsoft.com/office/powerpoint/2010/main" val="2458413224"/>
              </p:ext>
            </p:extLst>
          </p:nvPr>
        </p:nvGraphicFramePr>
        <p:xfrm>
          <a:off x="447261" y="1287294"/>
          <a:ext cx="8222426" cy="5036820"/>
        </p:xfrm>
        <a:graphic>
          <a:graphicData uri="http://schemas.openxmlformats.org/drawingml/2006/table">
            <a:tbl>
              <a:tblPr firstRow="1" bandRow="1">
                <a:tableStyleId>{5C22544A-7EE6-4342-B048-85BDC9FD1C3A}</a:tableStyleId>
              </a:tblPr>
              <a:tblGrid>
                <a:gridCol w="3210339">
                  <a:extLst>
                    <a:ext uri="{9D8B030D-6E8A-4147-A177-3AD203B41FA5}">
                      <a16:colId xmlns:a16="http://schemas.microsoft.com/office/drawing/2014/main" val="4039971900"/>
                    </a:ext>
                  </a:extLst>
                </a:gridCol>
                <a:gridCol w="5012087">
                  <a:extLst>
                    <a:ext uri="{9D8B030D-6E8A-4147-A177-3AD203B41FA5}">
                      <a16:colId xmlns:a16="http://schemas.microsoft.com/office/drawing/2014/main" val="3789530243"/>
                    </a:ext>
                  </a:extLst>
                </a:gridCol>
              </a:tblGrid>
              <a:tr h="217135">
                <a:tc>
                  <a:txBody>
                    <a:bodyPr/>
                    <a:lstStyle/>
                    <a:p>
                      <a:pPr>
                        <a:lnSpc>
                          <a:spcPct val="100000"/>
                        </a:lnSpc>
                        <a:spcAft>
                          <a:spcPts val="300"/>
                        </a:spcAft>
                      </a:pPr>
                      <a:r>
                        <a:rPr lang="en" sz="1100" b="1">
                          <a:solidFill>
                            <a:schemeClr val="bg2"/>
                          </a:solidFill>
                          <a:latin typeface="Poppins" pitchFamily="2" charset="77"/>
                          <a:cs typeface="Poppins" pitchFamily="2" charset="77"/>
                        </a:rPr>
                        <a:t>Infrastructure Requirements </a:t>
                      </a:r>
                      <a:endParaRPr lang="en-US" sz="1100" b="1">
                        <a:solidFill>
                          <a:schemeClr val="bg2"/>
                        </a:solidFill>
                        <a:latin typeface="Poppins" pitchFamily="2" charset="77"/>
                        <a:cs typeface="Poppins" pitchFamily="2" charset="77"/>
                      </a:endParaRPr>
                    </a:p>
                  </a:txBody>
                  <a:tcPr marR="0" marT="54864" marB="54864"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300"/>
                        </a:spcAft>
                      </a:pPr>
                      <a:r>
                        <a:rPr lang="en" sz="1100" b="0">
                          <a:solidFill>
                            <a:schemeClr val="bg2"/>
                          </a:solidFill>
                          <a:latin typeface="Poppins" pitchFamily="2" charset="77"/>
                          <a:cs typeface="Poppins" pitchFamily="2" charset="77"/>
                        </a:rPr>
                        <a:t>Your Marketing Building Blocks</a:t>
                      </a:r>
                      <a:endParaRPr lang="en-US" sz="1100" b="0">
                        <a:latin typeface="Poppins" pitchFamily="2" charset="77"/>
                        <a:cs typeface="Poppins" pitchFamily="2" charset="77"/>
                      </a:endParaRPr>
                    </a:p>
                  </a:txBody>
                  <a:tcPr marL="0" marR="0" marT="54864" marB="54864"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2798978"/>
                  </a:ext>
                </a:extLst>
              </a:tr>
              <a:tr h="0">
                <a:tc>
                  <a:txBody>
                    <a:bodyPr/>
                    <a:lstStyle/>
                    <a:p>
                      <a:pPr>
                        <a:lnSpc>
                          <a:spcPct val="100000"/>
                        </a:lnSpc>
                        <a:spcAft>
                          <a:spcPts val="300"/>
                        </a:spcAft>
                      </a:pPr>
                      <a:r>
                        <a:rPr lang="en-US" sz="1100" b="1">
                          <a:solidFill>
                            <a:schemeClr val="bg2"/>
                          </a:solidFill>
                          <a:latin typeface="Poppins" pitchFamily="2" charset="77"/>
                          <a:cs typeface="Poppins" pitchFamily="2" charset="77"/>
                        </a:rPr>
                        <a:t>A Note on Relevance</a:t>
                      </a:r>
                    </a:p>
                  </a:txBody>
                  <a:tcPr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nSpc>
                          <a:spcPct val="100000"/>
                        </a:lnSpc>
                        <a:spcBef>
                          <a:spcPts val="0"/>
                        </a:spcBef>
                        <a:spcAft>
                          <a:spcPts val="300"/>
                        </a:spcAft>
                      </a:pPr>
                      <a:endParaRPr lang="en-US" sz="1100" b="0">
                        <a:latin typeface="Poppins" pitchFamily="2" charset="77"/>
                        <a:cs typeface="Poppins" pitchFamily="2" charset="77"/>
                      </a:endParaRPr>
                    </a:p>
                  </a:txBody>
                  <a:tcPr marL="0"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81908713"/>
                  </a:ext>
                </a:extLst>
              </a:tr>
              <a:tr h="436671">
                <a:tc>
                  <a:txBody>
                    <a:bodyPr/>
                    <a:lstStyle/>
                    <a:p>
                      <a:pPr>
                        <a:lnSpc>
                          <a:spcPct val="100000"/>
                        </a:lnSpc>
                        <a:spcAft>
                          <a:spcPts val="300"/>
                        </a:spcAft>
                      </a:pPr>
                      <a:r>
                        <a:rPr lang="en" sz="1100" b="1">
                          <a:solidFill>
                            <a:schemeClr val="bg2"/>
                          </a:solidFill>
                          <a:latin typeface="Poppins" pitchFamily="2" charset="77"/>
                          <a:cs typeface="Poppins" pitchFamily="2" charset="77"/>
                        </a:rPr>
                        <a:t>Planning</a:t>
                      </a:r>
                      <a:endParaRPr lang="en-US" sz="1100" b="1">
                        <a:solidFill>
                          <a:schemeClr val="bg2"/>
                        </a:solidFill>
                        <a:latin typeface="Poppins" pitchFamily="2" charset="77"/>
                        <a:cs typeface="Poppins" pitchFamily="2" charset="77"/>
                      </a:endParaRPr>
                    </a:p>
                  </a:txBody>
                  <a:tcPr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300"/>
                        </a:spcAft>
                      </a:pPr>
                      <a:r>
                        <a:rPr lang="en" sz="1100" b="0" spc="150" baseline="0">
                          <a:solidFill>
                            <a:schemeClr val="accent1"/>
                          </a:solidFill>
                          <a:latin typeface="Poppins" pitchFamily="2" charset="77"/>
                          <a:cs typeface="Poppins" pitchFamily="2" charset="77"/>
                        </a:rPr>
                        <a:t>01</a:t>
                      </a:r>
                      <a:r>
                        <a:rPr lang="en" sz="1100" b="0">
                          <a:solidFill>
                            <a:schemeClr val="bg2"/>
                          </a:solidFill>
                          <a:latin typeface="Poppins" pitchFamily="2" charset="77"/>
                          <a:cs typeface="Poppins" pitchFamily="2" charset="77"/>
                        </a:rPr>
                        <a:t> Overview</a:t>
                      </a:r>
                    </a:p>
                    <a:p>
                      <a:pPr marL="0" lvl="0" indent="0" algn="l" rtl="0">
                        <a:lnSpc>
                          <a:spcPct val="100000"/>
                        </a:lnSpc>
                        <a:spcBef>
                          <a:spcPts val="0"/>
                        </a:spcBef>
                        <a:spcAft>
                          <a:spcPts val="300"/>
                        </a:spcAft>
                        <a:buNone/>
                      </a:pPr>
                      <a:r>
                        <a:rPr lang="en-US" sz="1100" b="0">
                          <a:solidFill>
                            <a:schemeClr val="accent1"/>
                          </a:solidFill>
                          <a:latin typeface="Poppins" pitchFamily="2" charset="77"/>
                          <a:cs typeface="Poppins" pitchFamily="2" charset="77"/>
                        </a:rPr>
                        <a:t>02</a:t>
                      </a:r>
                      <a:r>
                        <a:rPr lang="en-US" sz="1100" b="0">
                          <a:solidFill>
                            <a:schemeClr val="bg2"/>
                          </a:solidFill>
                          <a:latin typeface="Poppins" pitchFamily="2" charset="77"/>
                          <a:cs typeface="Poppins" pitchFamily="2" charset="77"/>
                        </a:rPr>
                        <a:t> </a:t>
                      </a:r>
                      <a:r>
                        <a:rPr lang="en" sz="1100" b="0">
                          <a:solidFill>
                            <a:schemeClr val="bg2"/>
                          </a:solidFill>
                          <a:latin typeface="Poppins" pitchFamily="2" charset="77"/>
                          <a:cs typeface="Poppins" pitchFamily="2" charset="77"/>
                        </a:rPr>
                        <a:t>Objective and Goals</a:t>
                      </a:r>
                      <a:endParaRPr lang="en-US" sz="1100" b="0">
                        <a:solidFill>
                          <a:schemeClr val="bg2"/>
                        </a:solidFill>
                        <a:latin typeface="Poppins" pitchFamily="2" charset="77"/>
                        <a:cs typeface="Poppins" pitchFamily="2" charset="77"/>
                      </a:endParaRPr>
                    </a:p>
                    <a:p>
                      <a:pPr marL="0" lvl="0" indent="0" algn="l" rtl="0">
                        <a:lnSpc>
                          <a:spcPct val="100000"/>
                        </a:lnSpc>
                        <a:spcBef>
                          <a:spcPts val="0"/>
                        </a:spcBef>
                        <a:spcAft>
                          <a:spcPts val="300"/>
                        </a:spcAft>
                        <a:buNone/>
                      </a:pPr>
                      <a:r>
                        <a:rPr lang="en-US" sz="1100" b="0">
                          <a:solidFill>
                            <a:schemeClr val="accent1"/>
                          </a:solidFill>
                          <a:latin typeface="Poppins" pitchFamily="2" charset="77"/>
                          <a:cs typeface="Poppins" pitchFamily="2" charset="77"/>
                        </a:rPr>
                        <a:t>03</a:t>
                      </a:r>
                      <a:r>
                        <a:rPr lang="en-US" sz="1100" b="0">
                          <a:solidFill>
                            <a:schemeClr val="bg2"/>
                          </a:solidFill>
                          <a:latin typeface="Poppins" pitchFamily="2" charset="77"/>
                          <a:cs typeface="Poppins" pitchFamily="2" charset="77"/>
                        </a:rPr>
                        <a:t> Audience, Offer and Creative</a:t>
                      </a:r>
                    </a:p>
                    <a:p>
                      <a:pPr marL="0" lvl="0" indent="0" algn="l" rtl="0">
                        <a:lnSpc>
                          <a:spcPct val="100000"/>
                        </a:lnSpc>
                        <a:spcBef>
                          <a:spcPts val="0"/>
                        </a:spcBef>
                        <a:spcAft>
                          <a:spcPts val="300"/>
                        </a:spcAft>
                        <a:buClr>
                          <a:schemeClr val="dk1"/>
                        </a:buClr>
                        <a:buSzPct val="78571"/>
                        <a:buFont typeface="Arial"/>
                        <a:buNone/>
                      </a:pPr>
                      <a:r>
                        <a:rPr lang="en-US" sz="1100" b="0">
                          <a:solidFill>
                            <a:schemeClr val="accent1"/>
                          </a:solidFill>
                          <a:latin typeface="Poppins" pitchFamily="2" charset="77"/>
                          <a:cs typeface="Poppins" pitchFamily="2" charset="77"/>
                        </a:rPr>
                        <a:t>04</a:t>
                      </a:r>
                      <a:r>
                        <a:rPr lang="en-US" sz="1100" b="0">
                          <a:solidFill>
                            <a:schemeClr val="bg2"/>
                          </a:solidFill>
                          <a:latin typeface="Poppins" pitchFamily="2" charset="77"/>
                          <a:cs typeface="Poppins" pitchFamily="2" charset="77"/>
                        </a:rPr>
                        <a:t> Campaign Brief Process</a:t>
                      </a:r>
                    </a:p>
                  </a:txBody>
                  <a:tcPr marL="0"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6872715"/>
                  </a:ext>
                </a:extLst>
              </a:tr>
              <a:tr h="0">
                <a:tc>
                  <a:txBody>
                    <a:bodyPr/>
                    <a:lstStyle/>
                    <a:p>
                      <a:pPr>
                        <a:lnSpc>
                          <a:spcPct val="100000"/>
                        </a:lnSpc>
                        <a:spcAft>
                          <a:spcPts val="300"/>
                        </a:spcAft>
                      </a:pPr>
                      <a:r>
                        <a:rPr lang="en-US" sz="1100" b="1">
                          <a:solidFill>
                            <a:schemeClr val="bg2"/>
                          </a:solidFill>
                          <a:latin typeface="Poppins" pitchFamily="2" charset="77"/>
                          <a:cs typeface="Poppins" pitchFamily="2" charset="77"/>
                        </a:rPr>
                        <a:t>Testing and Test Design</a:t>
                      </a:r>
                    </a:p>
                  </a:txBody>
                  <a:tcPr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300"/>
                        </a:spcAft>
                      </a:pPr>
                      <a:r>
                        <a:rPr lang="en-US" sz="1100" b="0">
                          <a:solidFill>
                            <a:schemeClr val="bg2"/>
                          </a:solidFill>
                          <a:latin typeface="Poppins" pitchFamily="2" charset="77"/>
                          <a:cs typeface="Poppins" pitchFamily="2" charset="77"/>
                        </a:rPr>
                        <a:t>What Can and Should Be Tested</a:t>
                      </a:r>
                    </a:p>
                  </a:txBody>
                  <a:tcPr marL="0"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0183340"/>
                  </a:ext>
                </a:extLst>
              </a:tr>
              <a:tr h="0">
                <a:tc>
                  <a:txBody>
                    <a:bodyPr/>
                    <a:lstStyle/>
                    <a:p>
                      <a:pPr>
                        <a:lnSpc>
                          <a:spcPct val="100000"/>
                        </a:lnSpc>
                        <a:spcAft>
                          <a:spcPts val="300"/>
                        </a:spcAft>
                      </a:pPr>
                      <a:r>
                        <a:rPr lang="en-US" sz="1100" b="1">
                          <a:solidFill>
                            <a:schemeClr val="bg2"/>
                          </a:solidFill>
                          <a:latin typeface="Poppins" pitchFamily="2" charset="77"/>
                          <a:cs typeface="Poppins" pitchFamily="2" charset="77"/>
                        </a:rPr>
                        <a:t>A Note on Budgets</a:t>
                      </a:r>
                    </a:p>
                  </a:txBody>
                  <a:tcPr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nSpc>
                          <a:spcPct val="100000"/>
                        </a:lnSpc>
                        <a:spcBef>
                          <a:spcPts val="0"/>
                        </a:spcBef>
                        <a:spcAft>
                          <a:spcPts val="300"/>
                        </a:spcAft>
                      </a:pPr>
                      <a:endParaRPr lang="en-US" sz="1100" b="1">
                        <a:latin typeface="Poppins" pitchFamily="2" charset="77"/>
                        <a:cs typeface="Poppins" pitchFamily="2" charset="77"/>
                      </a:endParaRPr>
                    </a:p>
                  </a:txBody>
                  <a:tcPr marL="0"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6314548"/>
                  </a:ext>
                </a:extLst>
              </a:tr>
              <a:tr h="0">
                <a:tc>
                  <a:txBody>
                    <a:bodyPr/>
                    <a:lstStyle/>
                    <a:p>
                      <a:pPr>
                        <a:lnSpc>
                          <a:spcPct val="100000"/>
                        </a:lnSpc>
                        <a:spcAft>
                          <a:spcPts val="300"/>
                        </a:spcAft>
                      </a:pPr>
                      <a:r>
                        <a:rPr lang="en" sz="1100" b="1">
                          <a:solidFill>
                            <a:schemeClr val="bg2"/>
                          </a:solidFill>
                          <a:latin typeface="Poppins" pitchFamily="2" charset="77"/>
                          <a:cs typeface="Poppins" pitchFamily="2" charset="77"/>
                        </a:rPr>
                        <a:t>Building a Campaign</a:t>
                      </a:r>
                      <a:endParaRPr lang="en-US" sz="1100" b="1">
                        <a:solidFill>
                          <a:schemeClr val="bg2"/>
                        </a:solidFill>
                        <a:latin typeface="Poppins" pitchFamily="2" charset="77"/>
                        <a:cs typeface="Poppins" pitchFamily="2" charset="77"/>
                      </a:endParaRPr>
                    </a:p>
                  </a:txBody>
                  <a:tcPr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300"/>
                        </a:spcAft>
                      </a:pPr>
                      <a:r>
                        <a:rPr lang="en" sz="1100" b="0" spc="150" baseline="0">
                          <a:solidFill>
                            <a:schemeClr val="accent1"/>
                          </a:solidFill>
                          <a:latin typeface="Poppins" pitchFamily="2" charset="77"/>
                          <a:cs typeface="Poppins" pitchFamily="2" charset="77"/>
                        </a:rPr>
                        <a:t>01</a:t>
                      </a:r>
                      <a:r>
                        <a:rPr lang="en" sz="1100" b="0">
                          <a:solidFill>
                            <a:schemeClr val="bg2"/>
                          </a:solidFill>
                          <a:latin typeface="Poppins" pitchFamily="2" charset="77"/>
                          <a:cs typeface="Poppins" pitchFamily="2" charset="77"/>
                        </a:rPr>
                        <a:t> </a:t>
                      </a:r>
                      <a:r>
                        <a:rPr lang="en-US" sz="1100" b="0">
                          <a:solidFill>
                            <a:schemeClr val="bg2"/>
                          </a:solidFill>
                          <a:latin typeface="Poppins" pitchFamily="2" charset="77"/>
                          <a:cs typeface="Poppins" pitchFamily="2" charset="77"/>
                        </a:rPr>
                        <a:t>Case Study</a:t>
                      </a:r>
                    </a:p>
                    <a:p>
                      <a:pPr>
                        <a:lnSpc>
                          <a:spcPct val="100000"/>
                        </a:lnSpc>
                        <a:spcBef>
                          <a:spcPts val="0"/>
                        </a:spcBef>
                        <a:spcAft>
                          <a:spcPts val="300"/>
                        </a:spcAft>
                      </a:pPr>
                      <a:r>
                        <a:rPr lang="en" sz="1100" b="0">
                          <a:solidFill>
                            <a:schemeClr val="accent1"/>
                          </a:solidFill>
                          <a:latin typeface="Poppins" pitchFamily="2" charset="77"/>
                          <a:cs typeface="Poppins" pitchFamily="2" charset="77"/>
                        </a:rPr>
                        <a:t>02</a:t>
                      </a:r>
                      <a:r>
                        <a:rPr lang="en" sz="1100" b="0">
                          <a:solidFill>
                            <a:schemeClr val="bg2"/>
                          </a:solidFill>
                          <a:latin typeface="Poppins" pitchFamily="2" charset="77"/>
                          <a:cs typeface="Poppins" pitchFamily="2" charset="77"/>
                        </a:rPr>
                        <a:t> </a:t>
                      </a:r>
                      <a:r>
                        <a:rPr lang="en-US" sz="1100" b="0">
                          <a:solidFill>
                            <a:schemeClr val="bg2"/>
                          </a:solidFill>
                          <a:latin typeface="Poppins" pitchFamily="2" charset="77"/>
                          <a:cs typeface="Poppins" pitchFamily="2" charset="77"/>
                        </a:rPr>
                        <a:t>Details</a:t>
                      </a:r>
                    </a:p>
                    <a:p>
                      <a:pPr>
                        <a:lnSpc>
                          <a:spcPct val="100000"/>
                        </a:lnSpc>
                        <a:spcBef>
                          <a:spcPts val="0"/>
                        </a:spcBef>
                        <a:spcAft>
                          <a:spcPts val="300"/>
                        </a:spcAft>
                      </a:pPr>
                      <a:r>
                        <a:rPr lang="en" sz="1100" b="0">
                          <a:solidFill>
                            <a:schemeClr val="accent1"/>
                          </a:solidFill>
                          <a:latin typeface="Poppins" pitchFamily="2" charset="77"/>
                          <a:cs typeface="Poppins" pitchFamily="2" charset="77"/>
                        </a:rPr>
                        <a:t>03</a:t>
                      </a:r>
                      <a:r>
                        <a:rPr lang="en" sz="1100" b="0">
                          <a:solidFill>
                            <a:schemeClr val="bg2"/>
                          </a:solidFill>
                          <a:latin typeface="Poppins" pitchFamily="2" charset="77"/>
                          <a:cs typeface="Poppins" pitchFamily="2" charset="77"/>
                        </a:rPr>
                        <a:t> </a:t>
                      </a:r>
                      <a:r>
                        <a:rPr lang="en-US" sz="1100" b="0">
                          <a:solidFill>
                            <a:schemeClr val="bg2"/>
                          </a:solidFill>
                          <a:latin typeface="Poppins" pitchFamily="2" charset="77"/>
                          <a:cs typeface="Poppins" pitchFamily="2" charset="77"/>
                        </a:rPr>
                        <a:t>Test</a:t>
                      </a:r>
                    </a:p>
                  </a:txBody>
                  <a:tcPr marL="0"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672905"/>
                  </a:ext>
                </a:extLst>
              </a:tr>
              <a:tr h="0">
                <a:tc>
                  <a:txBody>
                    <a:bodyPr/>
                    <a:lstStyle/>
                    <a:p>
                      <a:pPr>
                        <a:lnSpc>
                          <a:spcPct val="100000"/>
                        </a:lnSpc>
                        <a:spcAft>
                          <a:spcPts val="300"/>
                        </a:spcAft>
                      </a:pPr>
                      <a:r>
                        <a:rPr lang="en-US" sz="1100" b="1">
                          <a:solidFill>
                            <a:schemeClr val="bg2"/>
                          </a:solidFill>
                          <a:latin typeface="Poppins" pitchFamily="2" charset="77"/>
                          <a:cs typeface="Poppins" pitchFamily="2" charset="77"/>
                        </a:rPr>
                        <a:t>A Note on AI</a:t>
                      </a:r>
                    </a:p>
                  </a:txBody>
                  <a:tcPr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nSpc>
                          <a:spcPct val="100000"/>
                        </a:lnSpc>
                        <a:spcBef>
                          <a:spcPts val="0"/>
                        </a:spcBef>
                        <a:spcAft>
                          <a:spcPts val="300"/>
                        </a:spcAft>
                      </a:pPr>
                      <a:endParaRPr lang="en-US" sz="1100" b="0">
                        <a:solidFill>
                          <a:schemeClr val="bg2"/>
                        </a:solidFill>
                        <a:latin typeface="Poppins" pitchFamily="2" charset="77"/>
                        <a:cs typeface="Poppins" pitchFamily="2" charset="77"/>
                      </a:endParaRPr>
                    </a:p>
                  </a:txBody>
                  <a:tcPr marL="0"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075814051"/>
                  </a:ext>
                </a:extLst>
              </a:tr>
              <a:tr h="463879">
                <a:tc>
                  <a:txBody>
                    <a:bodyPr/>
                    <a:lstStyle/>
                    <a:p>
                      <a:pPr>
                        <a:lnSpc>
                          <a:spcPct val="100000"/>
                        </a:lnSpc>
                        <a:spcAft>
                          <a:spcPts val="300"/>
                        </a:spcAft>
                      </a:pPr>
                      <a:r>
                        <a:rPr lang="en-US" sz="1100" b="1">
                          <a:solidFill>
                            <a:schemeClr val="bg2"/>
                          </a:solidFill>
                          <a:latin typeface="Poppins" pitchFamily="2" charset="77"/>
                          <a:cs typeface="Poppins" pitchFamily="2" charset="77"/>
                        </a:rPr>
                        <a:t>Campaign Build</a:t>
                      </a:r>
                    </a:p>
                  </a:txBody>
                  <a:tcPr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300"/>
                        </a:spcAft>
                      </a:pPr>
                      <a:r>
                        <a:rPr lang="en" sz="1100" b="0" spc="150" baseline="0">
                          <a:solidFill>
                            <a:schemeClr val="accent1"/>
                          </a:solidFill>
                          <a:latin typeface="Poppins" pitchFamily="2" charset="77"/>
                          <a:cs typeface="Poppins" pitchFamily="2" charset="77"/>
                        </a:rPr>
                        <a:t>01</a:t>
                      </a:r>
                      <a:r>
                        <a:rPr lang="en" sz="1100" b="0">
                          <a:solidFill>
                            <a:schemeClr val="bg2"/>
                          </a:solidFill>
                          <a:latin typeface="Poppins" pitchFamily="2" charset="77"/>
                          <a:cs typeface="Poppins" pitchFamily="2" charset="77"/>
                        </a:rPr>
                        <a:t> </a:t>
                      </a:r>
                      <a:r>
                        <a:rPr lang="en-US" sz="1100" b="0">
                          <a:solidFill>
                            <a:schemeClr val="bg2"/>
                          </a:solidFill>
                          <a:latin typeface="Poppins" pitchFamily="2" charset="77"/>
                          <a:cs typeface="Poppins" pitchFamily="2" charset="77"/>
                        </a:rPr>
                        <a:t>Case Study</a:t>
                      </a:r>
                    </a:p>
                    <a:p>
                      <a:pPr>
                        <a:lnSpc>
                          <a:spcPct val="100000"/>
                        </a:lnSpc>
                        <a:spcBef>
                          <a:spcPts val="0"/>
                        </a:spcBef>
                        <a:spcAft>
                          <a:spcPts val="300"/>
                        </a:spcAft>
                      </a:pPr>
                      <a:r>
                        <a:rPr lang="en" sz="1100" b="0">
                          <a:solidFill>
                            <a:schemeClr val="accent1"/>
                          </a:solidFill>
                          <a:latin typeface="Poppins" pitchFamily="2" charset="77"/>
                          <a:cs typeface="Poppins" pitchFamily="2" charset="77"/>
                        </a:rPr>
                        <a:t>02</a:t>
                      </a:r>
                      <a:r>
                        <a:rPr lang="en" sz="1100" b="0">
                          <a:solidFill>
                            <a:schemeClr val="bg2"/>
                          </a:solidFill>
                          <a:latin typeface="Poppins" pitchFamily="2" charset="77"/>
                          <a:cs typeface="Poppins" pitchFamily="2" charset="77"/>
                        </a:rPr>
                        <a:t> </a:t>
                      </a:r>
                      <a:r>
                        <a:rPr lang="en-US" sz="1100" b="0">
                          <a:solidFill>
                            <a:schemeClr val="bg2"/>
                          </a:solidFill>
                          <a:latin typeface="Poppins" pitchFamily="2" charset="77"/>
                          <a:cs typeface="Poppins" pitchFamily="2" charset="77"/>
                        </a:rPr>
                        <a:t>Brief</a:t>
                      </a:r>
                    </a:p>
                    <a:p>
                      <a:pPr>
                        <a:lnSpc>
                          <a:spcPct val="100000"/>
                        </a:lnSpc>
                        <a:spcBef>
                          <a:spcPts val="0"/>
                        </a:spcBef>
                        <a:spcAft>
                          <a:spcPts val="300"/>
                        </a:spcAft>
                      </a:pPr>
                      <a:r>
                        <a:rPr lang="en" sz="1100" b="0">
                          <a:solidFill>
                            <a:schemeClr val="accent1"/>
                          </a:solidFill>
                          <a:latin typeface="Poppins" pitchFamily="2" charset="77"/>
                          <a:cs typeface="Poppins" pitchFamily="2" charset="77"/>
                        </a:rPr>
                        <a:t>03</a:t>
                      </a:r>
                      <a:r>
                        <a:rPr lang="en" sz="1100" b="0">
                          <a:solidFill>
                            <a:schemeClr val="bg2"/>
                          </a:solidFill>
                          <a:latin typeface="Poppins" pitchFamily="2" charset="77"/>
                          <a:cs typeface="Poppins" pitchFamily="2" charset="77"/>
                        </a:rPr>
                        <a:t> </a:t>
                      </a:r>
                      <a:r>
                        <a:rPr lang="en-US" sz="1100" b="0">
                          <a:solidFill>
                            <a:schemeClr val="bg2"/>
                          </a:solidFill>
                          <a:latin typeface="Poppins" pitchFamily="2" charset="77"/>
                          <a:cs typeface="Poppins" pitchFamily="2" charset="77"/>
                        </a:rPr>
                        <a:t>Architecture Grid</a:t>
                      </a:r>
                    </a:p>
                  </a:txBody>
                  <a:tcPr marL="0"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0787063"/>
                  </a:ext>
                </a:extLst>
              </a:tr>
              <a:tr h="215001">
                <a:tc>
                  <a:txBody>
                    <a:bodyPr/>
                    <a:lstStyle/>
                    <a:p>
                      <a:pPr>
                        <a:lnSpc>
                          <a:spcPct val="100000"/>
                        </a:lnSpc>
                        <a:spcAft>
                          <a:spcPts val="300"/>
                        </a:spcAft>
                      </a:pPr>
                      <a:r>
                        <a:rPr lang="en-US" sz="1100" b="1">
                          <a:solidFill>
                            <a:schemeClr val="bg2"/>
                          </a:solidFill>
                          <a:latin typeface="Poppins" pitchFamily="2" charset="77"/>
                          <a:cs typeface="Poppins" pitchFamily="2" charset="77"/>
                        </a:rPr>
                        <a:t>Meta Campaign Build</a:t>
                      </a:r>
                    </a:p>
                  </a:txBody>
                  <a:tcPr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300"/>
                        </a:spcAft>
                      </a:pPr>
                      <a:r>
                        <a:rPr lang="en" sz="1100" b="0" spc="150" baseline="0">
                          <a:solidFill>
                            <a:schemeClr val="accent1"/>
                          </a:solidFill>
                          <a:latin typeface="Poppins" pitchFamily="2" charset="77"/>
                          <a:cs typeface="Poppins" pitchFamily="2" charset="77"/>
                        </a:rPr>
                        <a:t>01</a:t>
                      </a:r>
                      <a:r>
                        <a:rPr lang="en" sz="1100" b="0">
                          <a:solidFill>
                            <a:schemeClr val="bg2"/>
                          </a:solidFill>
                          <a:latin typeface="Poppins" pitchFamily="2" charset="77"/>
                          <a:cs typeface="Poppins" pitchFamily="2" charset="77"/>
                        </a:rPr>
                        <a:t> </a:t>
                      </a:r>
                      <a:r>
                        <a:rPr lang="en-US" sz="1100" b="0">
                          <a:solidFill>
                            <a:schemeClr val="bg2"/>
                          </a:solidFill>
                          <a:latin typeface="Poppins" pitchFamily="2" charset="77"/>
                          <a:cs typeface="Poppins" pitchFamily="2" charset="77"/>
                        </a:rPr>
                        <a:t>Campaign Creation</a:t>
                      </a:r>
                    </a:p>
                    <a:p>
                      <a:pPr>
                        <a:lnSpc>
                          <a:spcPct val="100000"/>
                        </a:lnSpc>
                        <a:spcBef>
                          <a:spcPts val="0"/>
                        </a:spcBef>
                        <a:spcAft>
                          <a:spcPts val="300"/>
                        </a:spcAft>
                      </a:pPr>
                      <a:r>
                        <a:rPr lang="en" sz="1100" b="0">
                          <a:solidFill>
                            <a:schemeClr val="accent1"/>
                          </a:solidFill>
                          <a:latin typeface="Poppins" pitchFamily="2" charset="77"/>
                          <a:cs typeface="Poppins" pitchFamily="2" charset="77"/>
                        </a:rPr>
                        <a:t>02</a:t>
                      </a:r>
                      <a:r>
                        <a:rPr lang="en" sz="1100" b="0">
                          <a:solidFill>
                            <a:schemeClr val="bg2"/>
                          </a:solidFill>
                          <a:latin typeface="Poppins" pitchFamily="2" charset="77"/>
                          <a:cs typeface="Poppins" pitchFamily="2" charset="77"/>
                        </a:rPr>
                        <a:t> </a:t>
                      </a:r>
                      <a:r>
                        <a:rPr lang="en-US" sz="1100" b="0">
                          <a:solidFill>
                            <a:schemeClr val="bg2"/>
                          </a:solidFill>
                          <a:latin typeface="Poppins" pitchFamily="2" charset="77"/>
                          <a:cs typeface="Poppins" pitchFamily="2" charset="77"/>
                        </a:rPr>
                        <a:t>Adsets</a:t>
                      </a:r>
                    </a:p>
                    <a:p>
                      <a:pPr>
                        <a:lnSpc>
                          <a:spcPct val="100000"/>
                        </a:lnSpc>
                        <a:spcBef>
                          <a:spcPts val="0"/>
                        </a:spcBef>
                        <a:spcAft>
                          <a:spcPts val="300"/>
                        </a:spcAft>
                      </a:pPr>
                      <a:r>
                        <a:rPr lang="en" sz="1100" b="0">
                          <a:solidFill>
                            <a:schemeClr val="accent1"/>
                          </a:solidFill>
                          <a:latin typeface="Poppins" pitchFamily="2" charset="77"/>
                          <a:cs typeface="Poppins" pitchFamily="2" charset="77"/>
                        </a:rPr>
                        <a:t>03</a:t>
                      </a:r>
                      <a:r>
                        <a:rPr lang="en" sz="1100" b="0">
                          <a:solidFill>
                            <a:schemeClr val="bg2"/>
                          </a:solidFill>
                          <a:latin typeface="Poppins" pitchFamily="2" charset="77"/>
                          <a:cs typeface="Poppins" pitchFamily="2" charset="77"/>
                        </a:rPr>
                        <a:t> </a:t>
                      </a:r>
                      <a:r>
                        <a:rPr lang="en-US" sz="1100" b="0">
                          <a:solidFill>
                            <a:schemeClr val="bg2"/>
                          </a:solidFill>
                          <a:latin typeface="Poppins" pitchFamily="2" charset="77"/>
                          <a:cs typeface="Poppins" pitchFamily="2" charset="77"/>
                        </a:rPr>
                        <a:t>Ads</a:t>
                      </a:r>
                    </a:p>
                  </a:txBody>
                  <a:tcPr marL="0"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613158"/>
                  </a:ext>
                </a:extLst>
              </a:tr>
              <a:tr h="340507">
                <a:tc>
                  <a:txBody>
                    <a:bodyPr/>
                    <a:lstStyle/>
                    <a:p>
                      <a:pPr marL="0" marR="0" lvl="0" indent="0" algn="l" defTabSz="914400" rtl="0" eaLnBrk="1" fontAlgn="auto" latinLnBrk="0" hangingPunct="1">
                        <a:lnSpc>
                          <a:spcPct val="100000"/>
                        </a:lnSpc>
                        <a:spcBef>
                          <a:spcPts val="0"/>
                        </a:spcBef>
                        <a:spcAft>
                          <a:spcPts val="300"/>
                        </a:spcAft>
                        <a:buClr>
                          <a:srgbClr val="000000"/>
                        </a:buClr>
                        <a:buSzTx/>
                        <a:buFont typeface="Arial"/>
                        <a:buNone/>
                        <a:tabLst/>
                        <a:defRPr/>
                      </a:pPr>
                      <a:r>
                        <a:rPr lang="en-US" sz="1100" b="1">
                          <a:solidFill>
                            <a:schemeClr val="bg2"/>
                          </a:solidFill>
                          <a:latin typeface="Poppins" pitchFamily="2" charset="77"/>
                          <a:cs typeface="Poppins" pitchFamily="2" charset="77"/>
                        </a:rPr>
                        <a:t>Measuring, Optimization, and Reporting</a:t>
                      </a:r>
                    </a:p>
                  </a:txBody>
                  <a:tcPr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00000"/>
                        </a:lnSpc>
                        <a:spcBef>
                          <a:spcPts val="0"/>
                        </a:spcBef>
                        <a:spcAft>
                          <a:spcPts val="300"/>
                        </a:spcAft>
                        <a:buClr>
                          <a:schemeClr val="dk1"/>
                        </a:buClr>
                        <a:buSzPct val="100000"/>
                        <a:buNone/>
                      </a:pPr>
                      <a:r>
                        <a:rPr lang="en" sz="1100" b="0" spc="150" baseline="0">
                          <a:solidFill>
                            <a:schemeClr val="accent1"/>
                          </a:solidFill>
                          <a:latin typeface="Poppins" pitchFamily="2" charset="77"/>
                          <a:cs typeface="Poppins" pitchFamily="2" charset="77"/>
                        </a:rPr>
                        <a:t>01</a:t>
                      </a:r>
                      <a:r>
                        <a:rPr lang="en-US" sz="1100" b="0">
                          <a:solidFill>
                            <a:schemeClr val="bg2"/>
                          </a:solidFill>
                          <a:latin typeface="Poppins" pitchFamily="2" charset="77"/>
                          <a:cs typeface="Poppins" pitchFamily="2" charset="77"/>
                        </a:rPr>
                        <a:t> Discussion of KPI</a:t>
                      </a:r>
                    </a:p>
                    <a:p>
                      <a:pPr marL="0" lvl="0" indent="0" algn="l" rtl="0">
                        <a:lnSpc>
                          <a:spcPct val="100000"/>
                        </a:lnSpc>
                        <a:spcBef>
                          <a:spcPts val="0"/>
                        </a:spcBef>
                        <a:spcAft>
                          <a:spcPts val="300"/>
                        </a:spcAft>
                        <a:buClr>
                          <a:schemeClr val="dk1"/>
                        </a:buClr>
                        <a:buSzPct val="100000"/>
                        <a:buNone/>
                      </a:pPr>
                      <a:r>
                        <a:rPr lang="en-US" sz="1100" b="0">
                          <a:solidFill>
                            <a:schemeClr val="accent1"/>
                          </a:solidFill>
                          <a:latin typeface="Poppins" pitchFamily="2" charset="77"/>
                          <a:cs typeface="Poppins" pitchFamily="2" charset="77"/>
                        </a:rPr>
                        <a:t>02</a:t>
                      </a:r>
                      <a:r>
                        <a:rPr lang="en-US" sz="1100" b="0">
                          <a:solidFill>
                            <a:schemeClr val="bg2"/>
                          </a:solidFill>
                          <a:latin typeface="Poppins" pitchFamily="2" charset="77"/>
                          <a:cs typeface="Poppins" pitchFamily="2" charset="77"/>
                        </a:rPr>
                        <a:t> KPI — Important Metrics </a:t>
                      </a:r>
                    </a:p>
                    <a:p>
                      <a:pPr marL="0" lvl="0" indent="0" algn="l" rtl="0">
                        <a:lnSpc>
                          <a:spcPct val="100000"/>
                        </a:lnSpc>
                        <a:spcBef>
                          <a:spcPts val="0"/>
                        </a:spcBef>
                        <a:spcAft>
                          <a:spcPts val="300"/>
                        </a:spcAft>
                        <a:buClr>
                          <a:schemeClr val="dk1"/>
                        </a:buClr>
                        <a:buSzPct val="100000"/>
                        <a:buNone/>
                      </a:pPr>
                      <a:r>
                        <a:rPr lang="en" sz="1100" b="0">
                          <a:solidFill>
                            <a:schemeClr val="accent1"/>
                          </a:solidFill>
                          <a:latin typeface="Poppins" pitchFamily="2" charset="77"/>
                          <a:cs typeface="Poppins" pitchFamily="2" charset="77"/>
                        </a:rPr>
                        <a:t>03 </a:t>
                      </a:r>
                      <a:r>
                        <a:rPr lang="en-US" sz="1100" b="0">
                          <a:solidFill>
                            <a:schemeClr val="bg2"/>
                          </a:solidFill>
                          <a:latin typeface="Poppins" pitchFamily="2" charset="77"/>
                          <a:cs typeface="Poppins" pitchFamily="2" charset="77"/>
                        </a:rPr>
                        <a:t>Ads Manager Data</a:t>
                      </a:r>
                    </a:p>
                  </a:txBody>
                  <a:tcPr marL="0" marR="0" marT="54864" marB="54864" anchor="ctr">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2582328"/>
                  </a:ext>
                </a:extLst>
              </a:tr>
            </a:tbl>
          </a:graphicData>
        </a:graphic>
      </p:graphicFrame>
      <p:sp>
        <p:nvSpPr>
          <p:cNvPr id="8" name="Title 7">
            <a:extLst>
              <a:ext uri="{FF2B5EF4-FFF2-40B4-BE49-F238E27FC236}">
                <a16:creationId xmlns:a16="http://schemas.microsoft.com/office/drawing/2014/main" id="{7974191A-D5ED-512E-9907-27E9556DFD7C}"/>
              </a:ext>
            </a:extLst>
          </p:cNvPr>
          <p:cNvSpPr>
            <a:spLocks noGrp="1"/>
          </p:cNvSpPr>
          <p:nvPr>
            <p:ph type="title"/>
          </p:nvPr>
        </p:nvSpPr>
        <p:spPr/>
        <p:txBody>
          <a:bodyPr>
            <a:normAutofit/>
          </a:bodyPr>
          <a:lstStyle/>
          <a:p>
            <a:r>
              <a:rPr lang="en-US"/>
              <a:t>An Overall Approach to Social Media Marketing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384341E-90C4-EF20-5AA1-03C83D73FD46}"/>
              </a:ext>
            </a:extLst>
          </p:cNvPr>
          <p:cNvGraphicFramePr>
            <a:graphicFrameLocks noGrp="1"/>
          </p:cNvGraphicFramePr>
          <p:nvPr>
            <p:extLst>
              <p:ext uri="{D42A27DB-BD31-4B8C-83A1-F6EECF244321}">
                <p14:modId xmlns:p14="http://schemas.microsoft.com/office/powerpoint/2010/main" val="2589515047"/>
              </p:ext>
            </p:extLst>
          </p:nvPr>
        </p:nvGraphicFramePr>
        <p:xfrm>
          <a:off x="447261" y="1119129"/>
          <a:ext cx="8249478" cy="5239687"/>
        </p:xfrm>
        <a:graphic>
          <a:graphicData uri="http://schemas.openxmlformats.org/drawingml/2006/table">
            <a:tbl>
              <a:tblPr firstRow="1" bandRow="1">
                <a:tableStyleId>{5C22544A-7EE6-4342-B048-85BDC9FD1C3A}</a:tableStyleId>
              </a:tblPr>
              <a:tblGrid>
                <a:gridCol w="1628618">
                  <a:extLst>
                    <a:ext uri="{9D8B030D-6E8A-4147-A177-3AD203B41FA5}">
                      <a16:colId xmlns:a16="http://schemas.microsoft.com/office/drawing/2014/main" val="4039971900"/>
                    </a:ext>
                  </a:extLst>
                </a:gridCol>
                <a:gridCol w="6620860">
                  <a:extLst>
                    <a:ext uri="{9D8B030D-6E8A-4147-A177-3AD203B41FA5}">
                      <a16:colId xmlns:a16="http://schemas.microsoft.com/office/drawing/2014/main" val="3789530243"/>
                    </a:ext>
                  </a:extLst>
                </a:gridCol>
              </a:tblGrid>
              <a:tr h="673042">
                <a:tc>
                  <a:txBody>
                    <a:bodyPr/>
                    <a:lstStyle/>
                    <a:p>
                      <a:pPr>
                        <a:lnSpc>
                          <a:spcPct val="110000"/>
                        </a:lnSpc>
                      </a:pPr>
                      <a:r>
                        <a:rPr lang="en" sz="1200" b="1">
                          <a:solidFill>
                            <a:schemeClr val="bg2"/>
                          </a:solidFill>
                          <a:latin typeface="Poppins"/>
                          <a:ea typeface="Poppins"/>
                          <a:cs typeface="Poppins"/>
                          <a:sym typeface="Poppins"/>
                        </a:rPr>
                        <a:t>Website</a:t>
                      </a:r>
                      <a:endParaRPr lang="en-US" sz="1200" b="1">
                        <a:solidFill>
                          <a:schemeClr val="bg2"/>
                        </a:solidFill>
                        <a:latin typeface="Poppins" pitchFamily="2" charset="77"/>
                        <a:cs typeface="Poppins" pitchFamily="2" charset="77"/>
                      </a:endParaRPr>
                    </a:p>
                  </a:txBody>
                  <a:tcPr marL="0" marR="0" marT="91440" marB="91440">
                    <a:lnB w="12700" cap="flat" cmpd="sng" algn="ctr">
                      <a:solidFill>
                        <a:schemeClr val="bg2">
                          <a:lumMod val="40000"/>
                          <a:lumOff val="60000"/>
                        </a:schemeClr>
                      </a:solidFill>
                      <a:prstDash val="solid"/>
                      <a:round/>
                      <a:headEnd type="none" w="med" len="med"/>
                      <a:tailEnd type="none" w="med" len="med"/>
                    </a:lnB>
                    <a:noFill/>
                  </a:tcPr>
                </a:tc>
                <a:tc>
                  <a:txBody>
                    <a:bodyPr/>
                    <a:lstStyle/>
                    <a:p>
                      <a:pPr>
                        <a:lnSpc>
                          <a:spcPct val="110000"/>
                        </a:lnSpc>
                        <a:spcBef>
                          <a:spcPts val="0"/>
                        </a:spcBef>
                        <a:spcAft>
                          <a:spcPts val="500"/>
                        </a:spcAft>
                      </a:pPr>
                      <a:r>
                        <a:rPr lang="en" sz="1200" b="0" dirty="0">
                          <a:solidFill>
                            <a:schemeClr val="bg2"/>
                          </a:solidFill>
                          <a:latin typeface="Poppins"/>
                          <a:ea typeface="Poppins"/>
                          <a:cs typeface="Poppins"/>
                          <a:sym typeface="Poppins"/>
                        </a:rPr>
                        <a:t>You don't own your audience if it is on social media. Best to get them to your own website, your own property.  Your website is the most likely way consumers will be introduced to your brand. Landing Page, a separate and campaign-specific page is very important.</a:t>
                      </a:r>
                      <a:endParaRPr lang="en-US" sz="1200" b="0" dirty="0">
                        <a:solidFill>
                          <a:schemeClr val="bg2"/>
                        </a:solidFill>
                        <a:latin typeface="Poppins" pitchFamily="2" charset="77"/>
                        <a:cs typeface="Poppins" pitchFamily="2" charset="77"/>
                      </a:endParaRPr>
                    </a:p>
                  </a:txBody>
                  <a:tcPr marL="0" marR="0" marT="91440" marB="91440">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2798978"/>
                  </a:ext>
                </a:extLst>
              </a:tr>
              <a:tr h="523806">
                <a:tc>
                  <a:txBody>
                    <a:bodyPr/>
                    <a:lstStyle/>
                    <a:p>
                      <a:pPr>
                        <a:lnSpc>
                          <a:spcPct val="110000"/>
                        </a:lnSpc>
                      </a:pPr>
                      <a:r>
                        <a:rPr lang="en" sz="1200" b="1">
                          <a:solidFill>
                            <a:schemeClr val="bg2"/>
                          </a:solidFill>
                          <a:latin typeface="Poppins"/>
                          <a:ea typeface="Poppins"/>
                          <a:cs typeface="Poppins"/>
                          <a:sym typeface="Poppins"/>
                        </a:rPr>
                        <a:t>Social Media </a:t>
                      </a:r>
                      <a:br>
                        <a:rPr lang="en" sz="1200" b="1">
                          <a:solidFill>
                            <a:schemeClr val="bg2"/>
                          </a:solidFill>
                          <a:latin typeface="Poppins"/>
                          <a:ea typeface="Poppins"/>
                          <a:cs typeface="Poppins"/>
                          <a:sym typeface="Poppins"/>
                        </a:rPr>
                      </a:br>
                      <a:r>
                        <a:rPr lang="en" sz="1200" b="1">
                          <a:solidFill>
                            <a:schemeClr val="bg2"/>
                          </a:solidFill>
                          <a:latin typeface="Poppins"/>
                          <a:ea typeface="Poppins"/>
                          <a:cs typeface="Poppins"/>
                          <a:sym typeface="Poppins"/>
                        </a:rPr>
                        <a:t>Presence </a:t>
                      </a:r>
                      <a:endParaRPr lang="en-US" sz="1200" b="1">
                        <a:solidFill>
                          <a:schemeClr val="bg2"/>
                        </a:solidFill>
                        <a:latin typeface="Poppins" pitchFamily="2" charset="77"/>
                        <a:cs typeface="Poppins" pitchFamily="2" charset="77"/>
                      </a:endParaRP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l" rtl="0">
                        <a:lnSpc>
                          <a:spcPct val="95000"/>
                        </a:lnSpc>
                        <a:spcBef>
                          <a:spcPts val="1200"/>
                        </a:spcBef>
                        <a:spcAft>
                          <a:spcPts val="0"/>
                        </a:spcAft>
                        <a:buSzPts val="770"/>
                        <a:buNone/>
                      </a:pPr>
                      <a:r>
                        <a:rPr lang="en-US" sz="1200" b="0">
                          <a:solidFill>
                            <a:schemeClr val="bg2"/>
                          </a:solidFill>
                          <a:latin typeface="Poppins"/>
                          <a:ea typeface="Poppins"/>
                          <a:cs typeface="Poppins"/>
                          <a:sym typeface="Poppins"/>
                        </a:rPr>
                        <a:t>Which platforms to utilize is up to you!  Choose wisely, don't overcommit. Posting organically will help you build authenticity and understand your audience interests.</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1908713"/>
                  </a:ext>
                </a:extLst>
              </a:tr>
              <a:tr h="643829">
                <a:tc>
                  <a:txBody>
                    <a:bodyPr/>
                    <a:lstStyle/>
                    <a:p>
                      <a:pPr>
                        <a:lnSpc>
                          <a:spcPct val="110000"/>
                        </a:lnSpc>
                      </a:pPr>
                      <a:r>
                        <a:rPr lang="en" sz="1200" b="1">
                          <a:solidFill>
                            <a:schemeClr val="bg2"/>
                          </a:solidFill>
                          <a:latin typeface="Poppins"/>
                          <a:ea typeface="Poppins"/>
                          <a:cs typeface="Poppins"/>
                          <a:sym typeface="Poppins"/>
                        </a:rPr>
                        <a:t>Site Analytics </a:t>
                      </a:r>
                      <a:endParaRPr lang="en-US" sz="1200" b="1">
                        <a:solidFill>
                          <a:schemeClr val="bg2"/>
                        </a:solidFill>
                        <a:latin typeface="Poppins" pitchFamily="2" charset="77"/>
                        <a:cs typeface="Poppins" pitchFamily="2" charset="77"/>
                      </a:endParaRP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l" rtl="0">
                        <a:lnSpc>
                          <a:spcPct val="95000"/>
                        </a:lnSpc>
                        <a:spcBef>
                          <a:spcPts val="1200"/>
                        </a:spcBef>
                        <a:spcAft>
                          <a:spcPts val="0"/>
                        </a:spcAft>
                        <a:buSzPts val="770"/>
                        <a:buNone/>
                      </a:pPr>
                      <a:r>
                        <a:rPr lang="en-US" sz="1200" b="0">
                          <a:solidFill>
                            <a:schemeClr val="bg2"/>
                          </a:solidFill>
                          <a:latin typeface="Poppins"/>
                          <a:ea typeface="Poppins"/>
                          <a:cs typeface="Poppins"/>
                          <a:sym typeface="Poppins"/>
                        </a:rPr>
                        <a:t>Google Analytics 4 is the most common platform used.  Site Data is required for optimization and evaluation.</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076872715"/>
                  </a:ext>
                </a:extLst>
              </a:tr>
              <a:tr h="458534">
                <a:tc>
                  <a:txBody>
                    <a:bodyPr/>
                    <a:lstStyle/>
                    <a:p>
                      <a:pPr>
                        <a:lnSpc>
                          <a:spcPct val="110000"/>
                        </a:lnSpc>
                      </a:pPr>
                      <a:r>
                        <a:rPr lang="en" sz="1200" b="1">
                          <a:solidFill>
                            <a:schemeClr val="bg2"/>
                          </a:solidFill>
                          <a:latin typeface="Poppins"/>
                          <a:ea typeface="Poppins"/>
                          <a:cs typeface="Poppins"/>
                          <a:sym typeface="Poppins"/>
                        </a:rPr>
                        <a:t>Tag Management </a:t>
                      </a:r>
                      <a:endParaRPr lang="en-US" sz="1200" b="1">
                        <a:solidFill>
                          <a:schemeClr val="bg2"/>
                        </a:solidFill>
                        <a:latin typeface="Poppins" pitchFamily="2" charset="77"/>
                        <a:cs typeface="Poppins" pitchFamily="2" charset="77"/>
                      </a:endParaRP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l" rtl="0">
                        <a:lnSpc>
                          <a:spcPct val="95000"/>
                        </a:lnSpc>
                        <a:spcBef>
                          <a:spcPts val="1200"/>
                        </a:spcBef>
                        <a:spcAft>
                          <a:spcPts val="0"/>
                        </a:spcAft>
                        <a:buSzPts val="770"/>
                        <a:buNone/>
                      </a:pPr>
                      <a:r>
                        <a:rPr lang="en-US" sz="1200" b="0">
                          <a:solidFill>
                            <a:schemeClr val="bg2"/>
                          </a:solidFill>
                          <a:latin typeface="Poppins"/>
                          <a:ea typeface="Poppins"/>
                          <a:cs typeface="Poppins"/>
                          <a:sym typeface="Poppins"/>
                        </a:rPr>
                        <a:t>Google Tag Manager is free and an industry standard tool.  What are tags?  Why do you need them?/So What?</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8672905"/>
                  </a:ext>
                </a:extLst>
              </a:tr>
              <a:tr h="757664">
                <a:tc>
                  <a:txBody>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 sz="1200" b="1">
                          <a:solidFill>
                            <a:schemeClr val="bg2"/>
                          </a:solidFill>
                          <a:latin typeface="Poppins"/>
                          <a:ea typeface="Poppins"/>
                          <a:cs typeface="Poppins"/>
                          <a:sym typeface="Poppins"/>
                        </a:rPr>
                        <a:t>Google Ads </a:t>
                      </a:r>
                      <a:br>
                        <a:rPr lang="en" sz="1200" b="1">
                          <a:solidFill>
                            <a:schemeClr val="bg2"/>
                          </a:solidFill>
                          <a:latin typeface="Poppins"/>
                          <a:ea typeface="Poppins"/>
                          <a:cs typeface="Poppins"/>
                          <a:sym typeface="Poppins"/>
                        </a:rPr>
                      </a:br>
                      <a:r>
                        <a:rPr lang="en" sz="1200" b="1">
                          <a:solidFill>
                            <a:schemeClr val="bg2"/>
                          </a:solidFill>
                          <a:latin typeface="Poppins"/>
                          <a:ea typeface="Poppins"/>
                          <a:cs typeface="Poppins"/>
                          <a:sym typeface="Poppins"/>
                        </a:rPr>
                        <a:t>Account </a:t>
                      </a:r>
                      <a:endParaRPr lang="en-US" sz="1200" b="1">
                        <a:solidFill>
                          <a:schemeClr val="bg2"/>
                        </a:solidFill>
                        <a:latin typeface="Poppins" pitchFamily="2" charset="77"/>
                        <a:cs typeface="Poppins" pitchFamily="2" charset="77"/>
                      </a:endParaRP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l" rtl="0">
                        <a:lnSpc>
                          <a:spcPct val="95000"/>
                        </a:lnSpc>
                        <a:spcBef>
                          <a:spcPts val="1200"/>
                        </a:spcBef>
                        <a:spcAft>
                          <a:spcPts val="0"/>
                        </a:spcAft>
                        <a:buSzPts val="770"/>
                        <a:buNone/>
                      </a:pPr>
                      <a:r>
                        <a:rPr lang="en" sz="1200" b="0">
                          <a:solidFill>
                            <a:schemeClr val="bg2"/>
                          </a:solidFill>
                          <a:latin typeface="Poppins"/>
                          <a:ea typeface="Poppins"/>
                          <a:cs typeface="Poppins"/>
                          <a:sym typeface="Poppins"/>
                        </a:rPr>
                        <a:t>Excellent Research Tools and audience management capabilities.  Even if you aren't ready to advertise with Google it makes sense to have an account for access to the research tools and to build an audience.  You want the audience ready when you are. </a:t>
                      </a:r>
                      <a:endParaRPr lang="en-US" sz="1200" b="0">
                        <a:solidFill>
                          <a:schemeClr val="bg2"/>
                        </a:solidFill>
                        <a:latin typeface="Poppins"/>
                        <a:ea typeface="Poppins"/>
                        <a:cs typeface="Poppins"/>
                        <a:sym typeface="Poppins"/>
                      </a:endParaRP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62582328"/>
                  </a:ext>
                </a:extLst>
              </a:tr>
              <a:tr h="499861">
                <a:tc>
                  <a:txBody>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 sz="1200" b="1">
                          <a:solidFill>
                            <a:schemeClr val="bg2"/>
                          </a:solidFill>
                          <a:latin typeface="Poppins"/>
                          <a:ea typeface="Poppins"/>
                          <a:cs typeface="Poppins"/>
                          <a:sym typeface="Poppins"/>
                        </a:rPr>
                        <a:t>Google Search Console </a:t>
                      </a:r>
                      <a:endParaRPr lang="en-US" sz="1200" b="1">
                        <a:solidFill>
                          <a:schemeClr val="bg2"/>
                        </a:solidFill>
                        <a:latin typeface="Poppins" pitchFamily="2" charset="77"/>
                        <a:cs typeface="Poppins" pitchFamily="2" charset="77"/>
                      </a:endParaRP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l" rtl="0">
                        <a:lnSpc>
                          <a:spcPct val="95000"/>
                        </a:lnSpc>
                        <a:spcBef>
                          <a:spcPts val="1200"/>
                        </a:spcBef>
                        <a:spcAft>
                          <a:spcPts val="0"/>
                        </a:spcAft>
                        <a:buSzPts val="770"/>
                        <a:buNone/>
                      </a:pPr>
                      <a:r>
                        <a:rPr lang="en-US" sz="1200" b="0">
                          <a:solidFill>
                            <a:schemeClr val="bg2"/>
                          </a:solidFill>
                          <a:latin typeface="Poppins"/>
                          <a:ea typeface="Poppins"/>
                          <a:cs typeface="Poppins"/>
                          <a:sym typeface="Poppins"/>
                        </a:rPr>
                        <a:t>SEO Data.</a:t>
                      </a: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77037180"/>
                  </a:ext>
                </a:extLst>
              </a:tr>
              <a:tr h="499861">
                <a:tc>
                  <a:txBody>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 sz="1200" b="1">
                          <a:solidFill>
                            <a:schemeClr val="bg2"/>
                          </a:solidFill>
                          <a:latin typeface="Poppins"/>
                          <a:ea typeface="Poppins"/>
                          <a:cs typeface="Poppins"/>
                          <a:sym typeface="Poppins"/>
                        </a:rPr>
                        <a:t>Looker Studio </a:t>
                      </a:r>
                      <a:endParaRPr lang="en-US" sz="1200" b="1">
                        <a:solidFill>
                          <a:schemeClr val="bg2"/>
                        </a:solidFill>
                        <a:latin typeface="Poppins" pitchFamily="2" charset="77"/>
                        <a:cs typeface="Poppins" pitchFamily="2" charset="77"/>
                      </a:endParaRP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0"/>
                        </a:spcBef>
                        <a:spcAft>
                          <a:spcPts val="500"/>
                        </a:spcAft>
                        <a:buClr>
                          <a:schemeClr val="dk1"/>
                        </a:buClr>
                        <a:buSzPct val="100000"/>
                        <a:buFont typeface="Arial"/>
                        <a:buNone/>
                        <a:tabLst/>
                        <a:defRPr/>
                      </a:pPr>
                      <a:r>
                        <a:rPr lang="en" sz="1200" b="0">
                          <a:solidFill>
                            <a:schemeClr val="bg2"/>
                          </a:solidFill>
                          <a:latin typeface="Poppins"/>
                          <a:ea typeface="Poppins"/>
                          <a:cs typeface="Poppins"/>
                          <a:sym typeface="Poppins"/>
                        </a:rPr>
                        <a:t>Formerly known as Google Data Studio.  I'll provide some dashboard templates that are easy to use. </a:t>
                      </a:r>
                      <a:endParaRPr lang="en-US" sz="1200" b="0">
                        <a:solidFill>
                          <a:schemeClr val="bg2"/>
                        </a:solidFill>
                        <a:latin typeface="Poppins" pitchFamily="2" charset="77"/>
                        <a:cs typeface="Poppins" pitchFamily="2" charset="77"/>
                      </a:endParaRPr>
                    </a:p>
                  </a:txBody>
                  <a:tcPr marL="0" marR="0" marT="91440" marB="91440">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40326641"/>
                  </a:ext>
                </a:extLst>
              </a:tr>
              <a:tr h="499861">
                <a:tc>
                  <a:txBody>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lang="en" sz="1200" b="1">
                          <a:solidFill>
                            <a:schemeClr val="bg2"/>
                          </a:solidFill>
                          <a:latin typeface="Poppins"/>
                          <a:ea typeface="Poppins"/>
                          <a:cs typeface="Poppins"/>
                          <a:sym typeface="Poppins"/>
                        </a:rPr>
                        <a:t>Social Media </a:t>
                      </a:r>
                      <a:br>
                        <a:rPr lang="en" sz="1200" b="1">
                          <a:solidFill>
                            <a:schemeClr val="bg2"/>
                          </a:solidFill>
                          <a:latin typeface="Poppins"/>
                          <a:ea typeface="Poppins"/>
                          <a:cs typeface="Poppins"/>
                          <a:sym typeface="Poppins"/>
                        </a:rPr>
                      </a:br>
                      <a:r>
                        <a:rPr lang="en" sz="1200" b="1">
                          <a:solidFill>
                            <a:schemeClr val="bg2"/>
                          </a:solidFill>
                          <a:latin typeface="Poppins"/>
                          <a:ea typeface="Poppins"/>
                          <a:cs typeface="Poppins"/>
                          <a:sym typeface="Poppins"/>
                        </a:rPr>
                        <a:t>Business Accounts </a:t>
                      </a:r>
                      <a:endParaRPr lang="en-US" sz="1200" b="1">
                        <a:solidFill>
                          <a:schemeClr val="bg2"/>
                        </a:solidFill>
                        <a:latin typeface="Poppins" pitchFamily="2" charset="77"/>
                        <a:cs typeface="Poppins" pitchFamily="2" charset="77"/>
                      </a:endParaRPr>
                    </a:p>
                  </a:txBody>
                  <a:tcPr marL="0" marR="0" marT="91440" marB="91440">
                    <a:lnT w="12700" cap="flat" cmpd="sng" algn="ctr">
                      <a:solidFill>
                        <a:schemeClr val="bg2">
                          <a:lumMod val="40000"/>
                          <a:lumOff val="60000"/>
                        </a:schemeClr>
                      </a:solidFill>
                      <a:prstDash val="solid"/>
                      <a:round/>
                      <a:headEnd type="none" w="med" len="med"/>
                      <a:tailEnd type="none" w="med" len="med"/>
                    </a:lnT>
                    <a:noFill/>
                  </a:tcPr>
                </a:tc>
                <a:tc>
                  <a:txBody>
                    <a:bodyPr/>
                    <a:lstStyle/>
                    <a:p>
                      <a:pPr marL="0" marR="0" lvl="0" indent="0" algn="l" defTabSz="914400" rtl="0" eaLnBrk="1" fontAlgn="auto" latinLnBrk="0" hangingPunct="1">
                        <a:lnSpc>
                          <a:spcPct val="110000"/>
                        </a:lnSpc>
                        <a:spcBef>
                          <a:spcPts val="0"/>
                        </a:spcBef>
                        <a:spcAft>
                          <a:spcPts val="500"/>
                        </a:spcAft>
                        <a:buClr>
                          <a:schemeClr val="dk1"/>
                        </a:buClr>
                        <a:buSzPct val="100000"/>
                        <a:buFont typeface="Arial"/>
                        <a:buNone/>
                        <a:tabLst/>
                        <a:defRPr/>
                      </a:pPr>
                      <a:r>
                        <a:rPr lang="en-US" sz="1200" b="0" dirty="0">
                          <a:solidFill>
                            <a:schemeClr val="bg2"/>
                          </a:solidFill>
                          <a:latin typeface="Poppins"/>
                          <a:ea typeface="Poppins"/>
                          <a:cs typeface="Poppins"/>
                          <a:sym typeface="Poppins"/>
                        </a:rPr>
                        <a:t>Business accounts for your social media pages.</a:t>
                      </a:r>
                    </a:p>
                  </a:txBody>
                  <a:tcPr marL="0" marR="0" marT="91440" marB="91440">
                    <a:lnT w="12700" cap="flat" cmpd="sng" algn="ctr">
                      <a:solidFill>
                        <a:schemeClr val="bg2">
                          <a:lumMod val="40000"/>
                          <a:lumOff val="60000"/>
                        </a:schemeClr>
                      </a:solidFill>
                      <a:prstDash val="solid"/>
                      <a:round/>
                      <a:headEnd type="none" w="med" len="med"/>
                      <a:tailEnd type="none" w="med" len="med"/>
                    </a:lnT>
                    <a:noFill/>
                  </a:tcPr>
                </a:tc>
                <a:extLst>
                  <a:ext uri="{0D108BD9-81ED-4DB2-BD59-A6C34878D82A}">
                    <a16:rowId xmlns:a16="http://schemas.microsoft.com/office/drawing/2014/main" val="1994568149"/>
                  </a:ext>
                </a:extLst>
              </a:tr>
            </a:tbl>
          </a:graphicData>
        </a:graphic>
      </p:graphicFrame>
      <p:sp>
        <p:nvSpPr>
          <p:cNvPr id="6" name="Title 5">
            <a:extLst>
              <a:ext uri="{FF2B5EF4-FFF2-40B4-BE49-F238E27FC236}">
                <a16:creationId xmlns:a16="http://schemas.microsoft.com/office/drawing/2014/main" id="{F47542A2-157A-797B-9CF7-B3AFA571035E}"/>
              </a:ext>
            </a:extLst>
          </p:cNvPr>
          <p:cNvSpPr>
            <a:spLocks noGrp="1"/>
          </p:cNvSpPr>
          <p:nvPr>
            <p:ph type="title"/>
          </p:nvPr>
        </p:nvSpPr>
        <p:spPr/>
        <p:txBody>
          <a:bodyPr/>
          <a:lstStyle/>
          <a:p>
            <a:r>
              <a:rPr lang="en-US"/>
              <a:t>Infrastructure Requirements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8"/>
          <p:cNvSpPr txBox="1">
            <a:spLocks noGrp="1"/>
          </p:cNvSpPr>
          <p:nvPr>
            <p:ph type="body" idx="1"/>
          </p:nvPr>
        </p:nvSpPr>
        <p:spPr>
          <a:prstGeom prst="rect">
            <a:avLst/>
          </a:prstGeom>
        </p:spPr>
        <p:txBody>
          <a:bodyPr spcFirstLastPara="1" wrap="square" lIns="0" tIns="91425" rIns="91425" bIns="91425" anchor="t" anchorCtr="0">
            <a:normAutofit/>
          </a:bodyPr>
          <a:lstStyle/>
          <a:p>
            <a:pPr lvl="0" algn="l" rtl="0">
              <a:lnSpc>
                <a:spcPct val="100000"/>
              </a:lnSpc>
              <a:spcBef>
                <a:spcPts val="0"/>
              </a:spcBef>
              <a:spcAft>
                <a:spcPts val="0"/>
              </a:spcAft>
              <a:buSzPts val="1800"/>
            </a:pPr>
            <a:r>
              <a:rPr lang="en" dirty="0">
                <a:solidFill>
                  <a:schemeClr val="bg2"/>
                </a:solidFill>
                <a:latin typeface="Poppins"/>
                <a:ea typeface="Poppins"/>
                <a:cs typeface="Poppins"/>
                <a:sym typeface="Poppins"/>
              </a:rPr>
              <a:t>Perhaps the most important element of any Social Media campaign is Relevance.  In this instance, Relevance is a measure of how engaging your content is with your audience.</a:t>
            </a:r>
            <a:endParaRPr dirty="0">
              <a:solidFill>
                <a:schemeClr val="bg2"/>
              </a:solidFill>
              <a:latin typeface="Poppins"/>
              <a:ea typeface="Poppins"/>
              <a:cs typeface="Poppins"/>
              <a:sym typeface="Poppins"/>
            </a:endParaRPr>
          </a:p>
          <a:p>
            <a:pPr lvl="0" algn="l" rtl="0">
              <a:lnSpc>
                <a:spcPct val="100000"/>
              </a:lnSpc>
              <a:spcBef>
                <a:spcPts val="0"/>
              </a:spcBef>
              <a:spcAft>
                <a:spcPts val="0"/>
              </a:spcAft>
            </a:pPr>
            <a:endParaRPr dirty="0">
              <a:solidFill>
                <a:schemeClr val="bg2"/>
              </a:solidFill>
              <a:latin typeface="Poppins"/>
              <a:ea typeface="Poppins"/>
              <a:cs typeface="Poppins"/>
              <a:sym typeface="Poppins"/>
            </a:endParaRPr>
          </a:p>
          <a:p>
            <a:pPr lvl="0" algn="l" rtl="0">
              <a:lnSpc>
                <a:spcPct val="100000"/>
              </a:lnSpc>
              <a:spcBef>
                <a:spcPts val="0"/>
              </a:spcBef>
              <a:spcAft>
                <a:spcPts val="0"/>
              </a:spcAft>
              <a:buSzPts val="1800"/>
            </a:pPr>
            <a:r>
              <a:rPr lang="en" dirty="0">
                <a:solidFill>
                  <a:schemeClr val="bg2"/>
                </a:solidFill>
                <a:latin typeface="Poppins"/>
                <a:ea typeface="Poppins"/>
                <a:cs typeface="Poppins"/>
                <a:sym typeface="Poppins"/>
              </a:rPr>
              <a:t>Platforms often provide relevance scores. Which is generally a match between a keyword/ad and your landing page.  </a:t>
            </a:r>
            <a:endParaRPr dirty="0">
              <a:solidFill>
                <a:schemeClr val="bg2"/>
              </a:solidFill>
              <a:latin typeface="Poppins"/>
              <a:ea typeface="Poppins"/>
              <a:cs typeface="Poppins"/>
              <a:sym typeface="Poppins"/>
            </a:endParaRPr>
          </a:p>
          <a:p>
            <a:pPr lvl="0" algn="l" rtl="0">
              <a:lnSpc>
                <a:spcPct val="100000"/>
              </a:lnSpc>
              <a:spcBef>
                <a:spcPts val="0"/>
              </a:spcBef>
              <a:spcAft>
                <a:spcPts val="0"/>
              </a:spcAft>
            </a:pPr>
            <a:endParaRPr dirty="0">
              <a:solidFill>
                <a:schemeClr val="bg2"/>
              </a:solidFill>
              <a:latin typeface="Poppins"/>
              <a:ea typeface="Poppins"/>
              <a:cs typeface="Poppins"/>
              <a:sym typeface="Poppins"/>
            </a:endParaRPr>
          </a:p>
          <a:p>
            <a:pPr lvl="0" algn="l" rtl="0">
              <a:lnSpc>
                <a:spcPct val="100000"/>
              </a:lnSpc>
              <a:spcBef>
                <a:spcPts val="0"/>
              </a:spcBef>
              <a:spcAft>
                <a:spcPts val="0"/>
              </a:spcAft>
              <a:buSzPts val="1800"/>
            </a:pPr>
            <a:r>
              <a:rPr lang="en" dirty="0">
                <a:solidFill>
                  <a:schemeClr val="bg2"/>
                </a:solidFill>
                <a:latin typeface="Poppins"/>
                <a:ea typeface="Poppins"/>
                <a:cs typeface="Poppins"/>
                <a:sym typeface="Poppins"/>
              </a:rPr>
              <a:t>A Campaign that is relevant will be given better and less expensive access to audiences.  </a:t>
            </a:r>
            <a:endParaRPr dirty="0">
              <a:solidFill>
                <a:schemeClr val="bg2"/>
              </a:solidFill>
              <a:latin typeface="Poppins"/>
              <a:ea typeface="Poppins"/>
              <a:cs typeface="Poppins"/>
              <a:sym typeface="Poppins"/>
            </a:endParaRPr>
          </a:p>
          <a:p>
            <a:pPr lvl="0" algn="l" rtl="0">
              <a:lnSpc>
                <a:spcPct val="100000"/>
              </a:lnSpc>
              <a:spcBef>
                <a:spcPts val="0"/>
              </a:spcBef>
              <a:spcAft>
                <a:spcPts val="0"/>
              </a:spcAft>
            </a:pPr>
            <a:endParaRPr dirty="0">
              <a:solidFill>
                <a:schemeClr val="bg2"/>
              </a:solidFill>
              <a:latin typeface="Poppins"/>
              <a:ea typeface="Poppins"/>
              <a:cs typeface="Poppins"/>
              <a:sym typeface="Poppins"/>
            </a:endParaRPr>
          </a:p>
          <a:p>
            <a:pPr lvl="0" algn="l" rtl="0">
              <a:lnSpc>
                <a:spcPct val="100000"/>
              </a:lnSpc>
              <a:spcBef>
                <a:spcPts val="0"/>
              </a:spcBef>
              <a:spcAft>
                <a:spcPts val="0"/>
              </a:spcAft>
              <a:buSzPts val="1800"/>
            </a:pPr>
            <a:r>
              <a:rPr lang="en" dirty="0">
                <a:solidFill>
                  <a:schemeClr val="bg2"/>
                </a:solidFill>
                <a:latin typeface="Poppins"/>
                <a:ea typeface="Poppins"/>
                <a:cs typeface="Poppins"/>
                <a:sym typeface="Poppins"/>
              </a:rPr>
              <a:t>A Campaign that is relevant will generally see better conversion performance.</a:t>
            </a:r>
            <a:endParaRPr dirty="0">
              <a:solidFill>
                <a:schemeClr val="bg2"/>
              </a:solidFill>
              <a:latin typeface="Poppins"/>
              <a:ea typeface="Poppins"/>
              <a:cs typeface="Poppins"/>
              <a:sym typeface="Poppins"/>
            </a:endParaRPr>
          </a:p>
        </p:txBody>
      </p:sp>
      <p:sp>
        <p:nvSpPr>
          <p:cNvPr id="3" name="Title 2">
            <a:extLst>
              <a:ext uri="{FF2B5EF4-FFF2-40B4-BE49-F238E27FC236}">
                <a16:creationId xmlns:a16="http://schemas.microsoft.com/office/drawing/2014/main" id="{F746B833-9415-FC8D-44E2-BA628390C3B6}"/>
              </a:ext>
            </a:extLst>
          </p:cNvPr>
          <p:cNvSpPr>
            <a:spLocks noGrp="1"/>
          </p:cNvSpPr>
          <p:nvPr>
            <p:ph type="title"/>
          </p:nvPr>
        </p:nvSpPr>
        <p:spPr/>
        <p:txBody>
          <a:bodyPr/>
          <a:lstStyle/>
          <a:p>
            <a:r>
              <a:rPr lang="en-US"/>
              <a:t>A Note on Relevance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7" name="Title 6">
            <a:extLst>
              <a:ext uri="{FF2B5EF4-FFF2-40B4-BE49-F238E27FC236}">
                <a16:creationId xmlns:a16="http://schemas.microsoft.com/office/drawing/2014/main" id="{E51EC7D5-7E8B-D938-0ED9-6C10696F62D6}"/>
              </a:ext>
            </a:extLst>
          </p:cNvPr>
          <p:cNvSpPr>
            <a:spLocks noGrp="1"/>
          </p:cNvSpPr>
          <p:nvPr>
            <p:ph type="title"/>
          </p:nvPr>
        </p:nvSpPr>
        <p:spPr/>
        <p:txBody>
          <a:bodyPr/>
          <a:lstStyle/>
          <a:p>
            <a:r>
              <a:rPr lang="en-US"/>
              <a:t>Planning</a:t>
            </a:r>
          </a:p>
        </p:txBody>
      </p:sp>
      <p:sp>
        <p:nvSpPr>
          <p:cNvPr id="93" name="Google Shape;93;p19"/>
          <p:cNvSpPr txBox="1">
            <a:spLocks noGrp="1"/>
          </p:cNvSpPr>
          <p:nvPr>
            <p:ph type="body" idx="1"/>
          </p:nvPr>
        </p:nvSpPr>
        <p:spPr>
          <a:xfrm>
            <a:off x="460787" y="1417363"/>
            <a:ext cx="8063103" cy="4555200"/>
          </a:xfrm>
          <a:prstGeom prst="rect">
            <a:avLst/>
          </a:prstGeom>
        </p:spPr>
        <p:txBody>
          <a:bodyPr spcFirstLastPara="1" wrap="square" lIns="0" tIns="91425" rIns="91425" bIns="91425" anchor="t" anchorCtr="0">
            <a:normAutofit/>
          </a:bodyPr>
          <a:lstStyle/>
          <a:p>
            <a:pPr marL="0" lvl="0" indent="0" algn="l" rtl="0">
              <a:lnSpc>
                <a:spcPct val="110000"/>
              </a:lnSpc>
              <a:spcAft>
                <a:spcPts val="2000"/>
              </a:spcAft>
              <a:buNone/>
            </a:pPr>
            <a:r>
              <a:rPr lang="en" b="1" dirty="0">
                <a:solidFill>
                  <a:schemeClr val="bg2"/>
                </a:solidFill>
                <a:latin typeface="Poppins"/>
                <a:ea typeface="Poppins"/>
                <a:cs typeface="Poppins"/>
                <a:sym typeface="Poppins"/>
              </a:rPr>
              <a:t>Planning is critical. It allows you important benefits:</a:t>
            </a:r>
            <a:endParaRPr b="1" dirty="0">
              <a:solidFill>
                <a:schemeClr val="bg2"/>
              </a:solidFill>
              <a:latin typeface="Poppins"/>
              <a:ea typeface="Poppins"/>
              <a:cs typeface="Poppins"/>
              <a:sym typeface="Poppins"/>
            </a:endParaRPr>
          </a:p>
          <a:p>
            <a:pPr lvl="0" algn="l" rtl="0">
              <a:lnSpc>
                <a:spcPct val="110000"/>
              </a:lnSpc>
              <a:spcAft>
                <a:spcPts val="1000"/>
              </a:spcAft>
              <a:buSzPts val="1800"/>
            </a:pPr>
            <a:r>
              <a:rPr lang="en" dirty="0">
                <a:solidFill>
                  <a:schemeClr val="bg2"/>
                </a:solidFill>
                <a:latin typeface="Poppins"/>
                <a:ea typeface="Poppins"/>
                <a:cs typeface="Poppins"/>
                <a:sym typeface="Poppins"/>
              </a:rPr>
              <a:t>Helps ensure your campaign is designed well and has the best chances to be successful.</a:t>
            </a:r>
            <a:endParaRPr dirty="0">
              <a:solidFill>
                <a:schemeClr val="bg2"/>
              </a:solidFill>
              <a:latin typeface="Poppins"/>
              <a:ea typeface="Poppins"/>
              <a:cs typeface="Poppins"/>
              <a:sym typeface="Poppins"/>
            </a:endParaRPr>
          </a:p>
          <a:p>
            <a:pPr lvl="0" algn="l" rtl="0">
              <a:lnSpc>
                <a:spcPct val="110000"/>
              </a:lnSpc>
              <a:spcAft>
                <a:spcPts val="1000"/>
              </a:spcAft>
              <a:buSzPts val="1800"/>
            </a:pPr>
            <a:r>
              <a:rPr lang="en" dirty="0">
                <a:solidFill>
                  <a:schemeClr val="bg2"/>
                </a:solidFill>
                <a:latin typeface="Poppins"/>
                <a:ea typeface="Poppins"/>
                <a:cs typeface="Poppins"/>
                <a:sym typeface="Poppins"/>
              </a:rPr>
              <a:t>Helps you document your effort so that you can look back on the “why” and the “what” of your campaign long after you have forgotten the details.</a:t>
            </a:r>
            <a:endParaRPr dirty="0">
              <a:solidFill>
                <a:schemeClr val="bg2"/>
              </a:solidFill>
              <a:latin typeface="Poppins"/>
              <a:ea typeface="Poppins"/>
              <a:cs typeface="Poppins"/>
              <a:sym typeface="Poppins"/>
            </a:endParaRPr>
          </a:p>
        </p:txBody>
      </p:sp>
      <p:grpSp>
        <p:nvGrpSpPr>
          <p:cNvPr id="14" name="Group 13">
            <a:extLst>
              <a:ext uri="{FF2B5EF4-FFF2-40B4-BE49-F238E27FC236}">
                <a16:creationId xmlns:a16="http://schemas.microsoft.com/office/drawing/2014/main" id="{148AB06F-3A69-9C04-CF98-9D63A541283F}"/>
              </a:ext>
            </a:extLst>
          </p:cNvPr>
          <p:cNvGrpSpPr/>
          <p:nvPr/>
        </p:nvGrpSpPr>
        <p:grpSpPr>
          <a:xfrm>
            <a:off x="7855386" y="635663"/>
            <a:ext cx="841353" cy="137160"/>
            <a:chOff x="7420303" y="461784"/>
            <a:chExt cx="841353" cy="432792"/>
          </a:xfrm>
        </p:grpSpPr>
        <p:sp>
          <p:nvSpPr>
            <p:cNvPr id="15" name="Oval 14">
              <a:extLst>
                <a:ext uri="{FF2B5EF4-FFF2-40B4-BE49-F238E27FC236}">
                  <a16:creationId xmlns:a16="http://schemas.microsoft.com/office/drawing/2014/main" id="{1984456B-DC76-951A-3E72-A6F033229B2F}"/>
                </a:ext>
              </a:extLst>
            </p:cNvPr>
            <p:cNvSpPr>
              <a:spLocks noChangeAspect="1"/>
            </p:cNvSpPr>
            <p:nvPr/>
          </p:nvSpPr>
          <p:spPr>
            <a:xfrm>
              <a:off x="7420303" y="461784"/>
              <a:ext cx="137160" cy="432792"/>
            </a:xfrm>
            <a:prstGeom prst="ellipse">
              <a:avLst/>
            </a:prstGeom>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Oval 15">
              <a:extLst>
                <a:ext uri="{FF2B5EF4-FFF2-40B4-BE49-F238E27FC236}">
                  <a16:creationId xmlns:a16="http://schemas.microsoft.com/office/drawing/2014/main" id="{A1A9DFBD-CB75-C20A-423F-21AAE7AA353C}"/>
                </a:ext>
              </a:extLst>
            </p:cNvPr>
            <p:cNvSpPr>
              <a:spLocks noChangeAspect="1"/>
            </p:cNvSpPr>
            <p:nvPr/>
          </p:nvSpPr>
          <p:spPr>
            <a:xfrm>
              <a:off x="7655034"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Oval 16">
              <a:extLst>
                <a:ext uri="{FF2B5EF4-FFF2-40B4-BE49-F238E27FC236}">
                  <a16:creationId xmlns:a16="http://schemas.microsoft.com/office/drawing/2014/main" id="{B8B20774-9C01-E194-1FD1-C59FFF3ACD51}"/>
                </a:ext>
              </a:extLst>
            </p:cNvPr>
            <p:cNvSpPr>
              <a:spLocks noChangeAspect="1"/>
            </p:cNvSpPr>
            <p:nvPr/>
          </p:nvSpPr>
          <p:spPr>
            <a:xfrm>
              <a:off x="7889765"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 name="Oval 17">
              <a:extLst>
                <a:ext uri="{FF2B5EF4-FFF2-40B4-BE49-F238E27FC236}">
                  <a16:creationId xmlns:a16="http://schemas.microsoft.com/office/drawing/2014/main" id="{32E44189-7C6F-D388-EFE7-7CA294B12252}"/>
                </a:ext>
              </a:extLst>
            </p:cNvPr>
            <p:cNvSpPr>
              <a:spLocks noChangeAspect="1"/>
            </p:cNvSpPr>
            <p:nvPr/>
          </p:nvSpPr>
          <p:spPr>
            <a:xfrm>
              <a:off x="8124496"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8" name="Title 7">
            <a:extLst>
              <a:ext uri="{FF2B5EF4-FFF2-40B4-BE49-F238E27FC236}">
                <a16:creationId xmlns:a16="http://schemas.microsoft.com/office/drawing/2014/main" id="{58A5C280-4521-4125-023E-25D1E9007DEC}"/>
              </a:ext>
            </a:extLst>
          </p:cNvPr>
          <p:cNvSpPr>
            <a:spLocks noGrp="1"/>
          </p:cNvSpPr>
          <p:nvPr>
            <p:ph type="title"/>
          </p:nvPr>
        </p:nvSpPr>
        <p:spPr/>
        <p:txBody>
          <a:bodyPr>
            <a:noAutofit/>
          </a:bodyPr>
          <a:lstStyle/>
          <a:p>
            <a:r>
              <a:rPr lang="en-US"/>
              <a:t>Planning</a:t>
            </a:r>
          </a:p>
        </p:txBody>
      </p:sp>
      <p:sp>
        <p:nvSpPr>
          <p:cNvPr id="98" name="Google Shape;98;p20"/>
          <p:cNvSpPr txBox="1">
            <a:spLocks noGrp="1"/>
          </p:cNvSpPr>
          <p:nvPr>
            <p:ph type="body" idx="1"/>
          </p:nvPr>
        </p:nvSpPr>
        <p:spPr>
          <a:xfrm>
            <a:off x="460787" y="1417363"/>
            <a:ext cx="8235952" cy="1641147"/>
          </a:xfrm>
          <a:prstGeom prst="rect">
            <a:avLst/>
          </a:prstGeom>
        </p:spPr>
        <p:txBody>
          <a:bodyPr spcFirstLastPara="1" wrap="square" lIns="0" tIns="91425" rIns="91425" bIns="91425" anchor="t" anchorCtr="0">
            <a:noAutofit/>
          </a:bodyPr>
          <a:lstStyle/>
          <a:p>
            <a:pPr marL="0" lvl="0" indent="0" algn="l" rtl="0">
              <a:lnSpc>
                <a:spcPct val="110000"/>
              </a:lnSpc>
              <a:spcAft>
                <a:spcPts val="1000"/>
              </a:spcAft>
              <a:buNone/>
            </a:pPr>
            <a:r>
              <a:rPr lang="en" b="1">
                <a:solidFill>
                  <a:schemeClr val="bg2"/>
                </a:solidFill>
                <a:latin typeface="Poppins"/>
                <a:ea typeface="Poppins"/>
                <a:cs typeface="Poppins"/>
                <a:sym typeface="Poppins"/>
              </a:rPr>
              <a:t>Objectives and Goals</a:t>
            </a:r>
          </a:p>
          <a:p>
            <a:pPr marL="0" lvl="0" indent="0" algn="l" rtl="0">
              <a:lnSpc>
                <a:spcPct val="110000"/>
              </a:lnSpc>
              <a:spcAft>
                <a:spcPts val="1000"/>
              </a:spcAft>
              <a:buNone/>
            </a:pPr>
            <a:r>
              <a:rPr lang="en">
                <a:solidFill>
                  <a:schemeClr val="bg2"/>
                </a:solidFill>
                <a:latin typeface="Poppins"/>
                <a:ea typeface="Poppins"/>
                <a:cs typeface="Poppins"/>
                <a:sym typeface="Poppins"/>
              </a:rPr>
              <a:t>I ALWAYS start with attempting to design an objective and a goal.  </a:t>
            </a:r>
            <a:br>
              <a:rPr lang="en">
                <a:solidFill>
                  <a:schemeClr val="bg2"/>
                </a:solidFill>
                <a:latin typeface="Poppins"/>
                <a:ea typeface="Poppins"/>
                <a:cs typeface="Poppins"/>
                <a:sym typeface="Poppins"/>
              </a:rPr>
            </a:br>
            <a:r>
              <a:rPr lang="en">
                <a:solidFill>
                  <a:schemeClr val="bg2"/>
                </a:solidFill>
                <a:latin typeface="Poppins"/>
                <a:ea typeface="Poppins"/>
                <a:cs typeface="Poppins"/>
                <a:sym typeface="Poppins"/>
              </a:rPr>
              <a:t>A main reason for this is to focus all teams on the right objective and to ensure that the both the objective and goal are realistic. </a:t>
            </a:r>
            <a:endParaRPr>
              <a:solidFill>
                <a:schemeClr val="bg2"/>
              </a:solidFill>
              <a:latin typeface="Poppins"/>
              <a:ea typeface="Poppins"/>
              <a:cs typeface="Poppins"/>
              <a:sym typeface="Poppins"/>
            </a:endParaRPr>
          </a:p>
        </p:txBody>
      </p:sp>
      <p:sp>
        <p:nvSpPr>
          <p:cNvPr id="10" name="TextBox 9">
            <a:extLst>
              <a:ext uri="{FF2B5EF4-FFF2-40B4-BE49-F238E27FC236}">
                <a16:creationId xmlns:a16="http://schemas.microsoft.com/office/drawing/2014/main" id="{35DAC428-D5C9-852E-78CF-784AC8A90235}"/>
              </a:ext>
            </a:extLst>
          </p:cNvPr>
          <p:cNvSpPr txBox="1"/>
          <p:nvPr/>
        </p:nvSpPr>
        <p:spPr>
          <a:xfrm>
            <a:off x="4656082" y="3281855"/>
            <a:ext cx="3899338" cy="2467304"/>
          </a:xfrm>
          <a:prstGeom prst="rect">
            <a:avLst/>
          </a:prstGeom>
          <a:noFill/>
        </p:spPr>
        <p:txBody>
          <a:bodyPr wrap="square" lIns="0">
            <a:noAutofit/>
          </a:bodyPr>
          <a:lstStyle/>
          <a:p>
            <a:pPr marL="0" lvl="0" indent="0" algn="l" rtl="0">
              <a:lnSpc>
                <a:spcPct val="110000"/>
              </a:lnSpc>
              <a:spcAft>
                <a:spcPts val="1000"/>
              </a:spcAft>
              <a:buNone/>
            </a:pPr>
            <a:r>
              <a:rPr lang="en-US" sz="2400" b="1">
                <a:solidFill>
                  <a:schemeClr val="bg2"/>
                </a:solidFill>
                <a:latin typeface="Poppins"/>
                <a:ea typeface="Poppins"/>
                <a:cs typeface="Poppins"/>
                <a:sym typeface="Poppins"/>
              </a:rPr>
              <a:t>Goal</a:t>
            </a:r>
          </a:p>
          <a:p>
            <a:pPr marL="0" lvl="0" indent="0" algn="l" rtl="0">
              <a:lnSpc>
                <a:spcPct val="110000"/>
              </a:lnSpc>
              <a:spcAft>
                <a:spcPts val="1000"/>
              </a:spcAft>
              <a:buNone/>
            </a:pPr>
            <a:r>
              <a:rPr lang="en-US" sz="1400">
                <a:solidFill>
                  <a:schemeClr val="bg2"/>
                </a:solidFill>
                <a:latin typeface="Poppins"/>
                <a:ea typeface="Poppins"/>
                <a:cs typeface="Poppins"/>
                <a:sym typeface="Poppins"/>
              </a:rPr>
              <a:t>A quantitative goal related to the objective.</a:t>
            </a:r>
          </a:p>
          <a:p>
            <a:pPr lvl="0" indent="0" algn="l" rtl="0">
              <a:lnSpc>
                <a:spcPct val="110000"/>
              </a:lnSpc>
              <a:spcAft>
                <a:spcPts val="1000"/>
              </a:spcAft>
              <a:buNone/>
            </a:pPr>
            <a:r>
              <a:rPr lang="en-US" sz="1400">
                <a:solidFill>
                  <a:schemeClr val="accent1"/>
                </a:solidFill>
                <a:latin typeface="Poppins"/>
                <a:ea typeface="Poppins"/>
                <a:cs typeface="Poppins"/>
                <a:sym typeface="Poppins"/>
              </a:rPr>
              <a:t>Example: </a:t>
            </a:r>
            <a:r>
              <a:rPr lang="en-US" sz="1400">
                <a:solidFill>
                  <a:schemeClr val="bg2"/>
                </a:solidFill>
                <a:latin typeface="Poppins"/>
                <a:ea typeface="Poppins"/>
                <a:cs typeface="Poppins"/>
                <a:sym typeface="Poppins"/>
              </a:rPr>
              <a:t>With a budget of $5,000 we will bring 2,500 engaged site visitors to our website and achieve 50 sales, or a 2% conversion rate.</a:t>
            </a:r>
          </a:p>
        </p:txBody>
      </p:sp>
      <p:sp>
        <p:nvSpPr>
          <p:cNvPr id="12" name="TextBox 11">
            <a:extLst>
              <a:ext uri="{FF2B5EF4-FFF2-40B4-BE49-F238E27FC236}">
                <a16:creationId xmlns:a16="http://schemas.microsoft.com/office/drawing/2014/main" id="{A42152C5-C7A1-F824-0DCC-0B90DB1BAF0B}"/>
              </a:ext>
            </a:extLst>
          </p:cNvPr>
          <p:cNvSpPr txBox="1"/>
          <p:nvPr/>
        </p:nvSpPr>
        <p:spPr>
          <a:xfrm>
            <a:off x="469549" y="3281854"/>
            <a:ext cx="3797651" cy="2467303"/>
          </a:xfrm>
          <a:prstGeom prst="rect">
            <a:avLst/>
          </a:prstGeom>
          <a:noFill/>
        </p:spPr>
        <p:txBody>
          <a:bodyPr wrap="square" lIns="0">
            <a:noAutofit/>
          </a:bodyPr>
          <a:lstStyle/>
          <a:p>
            <a:pPr marL="0" lvl="0" indent="0" algn="l" rtl="0">
              <a:lnSpc>
                <a:spcPct val="110000"/>
              </a:lnSpc>
              <a:spcAft>
                <a:spcPts val="1000"/>
              </a:spcAft>
              <a:buNone/>
            </a:pPr>
            <a:r>
              <a:rPr lang="en-US" sz="2400" b="1">
                <a:solidFill>
                  <a:schemeClr val="bg2"/>
                </a:solidFill>
                <a:latin typeface="Poppins"/>
                <a:ea typeface="Poppins"/>
                <a:cs typeface="Poppins"/>
                <a:sym typeface="Poppins"/>
              </a:rPr>
              <a:t>Objective</a:t>
            </a:r>
          </a:p>
          <a:p>
            <a:pPr marL="0" lvl="0" indent="0" algn="l" rtl="0">
              <a:lnSpc>
                <a:spcPct val="110000"/>
              </a:lnSpc>
              <a:spcAft>
                <a:spcPts val="1000"/>
              </a:spcAft>
              <a:buNone/>
            </a:pPr>
            <a:r>
              <a:rPr lang="en-US" sz="1400">
                <a:solidFill>
                  <a:schemeClr val="bg2"/>
                </a:solidFill>
                <a:latin typeface="Poppins"/>
                <a:ea typeface="Poppins"/>
                <a:cs typeface="Poppins"/>
                <a:sym typeface="Poppins"/>
              </a:rPr>
              <a:t>A qualitative statement of the favorable outcome we hope to achieve.</a:t>
            </a:r>
          </a:p>
          <a:p>
            <a:pPr lvl="0" indent="0" algn="l" rtl="0">
              <a:lnSpc>
                <a:spcPct val="110000"/>
              </a:lnSpc>
              <a:spcAft>
                <a:spcPts val="1000"/>
              </a:spcAft>
              <a:buNone/>
            </a:pPr>
            <a:r>
              <a:rPr lang="en-US" sz="1400">
                <a:solidFill>
                  <a:schemeClr val="accent1"/>
                </a:solidFill>
                <a:latin typeface="Poppins"/>
                <a:ea typeface="Poppins"/>
                <a:cs typeface="Poppins"/>
                <a:sym typeface="Poppins"/>
              </a:rPr>
              <a:t>Example: </a:t>
            </a:r>
            <a:r>
              <a:rPr lang="en-US" sz="1400">
                <a:solidFill>
                  <a:schemeClr val="bg2"/>
                </a:solidFill>
                <a:latin typeface="Poppins"/>
                <a:ea typeface="Poppins"/>
                <a:cs typeface="Poppins"/>
                <a:sym typeface="Poppins"/>
              </a:rPr>
              <a:t>Through providing engaging video content, we hope to engage and bring social media audiences to our website and achieve sales.</a:t>
            </a:r>
          </a:p>
        </p:txBody>
      </p:sp>
      <p:grpSp>
        <p:nvGrpSpPr>
          <p:cNvPr id="13" name="Group 12">
            <a:extLst>
              <a:ext uri="{FF2B5EF4-FFF2-40B4-BE49-F238E27FC236}">
                <a16:creationId xmlns:a16="http://schemas.microsoft.com/office/drawing/2014/main" id="{1FB5BF59-4E81-7EE6-4A7C-72CAAA85F42B}"/>
              </a:ext>
            </a:extLst>
          </p:cNvPr>
          <p:cNvGrpSpPr/>
          <p:nvPr/>
        </p:nvGrpSpPr>
        <p:grpSpPr>
          <a:xfrm>
            <a:off x="7855386" y="635663"/>
            <a:ext cx="841353" cy="137160"/>
            <a:chOff x="7420303" y="461784"/>
            <a:chExt cx="841353" cy="432792"/>
          </a:xfrm>
        </p:grpSpPr>
        <p:sp>
          <p:nvSpPr>
            <p:cNvPr id="14" name="Oval 13">
              <a:extLst>
                <a:ext uri="{FF2B5EF4-FFF2-40B4-BE49-F238E27FC236}">
                  <a16:creationId xmlns:a16="http://schemas.microsoft.com/office/drawing/2014/main" id="{785F077E-422F-B9DD-02B9-D4FA604472B2}"/>
                </a:ext>
              </a:extLst>
            </p:cNvPr>
            <p:cNvSpPr>
              <a:spLocks noChangeAspect="1"/>
            </p:cNvSpPr>
            <p:nvPr/>
          </p:nvSpPr>
          <p:spPr>
            <a:xfrm>
              <a:off x="7420303" y="461784"/>
              <a:ext cx="137160" cy="432792"/>
            </a:xfrm>
            <a:prstGeom prst="ellipse">
              <a:avLst/>
            </a:prstGeom>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 name="Oval 14">
              <a:extLst>
                <a:ext uri="{FF2B5EF4-FFF2-40B4-BE49-F238E27FC236}">
                  <a16:creationId xmlns:a16="http://schemas.microsoft.com/office/drawing/2014/main" id="{4A0881DD-9566-8165-9986-C7155A8A8D09}"/>
                </a:ext>
              </a:extLst>
            </p:cNvPr>
            <p:cNvSpPr>
              <a:spLocks noChangeAspect="1"/>
            </p:cNvSpPr>
            <p:nvPr/>
          </p:nvSpPr>
          <p:spPr>
            <a:xfrm>
              <a:off x="7655034" y="461784"/>
              <a:ext cx="137160" cy="432792"/>
            </a:xfrm>
            <a:prstGeom prst="ellipse">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Oval 15">
              <a:extLst>
                <a:ext uri="{FF2B5EF4-FFF2-40B4-BE49-F238E27FC236}">
                  <a16:creationId xmlns:a16="http://schemas.microsoft.com/office/drawing/2014/main" id="{4799C498-41C9-A008-DADB-DE95A16BEDD8}"/>
                </a:ext>
              </a:extLst>
            </p:cNvPr>
            <p:cNvSpPr>
              <a:spLocks noChangeAspect="1"/>
            </p:cNvSpPr>
            <p:nvPr/>
          </p:nvSpPr>
          <p:spPr>
            <a:xfrm>
              <a:off x="7889765"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Oval 16">
              <a:extLst>
                <a:ext uri="{FF2B5EF4-FFF2-40B4-BE49-F238E27FC236}">
                  <a16:creationId xmlns:a16="http://schemas.microsoft.com/office/drawing/2014/main" id="{2E6C23A3-E2F6-0154-055E-3292E0FCDC90}"/>
                </a:ext>
              </a:extLst>
            </p:cNvPr>
            <p:cNvSpPr>
              <a:spLocks noChangeAspect="1"/>
            </p:cNvSpPr>
            <p:nvPr/>
          </p:nvSpPr>
          <p:spPr>
            <a:xfrm>
              <a:off x="8124496" y="461784"/>
              <a:ext cx="137160" cy="43279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cSld>
  <p:clrMapOvr>
    <a:masterClrMapping/>
  </p:clrMapOvr>
</p:sld>
</file>

<file path=ppt/theme/theme1.xml><?xml version="1.0" encoding="utf-8"?>
<a:theme xmlns:a="http://schemas.openxmlformats.org/drawingml/2006/main" name="Simple Light">
  <a:themeElements>
    <a:clrScheme name="0D5BDC">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D5BDC"/>
      </a:hlink>
      <a:folHlink>
        <a:srgbClr val="0D5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3465</TotalTime>
  <Words>4020</Words>
  <Application>Microsoft Macintosh PowerPoint</Application>
  <PresentationFormat>On-screen Show (4:3)</PresentationFormat>
  <Paragraphs>283</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Poppins</vt:lpstr>
      <vt:lpstr>Simple Light</vt:lpstr>
      <vt:lpstr>Social Media Marketing</vt:lpstr>
      <vt:lpstr>Social Media Marketing </vt:lpstr>
      <vt:lpstr>Alex Giedt</vt:lpstr>
      <vt:lpstr>First Online Display/Banner Advertisement, 1994.</vt:lpstr>
      <vt:lpstr>An Overall Approach to Social Media Marketing</vt:lpstr>
      <vt:lpstr>Infrastructure Requirements</vt:lpstr>
      <vt:lpstr>A Note on Relevance</vt:lpstr>
      <vt:lpstr>Planning</vt:lpstr>
      <vt:lpstr>Planning</vt:lpstr>
      <vt:lpstr>Planning</vt:lpstr>
      <vt:lpstr>Planning</vt:lpstr>
      <vt:lpstr>Testing and Test Design</vt:lpstr>
      <vt:lpstr>A Note on Budgets</vt:lpstr>
      <vt:lpstr>Building a Campaign – Case Study</vt:lpstr>
      <vt:lpstr>Building a Campaign – Case Study Details </vt:lpstr>
      <vt:lpstr>Building a Campaign – Test </vt:lpstr>
      <vt:lpstr>A Note on AI</vt:lpstr>
      <vt:lpstr>Campaign Build – Case Study</vt:lpstr>
      <vt:lpstr>Campaign Build - Brief</vt:lpstr>
      <vt:lpstr>Campaign Build – Architecture Grid</vt:lpstr>
      <vt:lpstr>Meta Campaign Build – Campaign Creation</vt:lpstr>
      <vt:lpstr>Meta Campaign Build - Adsets</vt:lpstr>
      <vt:lpstr>Meta Campaign Build - Ads</vt:lpstr>
      <vt:lpstr>Measuring, Optimization, and Reporting</vt:lpstr>
      <vt:lpstr>Measuring, Optimization, and Reporting</vt:lpstr>
      <vt:lpstr>Measuring, Optimization, and Reporting</vt:lpstr>
      <vt:lpstr>Appendix</vt:lpstr>
      <vt:lpstr>Resources</vt:lpstr>
      <vt:lpstr>Looker Studio Dashboard Templates</vt:lpstr>
      <vt:lpstr>Glossary</vt:lpstr>
      <vt:lpstr>Looker Studio - Google Search Console Example</vt:lpstr>
      <vt:lpstr>Looker Studio - Google Analytics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Marketing</dc:title>
  <cp:lastModifiedBy>Alex Giedt</cp:lastModifiedBy>
  <cp:revision>217</cp:revision>
  <dcterms:modified xsi:type="dcterms:W3CDTF">2024-11-21T23:26:02Z</dcterms:modified>
</cp:coreProperties>
</file>